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684" r:id="rId1"/>
  </p:sldMasterIdLst>
  <p:notesMasterIdLst>
    <p:notesMasterId r:id="rId63"/>
  </p:notesMasterIdLst>
  <p:sldIdLst>
    <p:sldId id="263" r:id="rId2"/>
    <p:sldId id="269" r:id="rId3"/>
    <p:sldId id="265" r:id="rId4"/>
    <p:sldId id="441" r:id="rId5"/>
    <p:sldId id="414" r:id="rId6"/>
    <p:sldId id="445" r:id="rId7"/>
    <p:sldId id="434" r:id="rId8"/>
    <p:sldId id="429" r:id="rId9"/>
    <p:sldId id="436" r:id="rId10"/>
    <p:sldId id="446" r:id="rId11"/>
    <p:sldId id="459" r:id="rId12"/>
    <p:sldId id="462" r:id="rId13"/>
    <p:sldId id="461" r:id="rId14"/>
    <p:sldId id="464" r:id="rId15"/>
    <p:sldId id="465" r:id="rId16"/>
    <p:sldId id="466" r:id="rId17"/>
    <p:sldId id="467" r:id="rId18"/>
    <p:sldId id="468" r:id="rId19"/>
    <p:sldId id="470" r:id="rId20"/>
    <p:sldId id="471" r:id="rId21"/>
    <p:sldId id="472" r:id="rId22"/>
    <p:sldId id="474" r:id="rId23"/>
    <p:sldId id="475" r:id="rId24"/>
    <p:sldId id="485" r:id="rId25"/>
    <p:sldId id="477" r:id="rId26"/>
    <p:sldId id="478" r:id="rId27"/>
    <p:sldId id="479" r:id="rId28"/>
    <p:sldId id="480" r:id="rId29"/>
    <p:sldId id="481" r:id="rId30"/>
    <p:sldId id="482" r:id="rId31"/>
    <p:sldId id="484" r:id="rId32"/>
    <p:sldId id="486" r:id="rId33"/>
    <p:sldId id="487" r:id="rId34"/>
    <p:sldId id="488" r:id="rId35"/>
    <p:sldId id="489" r:id="rId36"/>
    <p:sldId id="490" r:id="rId37"/>
    <p:sldId id="435" r:id="rId38"/>
    <p:sldId id="450" r:id="rId39"/>
    <p:sldId id="451" r:id="rId40"/>
    <p:sldId id="456" r:id="rId41"/>
    <p:sldId id="457" r:id="rId42"/>
    <p:sldId id="443" r:id="rId43"/>
    <p:sldId id="453" r:id="rId44"/>
    <p:sldId id="454" r:id="rId45"/>
    <p:sldId id="442" r:id="rId46"/>
    <p:sldId id="458" r:id="rId47"/>
    <p:sldId id="422" r:id="rId48"/>
    <p:sldId id="432" r:id="rId49"/>
    <p:sldId id="412" r:id="rId50"/>
    <p:sldId id="385" r:id="rId51"/>
    <p:sldId id="267" r:id="rId52"/>
    <p:sldId id="417" r:id="rId53"/>
    <p:sldId id="440" r:id="rId54"/>
    <p:sldId id="415" r:id="rId55"/>
    <p:sldId id="395" r:id="rId56"/>
    <p:sldId id="407" r:id="rId57"/>
    <p:sldId id="408" r:id="rId58"/>
    <p:sldId id="399" r:id="rId59"/>
    <p:sldId id="397" r:id="rId60"/>
    <p:sldId id="398" r:id="rId61"/>
    <p:sldId id="400" r:id="rId6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CD7F9"/>
    <a:srgbClr val="9CD4FA"/>
    <a:srgbClr val="43061E"/>
    <a:srgbClr val="B650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247" autoAdjust="0"/>
    <p:restoredTop sz="96160"/>
  </p:normalViewPr>
  <p:slideViewPr>
    <p:cSldViewPr snapToGrid="0" snapToObjects="1">
      <p:cViewPr varScale="1">
        <p:scale>
          <a:sx n="210" d="100"/>
          <a:sy n="210" d="100"/>
        </p:scale>
        <p:origin x="165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997608-F877-A844-A447-8F4AE0FF71C9}" type="datetimeFigureOut">
              <a:rPr lang="en-US" smtClean="0"/>
              <a:t>9/29/22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0B5AC4-FCD1-8B45-8AD3-4759FBC8BE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3490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give you an idea of where we are today in terms of actual missions that have flown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CBF6FF-659B-4368-B9A0-754BF9CE652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3720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give you an idea of where we are today in terms of actual missions that have flown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CBF6FF-659B-4368-B9A0-754BF9CE652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71104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0B5AC4-FCD1-8B45-8AD3-4759FBC8BEB8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807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0B5AC4-FCD1-8B45-8AD3-4759FBC8BEB8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2305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537999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24000" y="4017674"/>
            <a:ext cx="9144000" cy="684952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dirty="0"/>
              <a:t>Alan Aguilar Jaramillo, Ben </a:t>
            </a:r>
            <a:r>
              <a:rPr lang="en-US" dirty="0" err="1"/>
              <a:t>Gorr</a:t>
            </a:r>
            <a:r>
              <a:rPr lang="en-US" dirty="0"/>
              <a:t>, Dr Daniel Selva Valero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42691F0-3677-7141-B747-93E4B0095ECE}"/>
              </a:ext>
            </a:extLst>
          </p:cNvPr>
          <p:cNvCxnSpPr>
            <a:cxnSpLocks/>
          </p:cNvCxnSpPr>
          <p:nvPr userDrawn="1"/>
        </p:nvCxnSpPr>
        <p:spPr>
          <a:xfrm>
            <a:off x="2672308" y="3969843"/>
            <a:ext cx="6847383" cy="0"/>
          </a:xfrm>
          <a:prstGeom prst="line">
            <a:avLst/>
          </a:prstGeom>
          <a:ln w="28575">
            <a:solidFill>
              <a:srgbClr val="4306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ubtitle 2">
            <a:extLst>
              <a:ext uri="{FF2B5EF4-FFF2-40B4-BE49-F238E27FC236}">
                <a16:creationId xmlns:a16="http://schemas.microsoft.com/office/drawing/2014/main" id="{CCD1B47B-4DF0-A244-B056-07B15E055DE6}"/>
              </a:ext>
            </a:extLst>
          </p:cNvPr>
          <p:cNvSpPr txBox="1">
            <a:spLocks/>
          </p:cNvSpPr>
          <p:nvPr userDrawn="1"/>
        </p:nvSpPr>
        <p:spPr>
          <a:xfrm>
            <a:off x="1524000" y="4360150"/>
            <a:ext cx="9144000" cy="3651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9" indent="0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indent="0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indent="0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indent="0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indent="0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Systems Engineering Architecture Knowledge Lab - Texas A&amp;M University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C52804A-A85F-D140-B3FF-94F954F2CFC1}"/>
              </a:ext>
            </a:extLst>
          </p:cNvPr>
          <p:cNvSpPr/>
          <p:nvPr userDrawn="1"/>
        </p:nvSpPr>
        <p:spPr>
          <a:xfrm>
            <a:off x="11349728" y="6589264"/>
            <a:ext cx="265246" cy="125643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4226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0480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652427"/>
            <a:ext cx="10515600" cy="4524536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25472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99332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217" y="233950"/>
            <a:ext cx="11667281" cy="73212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6217" y="1102848"/>
            <a:ext cx="11667280" cy="519955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2B8ADEE-EF7A-3244-8EB4-DD4985CBC4D7}"/>
              </a:ext>
            </a:extLst>
          </p:cNvPr>
          <p:cNvCxnSpPr>
            <a:cxnSpLocks/>
          </p:cNvCxnSpPr>
          <p:nvPr userDrawn="1"/>
        </p:nvCxnSpPr>
        <p:spPr>
          <a:xfrm>
            <a:off x="266217" y="966077"/>
            <a:ext cx="11667280" cy="0"/>
          </a:xfrm>
          <a:prstGeom prst="line">
            <a:avLst/>
          </a:prstGeom>
          <a:ln w="28575">
            <a:solidFill>
              <a:srgbClr val="4306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22557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2295523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5148260"/>
            <a:ext cx="10515600" cy="94139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651412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73212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650670"/>
            <a:ext cx="5181600" cy="452629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650670"/>
            <a:ext cx="5181600" cy="452629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86F79B3-0E9B-C94D-8555-FA5F74C73660}"/>
              </a:ext>
            </a:extLst>
          </p:cNvPr>
          <p:cNvCxnSpPr>
            <a:cxnSpLocks/>
          </p:cNvCxnSpPr>
          <p:nvPr userDrawn="1"/>
        </p:nvCxnSpPr>
        <p:spPr>
          <a:xfrm>
            <a:off x="838200" y="1547276"/>
            <a:ext cx="6847383" cy="0"/>
          </a:xfrm>
          <a:prstGeom prst="line">
            <a:avLst/>
          </a:prstGeom>
          <a:ln w="28575">
            <a:solidFill>
              <a:srgbClr val="4306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60438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668336"/>
            <a:ext cx="10515600" cy="757592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68619"/>
            <a:ext cx="5157787" cy="490534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159154"/>
            <a:ext cx="5157787" cy="403051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68619"/>
            <a:ext cx="5183188" cy="490534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159154"/>
            <a:ext cx="5183188" cy="403051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4BC7E5D-86A0-F54B-8F08-08EB74BC7602}"/>
              </a:ext>
            </a:extLst>
          </p:cNvPr>
          <p:cNvCxnSpPr>
            <a:cxnSpLocks/>
          </p:cNvCxnSpPr>
          <p:nvPr userDrawn="1"/>
        </p:nvCxnSpPr>
        <p:spPr>
          <a:xfrm>
            <a:off x="838200" y="1547276"/>
            <a:ext cx="6847383" cy="0"/>
          </a:xfrm>
          <a:prstGeom prst="line">
            <a:avLst/>
          </a:prstGeom>
          <a:ln w="28575">
            <a:solidFill>
              <a:srgbClr val="4306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28317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700644"/>
            <a:ext cx="10515600" cy="71252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41650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080231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950856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194596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2005" y="185457"/>
            <a:ext cx="11661494" cy="7865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2005" y="1166732"/>
            <a:ext cx="11661494" cy="51125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B9DA8CA-3A3A-7747-B578-53BD19D2D333}"/>
              </a:ext>
            </a:extLst>
          </p:cNvPr>
          <p:cNvSpPr/>
          <p:nvPr userDrawn="1"/>
        </p:nvSpPr>
        <p:spPr>
          <a:xfrm>
            <a:off x="-72736" y="6483986"/>
            <a:ext cx="12267177" cy="3819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D553FE6-8F21-2042-B888-FB2EEEAE4274}"/>
              </a:ext>
            </a:extLst>
          </p:cNvPr>
          <p:cNvSpPr txBox="1"/>
          <p:nvPr userDrawn="1"/>
        </p:nvSpPr>
        <p:spPr>
          <a:xfrm>
            <a:off x="2706547" y="6492873"/>
            <a:ext cx="6778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SEAK Lab  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630CF1E2-42BB-A649-AC23-486C731ADE09}"/>
              </a:ext>
            </a:extLst>
          </p:cNvPr>
          <p:cNvSpPr txBox="1">
            <a:spLocks/>
          </p:cNvSpPr>
          <p:nvPr userDrawn="1"/>
        </p:nvSpPr>
        <p:spPr>
          <a:xfrm>
            <a:off x="8513340" y="6484454"/>
            <a:ext cx="3135774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457200" rtl="0" eaLnBrk="1" latinLnBrk="0" hangingPunct="1">
              <a:defRPr sz="1800" i="0" kern="1200">
                <a:solidFill>
                  <a:schemeClr val="bg1"/>
                </a:solidFill>
                <a:latin typeface="Helvetica" pitchFamily="2" charset="0"/>
                <a:ea typeface="Baskerville" panose="02020502070401020303" pitchFamily="18" charset="0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200" dirty="0"/>
              <a:t>		</a:t>
            </a:r>
            <a:fld id="{AC8E475C-3686-5646-B924-3526F965A4A1}" type="slidenum">
              <a:rPr lang="en-US" sz="1200" smtClean="0"/>
              <a:pPr algn="r"/>
              <a:t>‹#›</a:t>
            </a:fld>
            <a:endParaRPr lang="en-US" sz="1200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817DD65A-61A0-F647-A026-A697EBCF024D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542886" y="6523367"/>
            <a:ext cx="1370958" cy="287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4894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tx1"/>
          </a:solidFill>
          <a:latin typeface="Helvetica" pitchFamily="2" charset="0"/>
          <a:ea typeface="+mj-ea"/>
          <a:cs typeface="Damascus" pitchFamily="2" charset="-78"/>
        </a:defRPr>
      </a:lvl1pPr>
    </p:titleStyle>
    <p:bodyStyle>
      <a:lvl1pPr marL="0" indent="0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b="0" i="0" kern="1200">
          <a:solidFill>
            <a:schemeClr val="tx1"/>
          </a:solidFill>
          <a:latin typeface="Helvetica" pitchFamily="2" charset="0"/>
          <a:ea typeface="+mn-ea"/>
          <a:cs typeface="+mn-cs"/>
        </a:defRPr>
      </a:lvl1pPr>
      <a:lvl2pPr marL="293688" indent="-231775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2400" b="0" i="0" kern="1200">
          <a:solidFill>
            <a:schemeClr val="tx1"/>
          </a:solidFill>
          <a:latin typeface="Helvetica" pitchFamily="2" charset="0"/>
          <a:ea typeface="+mn-ea"/>
          <a:cs typeface="+mn-cs"/>
        </a:defRPr>
      </a:lvl2pPr>
      <a:lvl3pPr marL="460375" indent="-219075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2000" b="0" i="0" kern="1200">
          <a:solidFill>
            <a:schemeClr val="tx1"/>
          </a:solidFill>
          <a:latin typeface="Helvetica" pitchFamily="2" charset="0"/>
          <a:ea typeface="+mn-ea"/>
          <a:cs typeface="+mn-cs"/>
        </a:defRPr>
      </a:lvl3pPr>
      <a:lvl4pPr marL="628650" indent="-230188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800" b="0" i="0" kern="1200">
          <a:solidFill>
            <a:schemeClr val="tx1"/>
          </a:solidFill>
          <a:latin typeface="Helvetica" pitchFamily="2" charset="0"/>
          <a:ea typeface="+mn-ea"/>
          <a:cs typeface="+mn-cs"/>
        </a:defRPr>
      </a:lvl4pPr>
      <a:lvl5pPr marL="808038" indent="-211138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800" b="0" i="0" kern="1200">
          <a:solidFill>
            <a:schemeClr val="tx1"/>
          </a:solidFill>
          <a:latin typeface="Helvetica" pitchFamily="2" charset="0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Relationship Id="rId9" Type="http://schemas.openxmlformats.org/officeDocument/2006/relationships/image" Target="../media/image18.sv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7" Type="http://schemas.openxmlformats.org/officeDocument/2006/relationships/image" Target="../media/image22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7" Type="http://schemas.openxmlformats.org/officeDocument/2006/relationships/image" Target="../media/image26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7" Type="http://schemas.openxmlformats.org/officeDocument/2006/relationships/image" Target="../media/image22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7" Type="http://schemas.openxmlformats.org/officeDocument/2006/relationships/image" Target="../media/image24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7" Type="http://schemas.openxmlformats.org/officeDocument/2006/relationships/image" Target="../media/image2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7" Type="http://schemas.openxmlformats.org/officeDocument/2006/relationships/image" Target="../media/image22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7" Type="http://schemas.openxmlformats.org/officeDocument/2006/relationships/image" Target="../media/image26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7" Type="http://schemas.openxmlformats.org/officeDocument/2006/relationships/image" Target="../media/image26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7" Type="http://schemas.openxmlformats.org/officeDocument/2006/relationships/image" Target="../media/image32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7" Type="http://schemas.openxmlformats.org/officeDocument/2006/relationships/image" Target="../media/image32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7" Type="http://schemas.openxmlformats.org/officeDocument/2006/relationships/image" Target="../media/image30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7" Type="http://schemas.openxmlformats.org/officeDocument/2006/relationships/image" Target="../media/image3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39.svg"/><Relationship Id="rId7" Type="http://schemas.openxmlformats.org/officeDocument/2006/relationships/image" Target="../media/image28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Relationship Id="rId9" Type="http://schemas.openxmlformats.org/officeDocument/2006/relationships/image" Target="../media/image30.sv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eakers/DMASpy" TargetMode="Externa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0.png"/><Relationship Id="rId4" Type="http://schemas.openxmlformats.org/officeDocument/2006/relationships/image" Target="../media/image150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774911-91D2-6F41-BCD8-77F3FEBD97E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4000" dirty="0"/>
              <a:t>DMAS: Decentralized Multiagent Simulation – System Architecture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CD814B-6BC9-AC48-A098-E0582F2DD37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Alan Aguilar Jaramillo, Ben </a:t>
            </a:r>
            <a:r>
              <a:rPr lang="en-US" sz="2000" dirty="0" err="1"/>
              <a:t>Gorr</a:t>
            </a:r>
            <a:r>
              <a:rPr lang="en-US" sz="2000" dirty="0"/>
              <a:t>, </a:t>
            </a:r>
            <a:r>
              <a:rPr lang="en-US" sz="2000" dirty="0" err="1"/>
              <a:t>Chrissi</a:t>
            </a:r>
            <a:r>
              <a:rPr lang="en-US" sz="2000" dirty="0"/>
              <a:t> Erwin, Dr Daniel Selva Valero</a:t>
            </a:r>
          </a:p>
        </p:txBody>
      </p:sp>
    </p:spTree>
    <p:extLst>
      <p:ext uri="{BB962C8B-B14F-4D97-AF65-F5344CB8AC3E}">
        <p14:creationId xmlns:p14="http://schemas.microsoft.com/office/powerpoint/2010/main" val="16123895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4C978-9A8F-D19F-6684-24EF10271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Agent Simulation Architecture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12EDD533-8D1D-4436-AC59-7EF19A98A40C}"/>
              </a:ext>
            </a:extLst>
          </p:cNvPr>
          <p:cNvGrpSpPr/>
          <p:nvPr/>
        </p:nvGrpSpPr>
        <p:grpSpPr>
          <a:xfrm>
            <a:off x="5338413" y="1181475"/>
            <a:ext cx="6579731" cy="5225099"/>
            <a:chOff x="3135041" y="1176489"/>
            <a:chExt cx="6579731" cy="5225099"/>
          </a:xfrm>
        </p:grpSpPr>
        <p:sp>
          <p:nvSpPr>
            <p:cNvPr id="50" name="Rounded Rectangle 29">
              <a:extLst>
                <a:ext uri="{FF2B5EF4-FFF2-40B4-BE49-F238E27FC236}">
                  <a16:creationId xmlns:a16="http://schemas.microsoft.com/office/drawing/2014/main" id="{E0AEDFB0-1D0B-4CEE-A5D0-14F20587F130}"/>
                </a:ext>
              </a:extLst>
            </p:cNvPr>
            <p:cNvSpPr/>
            <p:nvPr/>
          </p:nvSpPr>
          <p:spPr>
            <a:xfrm>
              <a:off x="4484638" y="1176489"/>
              <a:ext cx="5230134" cy="4875209"/>
            </a:xfrm>
            <a:prstGeom prst="roundRect">
              <a:avLst>
                <a:gd name="adj" fmla="val 6097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dirty="0">
                  <a:solidFill>
                    <a:sysClr val="windowText" lastClr="000000"/>
                  </a:solidFill>
                </a:rPr>
                <a:t>Agent</a:t>
              </a:r>
            </a:p>
          </p:txBody>
        </p:sp>
        <p:sp>
          <p:nvSpPr>
            <p:cNvPr id="51" name="Rounded Rectangle 30">
              <a:extLst>
                <a:ext uri="{FF2B5EF4-FFF2-40B4-BE49-F238E27FC236}">
                  <a16:creationId xmlns:a16="http://schemas.microsoft.com/office/drawing/2014/main" id="{4B8DA099-2B1F-4BD4-9F31-36F20EB9EBB5}"/>
                </a:ext>
              </a:extLst>
            </p:cNvPr>
            <p:cNvSpPr/>
            <p:nvPr/>
          </p:nvSpPr>
          <p:spPr>
            <a:xfrm rot="16200000">
              <a:off x="2275564" y="2293861"/>
              <a:ext cx="2154955" cy="435998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Environment</a:t>
              </a:r>
            </a:p>
          </p:txBody>
        </p:sp>
        <p:sp>
          <p:nvSpPr>
            <p:cNvPr id="55" name="Rounded Rectangle 30">
              <a:extLst>
                <a:ext uri="{FF2B5EF4-FFF2-40B4-BE49-F238E27FC236}">
                  <a16:creationId xmlns:a16="http://schemas.microsoft.com/office/drawing/2014/main" id="{94A46EF4-4DF0-44D1-BEF0-452F76CA90AC}"/>
                </a:ext>
              </a:extLst>
            </p:cNvPr>
            <p:cNvSpPr/>
            <p:nvPr/>
          </p:nvSpPr>
          <p:spPr>
            <a:xfrm rot="16200000">
              <a:off x="2363435" y="4835074"/>
              <a:ext cx="1979210" cy="435998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Other Agents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F8EE2573-973C-41AE-BB07-711671B78A45}"/>
                </a:ext>
              </a:extLst>
            </p:cNvPr>
            <p:cNvSpPr/>
            <p:nvPr/>
          </p:nvSpPr>
          <p:spPr>
            <a:xfrm>
              <a:off x="4484636" y="1914989"/>
              <a:ext cx="368765" cy="36477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i="1" dirty="0">
                  <a:solidFill>
                    <a:sysClr val="windowText" lastClr="000000"/>
                  </a:solidFill>
                </a:rPr>
                <a:t>SUB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E38A3828-E53A-4234-96AD-59AC3F5C00D5}"/>
                </a:ext>
              </a:extLst>
            </p:cNvPr>
            <p:cNvSpPr/>
            <p:nvPr/>
          </p:nvSpPr>
          <p:spPr>
            <a:xfrm>
              <a:off x="4484636" y="2713647"/>
              <a:ext cx="368765" cy="36477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i="1" dirty="0">
                  <a:solidFill>
                    <a:sysClr val="windowText" lastClr="000000"/>
                  </a:solidFill>
                </a:rPr>
                <a:t>REQ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13FB935C-DAB4-4766-84FA-EAA0E6C1F7FE}"/>
                </a:ext>
              </a:extLst>
            </p:cNvPr>
            <p:cNvSpPr/>
            <p:nvPr/>
          </p:nvSpPr>
          <p:spPr>
            <a:xfrm>
              <a:off x="4484637" y="4417867"/>
              <a:ext cx="367030" cy="36477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i="1" dirty="0">
                  <a:solidFill>
                    <a:sysClr val="windowText" lastClr="000000"/>
                  </a:solidFill>
                </a:rPr>
                <a:t>REQ</a:t>
              </a: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10FE32B0-FE4A-45F8-B067-98798FCF056A}"/>
                </a:ext>
              </a:extLst>
            </p:cNvPr>
            <p:cNvSpPr/>
            <p:nvPr/>
          </p:nvSpPr>
          <p:spPr>
            <a:xfrm>
              <a:off x="4484636" y="5216525"/>
              <a:ext cx="368765" cy="36477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i="1" dirty="0">
                  <a:solidFill>
                    <a:sysClr val="windowText" lastClr="000000"/>
                  </a:solidFill>
                </a:rPr>
                <a:t>REP</a:t>
              </a:r>
            </a:p>
          </p:txBody>
        </p:sp>
        <p:sp>
          <p:nvSpPr>
            <p:cNvPr id="62" name="Rounded Rectangle 29">
              <a:extLst>
                <a:ext uri="{FF2B5EF4-FFF2-40B4-BE49-F238E27FC236}">
                  <a16:creationId xmlns:a16="http://schemas.microsoft.com/office/drawing/2014/main" id="{84314AD0-ACB8-4AED-840F-F5BDB3AE01B3}"/>
                </a:ext>
              </a:extLst>
            </p:cNvPr>
            <p:cNvSpPr/>
            <p:nvPr/>
          </p:nvSpPr>
          <p:spPr>
            <a:xfrm rot="16200000">
              <a:off x="4331561" y="3921854"/>
              <a:ext cx="3188753" cy="368764"/>
            </a:xfrm>
            <a:prstGeom prst="roundRect">
              <a:avLst>
                <a:gd name="adj" fmla="val 6097"/>
              </a:avLst>
            </a:prstGeom>
            <a:solidFill>
              <a:schemeClr val="accent2">
                <a:lumMod val="10000"/>
                <a:lumOff val="90000"/>
              </a:schemeClr>
            </a:solidFill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i="1" dirty="0">
                  <a:solidFill>
                    <a:sysClr val="windowText" lastClr="000000"/>
                  </a:solidFill>
                </a:rPr>
                <a:t>Engineering Module</a:t>
              </a:r>
            </a:p>
          </p:txBody>
        </p:sp>
        <p:sp>
          <p:nvSpPr>
            <p:cNvPr id="64" name="Rounded Rectangle 29">
              <a:extLst>
                <a:ext uri="{FF2B5EF4-FFF2-40B4-BE49-F238E27FC236}">
                  <a16:creationId xmlns:a16="http://schemas.microsoft.com/office/drawing/2014/main" id="{D2F9E6E5-647E-45DF-A58F-C1AF866049B5}"/>
                </a:ext>
              </a:extLst>
            </p:cNvPr>
            <p:cNvSpPr/>
            <p:nvPr/>
          </p:nvSpPr>
          <p:spPr>
            <a:xfrm>
              <a:off x="7750467" y="2744508"/>
              <a:ext cx="1307237" cy="307489"/>
            </a:xfrm>
            <a:prstGeom prst="roundRect">
              <a:avLst>
                <a:gd name="adj" fmla="val 6097"/>
              </a:avLst>
            </a:prstGeom>
            <a:noFill/>
            <a:ln>
              <a:solidFill>
                <a:schemeClr val="accent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200" i="1" dirty="0">
                  <a:solidFill>
                    <a:sysClr val="windowText" lastClr="000000"/>
                  </a:solidFill>
                </a:rPr>
                <a:t>Science Module</a:t>
              </a:r>
            </a:p>
          </p:txBody>
        </p:sp>
        <p:sp>
          <p:nvSpPr>
            <p:cNvPr id="67" name="Rounded Rectangle 29">
              <a:extLst>
                <a:ext uri="{FF2B5EF4-FFF2-40B4-BE49-F238E27FC236}">
                  <a16:creationId xmlns:a16="http://schemas.microsoft.com/office/drawing/2014/main" id="{05E2CF58-F2C9-47EA-9479-F1685A9AFC87}"/>
                </a:ext>
              </a:extLst>
            </p:cNvPr>
            <p:cNvSpPr/>
            <p:nvPr/>
          </p:nvSpPr>
          <p:spPr>
            <a:xfrm>
              <a:off x="7756716" y="4340259"/>
              <a:ext cx="1307237" cy="307487"/>
            </a:xfrm>
            <a:prstGeom prst="roundRect">
              <a:avLst>
                <a:gd name="adj" fmla="val 6097"/>
              </a:avLst>
            </a:prstGeom>
            <a:noFill/>
            <a:ln>
              <a:solidFill>
                <a:schemeClr val="accent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100" i="1" dirty="0">
                  <a:solidFill>
                    <a:sysClr val="windowText" lastClr="000000"/>
                  </a:solidFill>
                </a:rPr>
                <a:t>Scheduler Module</a:t>
              </a:r>
            </a:p>
          </p:txBody>
        </p: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DF6873D1-75F8-4188-8E10-78AAA6059DD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66821" y="2896035"/>
              <a:ext cx="922031" cy="738"/>
            </a:xfrm>
            <a:prstGeom prst="straightConnector1">
              <a:avLst/>
            </a:prstGeom>
            <a:ln w="28575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83F51AF6-5D13-44CB-9086-CA00B047F0D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62604" y="2117307"/>
              <a:ext cx="922031" cy="738"/>
            </a:xfrm>
            <a:prstGeom prst="straightConnector1">
              <a:avLst/>
            </a:prstGeom>
            <a:ln w="28575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62A39196-21FC-489B-9DF7-FABCDA0B109B}"/>
                </a:ext>
              </a:extLst>
            </p:cNvPr>
            <p:cNvSpPr txBox="1"/>
            <p:nvPr/>
          </p:nvSpPr>
          <p:spPr>
            <a:xfrm>
              <a:off x="3534232" y="1765577"/>
              <a:ext cx="98720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-Scenario Events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-Simulation Events</a:t>
              </a:r>
            </a:p>
          </p:txBody>
        </p: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AA682F0E-F9CE-4D26-B0BA-68FC21173DC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59138" y="5398175"/>
              <a:ext cx="922031" cy="738"/>
            </a:xfrm>
            <a:prstGeom prst="straightConnector1">
              <a:avLst/>
            </a:prstGeom>
            <a:ln w="28575">
              <a:prstDash val="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9CE81606-06DA-4C64-B3FB-3F834C0DAF71}"/>
                </a:ext>
              </a:extLst>
            </p:cNvPr>
            <p:cNvSpPr txBox="1"/>
            <p:nvPr/>
          </p:nvSpPr>
          <p:spPr>
            <a:xfrm>
              <a:off x="3571039" y="2922499"/>
              <a:ext cx="925497" cy="846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-GP access info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-GS access info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-Agent access info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-Agent state info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observation metrics info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9FE61148-FF60-4E0B-B28A-B6F7231CEBC4}"/>
                </a:ext>
              </a:extLst>
            </p:cNvPr>
            <p:cNvSpPr txBox="1"/>
            <p:nvPr/>
          </p:nvSpPr>
          <p:spPr>
            <a:xfrm>
              <a:off x="3540959" y="5447481"/>
              <a:ext cx="987207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Request (out)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-Information Request (out)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Results (out)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-Planner Results (out)</a:t>
              </a:r>
            </a:p>
          </p:txBody>
        </p: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197ED0D8-0581-4582-B791-8EC4E3A8C9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53401" y="2896773"/>
              <a:ext cx="884690" cy="0"/>
            </a:xfrm>
            <a:prstGeom prst="straightConnector1">
              <a:avLst/>
            </a:prstGeom>
            <a:ln w="19050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5667D714-7120-4F6F-814B-92A03549CDF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60870" y="4599517"/>
              <a:ext cx="922031" cy="738"/>
            </a:xfrm>
            <a:prstGeom prst="straightConnector1">
              <a:avLst/>
            </a:prstGeom>
            <a:ln w="28575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72C9966E-D48E-480B-A6F3-7AEA67689793}"/>
                </a:ext>
              </a:extLst>
            </p:cNvPr>
            <p:cNvCxnSpPr>
              <a:cxnSpLocks/>
              <a:endCxn id="59" idx="3"/>
            </p:cNvCxnSpPr>
            <p:nvPr/>
          </p:nvCxnSpPr>
          <p:spPr>
            <a:xfrm flipH="1">
              <a:off x="4851667" y="4599517"/>
              <a:ext cx="886424" cy="739"/>
            </a:xfrm>
            <a:prstGeom prst="straightConnector1">
              <a:avLst/>
            </a:prstGeom>
            <a:ln w="19050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8B1ECF48-E288-44B1-BCA6-09C3BA3C413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44967" y="5404528"/>
              <a:ext cx="881221" cy="0"/>
            </a:xfrm>
            <a:prstGeom prst="straightConnector1">
              <a:avLst/>
            </a:prstGeom>
            <a:ln w="19050">
              <a:prstDash val="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0F3461A8-7CE8-4EF8-A6E4-48A944C43B0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10320" y="4427232"/>
              <a:ext cx="1655734" cy="0"/>
            </a:xfrm>
            <a:prstGeom prst="straightConnector1">
              <a:avLst/>
            </a:prstGeom>
            <a:ln w="19050">
              <a:prstDash val="sysDot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B7E38EA0-50D1-4110-8057-7C72DCBD54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8420" y="4585956"/>
              <a:ext cx="1652047" cy="0"/>
            </a:xfrm>
            <a:prstGeom prst="straightConnector1">
              <a:avLst/>
            </a:prstGeom>
            <a:ln w="19050"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8E346373-C141-44BB-AD72-B158EB88CDBF}"/>
                </a:ext>
              </a:extLst>
            </p:cNvPr>
            <p:cNvCxnSpPr>
              <a:cxnSpLocks/>
            </p:cNvCxnSpPr>
            <p:nvPr/>
          </p:nvCxnSpPr>
          <p:spPr>
            <a:xfrm>
              <a:off x="8299490" y="3051997"/>
              <a:ext cx="0" cy="1288262"/>
            </a:xfrm>
            <a:prstGeom prst="straightConnector1">
              <a:avLst/>
            </a:prstGeom>
            <a:ln w="19050"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92381917-2583-4D12-92F0-7A9B54677172}"/>
                </a:ext>
              </a:extLst>
            </p:cNvPr>
            <p:cNvSpPr/>
            <p:nvPr/>
          </p:nvSpPr>
          <p:spPr>
            <a:xfrm>
              <a:off x="5374611" y="1674572"/>
              <a:ext cx="1139027" cy="38575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ysClr val="windowText" lastClr="000000"/>
                  </a:solidFill>
                </a:rPr>
                <a:t>Event Handler</a:t>
              </a:r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85668D7F-96B3-4DE1-84CD-38785E411FFF}"/>
                </a:ext>
              </a:extLst>
            </p:cNvPr>
            <p:cNvSpPr/>
            <p:nvPr/>
          </p:nvSpPr>
          <p:spPr>
            <a:xfrm>
              <a:off x="7311652" y="1674009"/>
              <a:ext cx="1139027" cy="38575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ysClr val="windowText" lastClr="000000"/>
                  </a:solidFill>
                </a:rPr>
                <a:t>Sim Start/End</a:t>
              </a:r>
            </a:p>
          </p:txBody>
        </p:sp>
        <p:cxnSp>
          <p:nvCxnSpPr>
            <p:cNvPr id="88" name="Elbow Connector 56">
              <a:extLst>
                <a:ext uri="{FF2B5EF4-FFF2-40B4-BE49-F238E27FC236}">
                  <a16:creationId xmlns:a16="http://schemas.microsoft.com/office/drawing/2014/main" id="{AA4E7D89-F193-4880-A96F-E237B37D1FDE}"/>
                </a:ext>
              </a:extLst>
            </p:cNvPr>
            <p:cNvCxnSpPr>
              <a:cxnSpLocks/>
              <a:stCxn id="56" idx="3"/>
              <a:endCxn id="86" idx="1"/>
            </p:cNvCxnSpPr>
            <p:nvPr/>
          </p:nvCxnSpPr>
          <p:spPr>
            <a:xfrm flipV="1">
              <a:off x="4853401" y="1867447"/>
              <a:ext cx="521210" cy="229931"/>
            </a:xfrm>
            <a:prstGeom prst="bentConnector3">
              <a:avLst>
                <a:gd name="adj1" fmla="val 50000"/>
              </a:avLst>
            </a:prstGeom>
            <a:ln w="19050"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ED86A675-70DC-414A-A93E-F0C380F30F8F}"/>
                </a:ext>
              </a:extLst>
            </p:cNvPr>
            <p:cNvCxnSpPr>
              <a:cxnSpLocks/>
              <a:stCxn id="87" idx="1"/>
              <a:endCxn id="86" idx="3"/>
            </p:cNvCxnSpPr>
            <p:nvPr/>
          </p:nvCxnSpPr>
          <p:spPr>
            <a:xfrm flipH="1">
              <a:off x="6513638" y="1866884"/>
              <a:ext cx="798014" cy="563"/>
            </a:xfrm>
            <a:prstGeom prst="straightConnector1">
              <a:avLst/>
            </a:prstGeom>
            <a:ln w="19050">
              <a:prstDash val="solid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C1A66523-584F-4B1A-95AA-B05224EA7F69}"/>
                </a:ext>
              </a:extLst>
            </p:cNvPr>
            <p:cNvCxnSpPr>
              <a:cxnSpLocks/>
            </p:cNvCxnSpPr>
            <p:nvPr/>
          </p:nvCxnSpPr>
          <p:spPr>
            <a:xfrm>
              <a:off x="5909435" y="2059759"/>
              <a:ext cx="0" cy="452100"/>
            </a:xfrm>
            <a:prstGeom prst="straightConnector1">
              <a:avLst/>
            </a:prstGeom>
            <a:ln w="19050"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Rounded Rectangle 29">
              <a:extLst>
                <a:ext uri="{FF2B5EF4-FFF2-40B4-BE49-F238E27FC236}">
                  <a16:creationId xmlns:a16="http://schemas.microsoft.com/office/drawing/2014/main" id="{BC19FCC3-B4A4-44DC-920A-927C94FBF0EE}"/>
                </a:ext>
              </a:extLst>
            </p:cNvPr>
            <p:cNvSpPr/>
            <p:nvPr/>
          </p:nvSpPr>
          <p:spPr>
            <a:xfrm>
              <a:off x="5251284" y="1345167"/>
              <a:ext cx="3281173" cy="902555"/>
            </a:xfrm>
            <a:prstGeom prst="roundRect">
              <a:avLst>
                <a:gd name="adj" fmla="val 6097"/>
              </a:avLst>
            </a:prstGeom>
            <a:noFill/>
            <a:ln>
              <a:solidFill>
                <a:schemeClr val="accent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200" i="1" dirty="0">
                  <a:solidFill>
                    <a:sysClr val="windowText" lastClr="000000"/>
                  </a:solidFill>
                </a:rPr>
                <a:t>Simulation Module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95A1CE58-0D3D-4A06-BA92-FEE3C9F5F5A2}"/>
                </a:ext>
              </a:extLst>
            </p:cNvPr>
            <p:cNvSpPr txBox="1"/>
            <p:nvPr/>
          </p:nvSpPr>
          <p:spPr>
            <a:xfrm>
              <a:off x="6513638" y="1571019"/>
              <a:ext cx="675212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8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-Simulation Events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12099537-1266-4F8F-BED3-A4EB65D7E808}"/>
                </a:ext>
              </a:extLst>
            </p:cNvPr>
            <p:cNvSpPr txBox="1"/>
            <p:nvPr/>
          </p:nvSpPr>
          <p:spPr>
            <a:xfrm>
              <a:off x="5879314" y="2036161"/>
              <a:ext cx="113902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8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-Scenario Events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59DFB6B0-5BDA-4CFE-B7B2-8ECF5D55B1BD}"/>
                </a:ext>
              </a:extLst>
            </p:cNvPr>
            <p:cNvSpPr txBox="1"/>
            <p:nvPr/>
          </p:nvSpPr>
          <p:spPr>
            <a:xfrm>
              <a:off x="6362516" y="4602876"/>
              <a:ext cx="130723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-Scheduled Measurement Measurements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Requests (out)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-Planner Results (out)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734A4D2A-AB81-4113-ADDD-026B687420ED}"/>
                </a:ext>
              </a:extLst>
            </p:cNvPr>
            <p:cNvSpPr txBox="1"/>
            <p:nvPr/>
          </p:nvSpPr>
          <p:spPr>
            <a:xfrm>
              <a:off x="8299490" y="3497664"/>
              <a:ext cx="124549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Requests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-Information Requests</a:t>
              </a:r>
            </a:p>
          </p:txBody>
        </p: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C9A8A445-83E8-46BC-8BC2-C1010DD411AF}"/>
                </a:ext>
              </a:extLst>
            </p:cNvPr>
            <p:cNvCxnSpPr>
              <a:cxnSpLocks/>
              <a:stCxn id="64" idx="1"/>
            </p:cNvCxnSpPr>
            <p:nvPr/>
          </p:nvCxnSpPr>
          <p:spPr>
            <a:xfrm flipH="1">
              <a:off x="6108372" y="2898253"/>
              <a:ext cx="1642095" cy="5648"/>
            </a:xfrm>
            <a:prstGeom prst="straightConnector1">
              <a:avLst/>
            </a:prstGeom>
            <a:ln w="19050">
              <a:solidFill>
                <a:schemeClr val="accent1"/>
              </a:solidFill>
              <a:prstDash val="sysDot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57FB59E9-CD96-4F55-829C-9D0C6A5611E6}"/>
                </a:ext>
              </a:extLst>
            </p:cNvPr>
            <p:cNvSpPr txBox="1"/>
            <p:nvPr/>
          </p:nvSpPr>
          <p:spPr>
            <a:xfrm>
              <a:off x="5503714" y="6154439"/>
              <a:ext cx="259565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i="1" dirty="0"/>
                <a:t>DMAS Agent Framework</a:t>
              </a:r>
            </a:p>
          </p:txBody>
        </p:sp>
      </p:grpSp>
      <p:sp>
        <p:nvSpPr>
          <p:cNvPr id="98" name="TextBox 97">
            <a:extLst>
              <a:ext uri="{FF2B5EF4-FFF2-40B4-BE49-F238E27FC236}">
                <a16:creationId xmlns:a16="http://schemas.microsoft.com/office/drawing/2014/main" id="{71597490-3587-466D-979A-C2D749385DD9}"/>
              </a:ext>
            </a:extLst>
          </p:cNvPr>
          <p:cNvSpPr txBox="1"/>
          <p:nvPr/>
        </p:nvSpPr>
        <p:spPr>
          <a:xfrm>
            <a:off x="8547302" y="2461479"/>
            <a:ext cx="132761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 (from self or other agents)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88103726-15BE-4EDF-B80C-BB904B51F79E}"/>
              </a:ext>
            </a:extLst>
          </p:cNvPr>
          <p:cNvSpPr txBox="1"/>
          <p:nvPr/>
        </p:nvSpPr>
        <p:spPr>
          <a:xfrm>
            <a:off x="8566863" y="3998591"/>
            <a:ext cx="147442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State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 (in)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Requests (in)</a:t>
            </a:r>
          </a:p>
        </p:txBody>
      </p:sp>
      <p:sp>
        <p:nvSpPr>
          <p:cNvPr id="46" name="Content Placeholder 2">
            <a:extLst>
              <a:ext uri="{FF2B5EF4-FFF2-40B4-BE49-F238E27FC236}">
                <a16:creationId xmlns:a16="http://schemas.microsoft.com/office/drawing/2014/main" id="{F25A911E-21F3-45AE-836E-521A30AA10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217" y="1770562"/>
            <a:ext cx="4846181" cy="4490959"/>
          </a:xfrm>
        </p:spPr>
        <p:txBody>
          <a:bodyPr>
            <a:normAutofit fontScale="40000" lnSpcReduction="20000"/>
          </a:bodyPr>
          <a:lstStyle/>
          <a:p>
            <a:r>
              <a:rPr lang="en-US" b="1" dirty="0"/>
              <a:t>Desired Capabilities:</a:t>
            </a:r>
          </a:p>
          <a:p>
            <a:r>
              <a:rPr lang="en-US" i="1" dirty="0"/>
              <a:t>Agent State Tracking</a:t>
            </a:r>
          </a:p>
          <a:p>
            <a:pPr marL="174625" indent="-174625">
              <a:buFont typeface="Arial" panose="020B0604020202020204" pitchFamily="34" charset="0"/>
              <a:buChar char="•"/>
            </a:pPr>
            <a:r>
              <a:rPr lang="en-US" dirty="0"/>
              <a:t>Sense and track agent’s external state (position, velocity, attitude, and  eclipse)</a:t>
            </a:r>
          </a:p>
          <a:p>
            <a:pPr marL="174625" indent="-174625">
              <a:buFont typeface="Arial" panose="020B0604020202020204" pitchFamily="34" charset="0"/>
              <a:buChar char="•"/>
            </a:pPr>
            <a:r>
              <a:rPr lang="en-US" dirty="0"/>
              <a:t>Track agent’s internal state (power and data generation, storage, and consumption, component status, etc.)</a:t>
            </a:r>
          </a:p>
          <a:p>
            <a:pPr marL="174625" indent="-174625">
              <a:buFont typeface="Arial" panose="020B0604020202020204" pitchFamily="34" charset="0"/>
              <a:buChar char="•"/>
            </a:pPr>
            <a:r>
              <a:rPr lang="en-US" dirty="0"/>
              <a:t>React to environment events</a:t>
            </a:r>
          </a:p>
          <a:p>
            <a:pPr marL="468313" lvl="1" indent="-174625"/>
            <a:r>
              <a:rPr lang="en-US" dirty="0"/>
              <a:t>i.e., turn off solar panels if eclipse event occurs</a:t>
            </a:r>
            <a:endParaRPr lang="en-US" i="1" dirty="0"/>
          </a:p>
          <a:p>
            <a:r>
              <a:rPr lang="en-US" i="1" dirty="0"/>
              <a:t>Scheduler Action Performance and Rejection</a:t>
            </a:r>
          </a:p>
          <a:p>
            <a:pPr marL="174625" indent="-174625">
              <a:buFont typeface="Arial" panose="020B0604020202020204" pitchFamily="34" charset="0"/>
              <a:buChar char="•"/>
            </a:pPr>
            <a:r>
              <a:rPr lang="en-US" dirty="0"/>
              <a:t>Receive and perform instructions from scheduler</a:t>
            </a:r>
          </a:p>
          <a:p>
            <a:pPr marL="174625" indent="-174625">
              <a:buFont typeface="Arial" panose="020B0604020202020204" pitchFamily="34" charset="0"/>
              <a:buChar char="•"/>
            </a:pPr>
            <a:r>
              <a:rPr lang="en-US" dirty="0"/>
              <a:t>Revert actions or even turn off agent if a critical state is reached</a:t>
            </a:r>
          </a:p>
          <a:p>
            <a:pPr marL="468313" lvl="1" indent="-174625"/>
            <a:r>
              <a:rPr lang="en-US" dirty="0"/>
              <a:t>i.e., interrupt a measurement if power consumption from instruments exceeds generation</a:t>
            </a:r>
            <a:endParaRPr lang="en-US" i="1" dirty="0"/>
          </a:p>
          <a:p>
            <a:r>
              <a:rPr lang="en-US" i="1" dirty="0"/>
              <a:t>Instrument Simulation</a:t>
            </a:r>
          </a:p>
          <a:p>
            <a:pPr marL="174625" indent="-174625">
              <a:buFont typeface="Arial" panose="020B0604020202020204" pitchFamily="34" charset="0"/>
              <a:buChar char="•"/>
            </a:pPr>
            <a:r>
              <a:rPr lang="en-US" dirty="0"/>
              <a:t>Sense the environment </a:t>
            </a:r>
          </a:p>
          <a:p>
            <a:pPr marL="174625" indent="-174625">
              <a:buFont typeface="Arial" panose="020B0604020202020204" pitchFamily="34" charset="0"/>
              <a:buChar char="•"/>
            </a:pPr>
            <a:r>
              <a:rPr lang="en-US" dirty="0"/>
              <a:t>Provide realistic measurement results to science module</a:t>
            </a:r>
          </a:p>
          <a:p>
            <a:r>
              <a:rPr lang="en-US" i="1" dirty="0"/>
              <a:t>Network Simulator</a:t>
            </a:r>
          </a:p>
          <a:p>
            <a:pPr marL="174625" indent="-174625">
              <a:buFont typeface="Arial" panose="020B0604020202020204" pitchFamily="34" charset="0"/>
              <a:buChar char="•"/>
            </a:pPr>
            <a:r>
              <a:rPr lang="en-US" dirty="0"/>
              <a:t>Send and receive messages from/to other agents</a:t>
            </a:r>
          </a:p>
          <a:p>
            <a:pPr marL="174625" indent="-174625">
              <a:buFont typeface="Arial" panose="020B0604020202020204" pitchFamily="34" charset="0"/>
              <a:buChar char="•"/>
            </a:pPr>
            <a:r>
              <a:rPr lang="en-US" dirty="0"/>
              <a:t>Capture network delays </a:t>
            </a:r>
          </a:p>
          <a:p>
            <a:pPr marL="468313" lvl="1" indent="-174625"/>
            <a:r>
              <a:rPr lang="en-US" dirty="0"/>
              <a:t>Due to transmission latency and data-rate</a:t>
            </a:r>
          </a:p>
          <a:p>
            <a:pPr marL="468313" lvl="1" indent="-174625"/>
            <a:r>
              <a:rPr lang="en-US" dirty="0"/>
              <a:t>Due to buffer saturation 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473EA28-6538-4532-ADA6-F47C610A1ACB}"/>
              </a:ext>
            </a:extLst>
          </p:cNvPr>
          <p:cNvSpPr txBox="1"/>
          <p:nvPr/>
        </p:nvSpPr>
        <p:spPr>
          <a:xfrm>
            <a:off x="266217" y="1181475"/>
            <a:ext cx="4846181" cy="461665"/>
          </a:xfrm>
          <a:prstGeom prst="rect">
            <a:avLst/>
          </a:prstGeom>
          <a:solidFill>
            <a:schemeClr val="accent2">
              <a:lumMod val="10000"/>
              <a:lumOff val="90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/>
              <a:t>Objective</a:t>
            </a:r>
            <a:r>
              <a:rPr lang="en-US" sz="1200" dirty="0"/>
              <a:t>: Simulate the agent’s internal state and provide realistic behavior and capabilities based on its components and operations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314B802-A702-41C5-8A19-8668C3F00789}"/>
              </a:ext>
            </a:extLst>
          </p:cNvPr>
          <p:cNvSpPr txBox="1"/>
          <p:nvPr/>
        </p:nvSpPr>
        <p:spPr>
          <a:xfrm>
            <a:off x="5751961" y="3760069"/>
            <a:ext cx="987207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 (in)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 (in)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 (in)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 (in)</a:t>
            </a:r>
          </a:p>
        </p:txBody>
      </p:sp>
    </p:spTree>
    <p:extLst>
      <p:ext uri="{BB962C8B-B14F-4D97-AF65-F5344CB8AC3E}">
        <p14:creationId xmlns:p14="http://schemas.microsoft.com/office/powerpoint/2010/main" val="175324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4C978-9A8F-D19F-6684-24EF10271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Engineering Module </a:t>
            </a:r>
          </a:p>
        </p:txBody>
      </p:sp>
      <p:sp>
        <p:nvSpPr>
          <p:cNvPr id="4" name="Rounded Rectangle 29">
            <a:extLst>
              <a:ext uri="{FF2B5EF4-FFF2-40B4-BE49-F238E27FC236}">
                <a16:creationId xmlns:a16="http://schemas.microsoft.com/office/drawing/2014/main" id="{F40648B5-DE50-3579-FADA-CAF8E94030E7}"/>
              </a:ext>
            </a:extLst>
          </p:cNvPr>
          <p:cNvSpPr/>
          <p:nvPr/>
        </p:nvSpPr>
        <p:spPr>
          <a:xfrm>
            <a:off x="1698089" y="1115370"/>
            <a:ext cx="8052471" cy="5183541"/>
          </a:xfrm>
          <a:prstGeom prst="roundRect">
            <a:avLst>
              <a:gd name="adj" fmla="val 6097"/>
            </a:avLst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ysClr val="windowText" lastClr="000000"/>
                </a:solidFill>
              </a:rPr>
              <a:t>Agent</a:t>
            </a:r>
          </a:p>
        </p:txBody>
      </p:sp>
      <p:sp>
        <p:nvSpPr>
          <p:cNvPr id="5" name="Rounded Rectangle 30">
            <a:extLst>
              <a:ext uri="{FF2B5EF4-FFF2-40B4-BE49-F238E27FC236}">
                <a16:creationId xmlns:a16="http://schemas.microsoft.com/office/drawing/2014/main" id="{36FCB5CD-F302-D51B-34A3-A0B1CCDBE6D6}"/>
              </a:ext>
            </a:extLst>
          </p:cNvPr>
          <p:cNvSpPr/>
          <p:nvPr/>
        </p:nvSpPr>
        <p:spPr>
          <a:xfrm rot="16200000">
            <a:off x="-510985" y="2233073"/>
            <a:ext cx="2154955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Environment</a:t>
            </a:r>
          </a:p>
        </p:txBody>
      </p:sp>
      <p:sp>
        <p:nvSpPr>
          <p:cNvPr id="6" name="Rounded Rectangle 30">
            <a:extLst>
              <a:ext uri="{FF2B5EF4-FFF2-40B4-BE49-F238E27FC236}">
                <a16:creationId xmlns:a16="http://schemas.microsoft.com/office/drawing/2014/main" id="{87F517DA-6E73-F6CB-E770-58B82D97E783}"/>
              </a:ext>
            </a:extLst>
          </p:cNvPr>
          <p:cNvSpPr/>
          <p:nvPr/>
        </p:nvSpPr>
        <p:spPr>
          <a:xfrm rot="16200000">
            <a:off x="-423114" y="4774286"/>
            <a:ext cx="1979210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Other Agents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1FE5CB-B5E3-B8CC-FC28-61C7280D0EC8}"/>
              </a:ext>
            </a:extLst>
          </p:cNvPr>
          <p:cNvSpPr/>
          <p:nvPr/>
        </p:nvSpPr>
        <p:spPr>
          <a:xfrm>
            <a:off x="1698087" y="1854201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SUB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C5E1990-9422-5D7F-F9ED-1C8180FDCE4E}"/>
              </a:ext>
            </a:extLst>
          </p:cNvPr>
          <p:cNvSpPr/>
          <p:nvPr/>
        </p:nvSpPr>
        <p:spPr>
          <a:xfrm>
            <a:off x="1698087" y="2652859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227E52-179E-4D2F-5FC9-FDFD8678AC53}"/>
              </a:ext>
            </a:extLst>
          </p:cNvPr>
          <p:cNvSpPr/>
          <p:nvPr/>
        </p:nvSpPr>
        <p:spPr>
          <a:xfrm>
            <a:off x="1698087" y="4357079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REP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6CB41F-8ECB-30FC-1971-129130FB3B89}"/>
              </a:ext>
            </a:extLst>
          </p:cNvPr>
          <p:cNvSpPr/>
          <p:nvPr/>
        </p:nvSpPr>
        <p:spPr>
          <a:xfrm>
            <a:off x="1698087" y="5155737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11" name="Rounded Rectangle 29">
            <a:extLst>
              <a:ext uri="{FF2B5EF4-FFF2-40B4-BE49-F238E27FC236}">
                <a16:creationId xmlns:a16="http://schemas.microsoft.com/office/drawing/2014/main" id="{2B32A1C8-1F4D-FE46-0683-3487D1FA5643}"/>
              </a:ext>
            </a:extLst>
          </p:cNvPr>
          <p:cNvSpPr/>
          <p:nvPr/>
        </p:nvSpPr>
        <p:spPr>
          <a:xfrm>
            <a:off x="2323156" y="2446945"/>
            <a:ext cx="4289582" cy="3786754"/>
          </a:xfrm>
          <a:prstGeom prst="roundRect">
            <a:avLst>
              <a:gd name="adj" fmla="val 3300"/>
            </a:avLst>
          </a:prstGeom>
          <a:solidFill>
            <a:schemeClr val="accent2">
              <a:lumMod val="10000"/>
              <a:lumOff val="90000"/>
            </a:scheme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z="1200" i="1" dirty="0">
                <a:solidFill>
                  <a:sysClr val="windowText" lastClr="000000"/>
                </a:solidFill>
              </a:rPr>
              <a:t>Engineering Module</a:t>
            </a:r>
          </a:p>
        </p:txBody>
      </p:sp>
      <p:sp>
        <p:nvSpPr>
          <p:cNvPr id="12" name="Rounded Rectangle 29">
            <a:extLst>
              <a:ext uri="{FF2B5EF4-FFF2-40B4-BE49-F238E27FC236}">
                <a16:creationId xmlns:a16="http://schemas.microsoft.com/office/drawing/2014/main" id="{12ADA39C-3563-CAEB-6599-771568637F19}"/>
              </a:ext>
            </a:extLst>
          </p:cNvPr>
          <p:cNvSpPr/>
          <p:nvPr/>
        </p:nvSpPr>
        <p:spPr>
          <a:xfrm>
            <a:off x="7948289" y="3236808"/>
            <a:ext cx="1307237" cy="307489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i="1" dirty="0">
                <a:solidFill>
                  <a:sysClr val="windowText" lastClr="000000"/>
                </a:solidFill>
              </a:rPr>
              <a:t>Science Module</a:t>
            </a:r>
          </a:p>
        </p:txBody>
      </p:sp>
      <p:sp>
        <p:nvSpPr>
          <p:cNvPr id="13" name="Rounded Rectangle 29">
            <a:extLst>
              <a:ext uri="{FF2B5EF4-FFF2-40B4-BE49-F238E27FC236}">
                <a16:creationId xmlns:a16="http://schemas.microsoft.com/office/drawing/2014/main" id="{4CF191CC-E3D1-061E-10AD-55F38E8AB2A6}"/>
              </a:ext>
            </a:extLst>
          </p:cNvPr>
          <p:cNvSpPr/>
          <p:nvPr/>
        </p:nvSpPr>
        <p:spPr>
          <a:xfrm>
            <a:off x="7954538" y="4331887"/>
            <a:ext cx="1307237" cy="307489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i="1" dirty="0">
                <a:solidFill>
                  <a:sysClr val="windowText" lastClr="000000"/>
                </a:solidFill>
              </a:rPr>
              <a:t>Planning Module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2CFE17B-DDF8-C7E1-74CB-183DE935DC47}"/>
              </a:ext>
            </a:extLst>
          </p:cNvPr>
          <p:cNvCxnSpPr>
            <a:cxnSpLocks/>
          </p:cNvCxnSpPr>
          <p:nvPr/>
        </p:nvCxnSpPr>
        <p:spPr>
          <a:xfrm flipH="1" flipV="1">
            <a:off x="780272" y="2835247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B52B2B7-ABA9-443F-1E5D-AA7CC65B7D4C}"/>
              </a:ext>
            </a:extLst>
          </p:cNvPr>
          <p:cNvCxnSpPr>
            <a:cxnSpLocks/>
          </p:cNvCxnSpPr>
          <p:nvPr/>
        </p:nvCxnSpPr>
        <p:spPr>
          <a:xfrm flipH="1" flipV="1">
            <a:off x="776055" y="2056519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D5D870E-5B50-966E-0DA6-166D5BE5BEDA}"/>
              </a:ext>
            </a:extLst>
          </p:cNvPr>
          <p:cNvSpPr txBox="1"/>
          <p:nvPr/>
        </p:nvSpPr>
        <p:spPr>
          <a:xfrm>
            <a:off x="747683" y="1704789"/>
            <a:ext cx="9872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-Scenario Events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-Simulation Events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321F822-5C6A-BD15-F8C8-E7C9183E20A6}"/>
              </a:ext>
            </a:extLst>
          </p:cNvPr>
          <p:cNvCxnSpPr>
            <a:cxnSpLocks/>
          </p:cNvCxnSpPr>
          <p:nvPr/>
        </p:nvCxnSpPr>
        <p:spPr>
          <a:xfrm flipH="1" flipV="1">
            <a:off x="772589" y="5337387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C868F4BD-FB1A-AD9A-76F9-5248050C7904}"/>
              </a:ext>
            </a:extLst>
          </p:cNvPr>
          <p:cNvSpPr txBox="1"/>
          <p:nvPr/>
        </p:nvSpPr>
        <p:spPr>
          <a:xfrm>
            <a:off x="744712" y="3706975"/>
            <a:ext cx="1025045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 (out)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 (out)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 (out)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 (out)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1B13C5C-E425-0922-1BE5-4D3997E07D4A}"/>
              </a:ext>
            </a:extLst>
          </p:cNvPr>
          <p:cNvSpPr txBox="1"/>
          <p:nvPr/>
        </p:nvSpPr>
        <p:spPr>
          <a:xfrm>
            <a:off x="754410" y="5386693"/>
            <a:ext cx="987207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 (in)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 (in)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 (in)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 (in)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3DB52F6-DC85-48AB-544C-FCD2F9E9318D}"/>
              </a:ext>
            </a:extLst>
          </p:cNvPr>
          <p:cNvCxnSpPr>
            <a:cxnSpLocks/>
          </p:cNvCxnSpPr>
          <p:nvPr/>
        </p:nvCxnSpPr>
        <p:spPr>
          <a:xfrm flipH="1" flipV="1">
            <a:off x="774321" y="4538729"/>
            <a:ext cx="922031" cy="738"/>
          </a:xfrm>
          <a:prstGeom prst="straightConnector1">
            <a:avLst/>
          </a:prstGeom>
          <a:ln w="28575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05EFBA9-F89A-F4AA-B55A-FE4D71BE992A}"/>
              </a:ext>
            </a:extLst>
          </p:cNvPr>
          <p:cNvCxnSpPr>
            <a:cxnSpLocks/>
            <a:endCxn id="9" idx="3"/>
          </p:cNvCxnSpPr>
          <p:nvPr/>
        </p:nvCxnSpPr>
        <p:spPr>
          <a:xfrm flipH="1">
            <a:off x="2066852" y="4538729"/>
            <a:ext cx="370038" cy="739"/>
          </a:xfrm>
          <a:prstGeom prst="straightConnector1">
            <a:avLst/>
          </a:prstGeom>
          <a:ln w="19050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3080E86-4D23-A774-F967-F388C923D11E}"/>
              </a:ext>
            </a:extLst>
          </p:cNvPr>
          <p:cNvCxnSpPr>
            <a:cxnSpLocks/>
            <a:endCxn id="10" idx="3"/>
          </p:cNvCxnSpPr>
          <p:nvPr/>
        </p:nvCxnSpPr>
        <p:spPr>
          <a:xfrm flipH="1">
            <a:off x="2066852" y="5337387"/>
            <a:ext cx="374588" cy="739"/>
          </a:xfrm>
          <a:prstGeom prst="straightConnector1">
            <a:avLst/>
          </a:prstGeom>
          <a:ln w="19050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A7A95947-F6FE-37CA-E02B-B0F9DFACB9A8}"/>
              </a:ext>
            </a:extLst>
          </p:cNvPr>
          <p:cNvCxnSpPr>
            <a:cxnSpLocks/>
            <a:stCxn id="12" idx="2"/>
            <a:endCxn id="13" idx="0"/>
          </p:cNvCxnSpPr>
          <p:nvPr/>
        </p:nvCxnSpPr>
        <p:spPr>
          <a:xfrm>
            <a:off x="8601908" y="3544297"/>
            <a:ext cx="6249" cy="787590"/>
          </a:xfrm>
          <a:prstGeom prst="straightConnector1">
            <a:avLst/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465D2550-9A5E-2B9C-C4A5-BEBE059DFA7D}"/>
              </a:ext>
            </a:extLst>
          </p:cNvPr>
          <p:cNvSpPr/>
          <p:nvPr/>
        </p:nvSpPr>
        <p:spPr>
          <a:xfrm>
            <a:off x="3574030" y="1593032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Event Handler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CDB0AC5-0E15-BEA5-0D41-E610593E1143}"/>
              </a:ext>
            </a:extLst>
          </p:cNvPr>
          <p:cNvSpPr/>
          <p:nvPr/>
        </p:nvSpPr>
        <p:spPr>
          <a:xfrm>
            <a:off x="5511071" y="1592469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Sim Start/End</a:t>
            </a:r>
          </a:p>
        </p:txBody>
      </p:sp>
      <p:cxnSp>
        <p:nvCxnSpPr>
          <p:cNvPr id="54" name="Elbow Connector 56">
            <a:extLst>
              <a:ext uri="{FF2B5EF4-FFF2-40B4-BE49-F238E27FC236}">
                <a16:creationId xmlns:a16="http://schemas.microsoft.com/office/drawing/2014/main" id="{DED9E14D-4B83-0719-589B-A0247A26D48A}"/>
              </a:ext>
            </a:extLst>
          </p:cNvPr>
          <p:cNvCxnSpPr>
            <a:cxnSpLocks/>
            <a:stCxn id="7" idx="3"/>
            <a:endCxn id="52" idx="1"/>
          </p:cNvCxnSpPr>
          <p:nvPr/>
        </p:nvCxnSpPr>
        <p:spPr>
          <a:xfrm flipV="1">
            <a:off x="2066852" y="1785907"/>
            <a:ext cx="1507178" cy="250683"/>
          </a:xfrm>
          <a:prstGeom prst="bentConnector3">
            <a:avLst>
              <a:gd name="adj1" fmla="val 50000"/>
            </a:avLst>
          </a:prstGeom>
          <a:ln w="190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A6007C7-0ABA-1107-19E0-A027CCDFC33B}"/>
              </a:ext>
            </a:extLst>
          </p:cNvPr>
          <p:cNvCxnSpPr>
            <a:cxnSpLocks/>
            <a:stCxn id="53" idx="1"/>
            <a:endCxn id="52" idx="3"/>
          </p:cNvCxnSpPr>
          <p:nvPr/>
        </p:nvCxnSpPr>
        <p:spPr>
          <a:xfrm flipH="1">
            <a:off x="4713057" y="1785344"/>
            <a:ext cx="798014" cy="563"/>
          </a:xfrm>
          <a:prstGeom prst="straightConnector1">
            <a:avLst/>
          </a:prstGeom>
          <a:ln w="19050"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ounded Rectangle 29">
            <a:extLst>
              <a:ext uri="{FF2B5EF4-FFF2-40B4-BE49-F238E27FC236}">
                <a16:creationId xmlns:a16="http://schemas.microsoft.com/office/drawing/2014/main" id="{8651A971-FD80-C7DD-B497-3D2C3B67E474}"/>
              </a:ext>
            </a:extLst>
          </p:cNvPr>
          <p:cNvSpPr/>
          <p:nvPr/>
        </p:nvSpPr>
        <p:spPr>
          <a:xfrm>
            <a:off x="3450703" y="1263627"/>
            <a:ext cx="3281173" cy="902555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i="1" dirty="0">
                <a:solidFill>
                  <a:sysClr val="windowText" lastClr="000000"/>
                </a:solidFill>
              </a:rPr>
              <a:t>Simulation Maintenance Module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E1EDB20-B750-E5E9-8E92-87267775AC19}"/>
              </a:ext>
            </a:extLst>
          </p:cNvPr>
          <p:cNvSpPr txBox="1"/>
          <p:nvPr/>
        </p:nvSpPr>
        <p:spPr>
          <a:xfrm>
            <a:off x="4713057" y="1489479"/>
            <a:ext cx="6752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-Simulation Events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992A8F5A-DD95-6C58-AFDA-689A07A09931}"/>
              </a:ext>
            </a:extLst>
          </p:cNvPr>
          <p:cNvSpPr txBox="1"/>
          <p:nvPr/>
        </p:nvSpPr>
        <p:spPr>
          <a:xfrm>
            <a:off x="8599650" y="3633862"/>
            <a:ext cx="1283265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Requests (from self or towards out)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Requests (out)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-Data Transmission Requests</a:t>
            </a:r>
          </a:p>
        </p:txBody>
      </p:sp>
      <p:sp>
        <p:nvSpPr>
          <p:cNvPr id="18" name="Rounded Rectangle 29">
            <a:extLst>
              <a:ext uri="{FF2B5EF4-FFF2-40B4-BE49-F238E27FC236}">
                <a16:creationId xmlns:a16="http://schemas.microsoft.com/office/drawing/2014/main" id="{351ABAC9-95DA-DB64-1D76-AEB49F238802}"/>
              </a:ext>
            </a:extLst>
          </p:cNvPr>
          <p:cNvSpPr/>
          <p:nvPr/>
        </p:nvSpPr>
        <p:spPr>
          <a:xfrm rot="16200000">
            <a:off x="2029694" y="4761449"/>
            <a:ext cx="1181448" cy="357955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ysClr val="windowText" lastClr="000000"/>
                </a:solidFill>
              </a:rPr>
              <a:t>Network Emulator</a:t>
            </a:r>
          </a:p>
        </p:txBody>
      </p:sp>
      <p:sp>
        <p:nvSpPr>
          <p:cNvPr id="51" name="Rounded Rectangle 29">
            <a:extLst>
              <a:ext uri="{FF2B5EF4-FFF2-40B4-BE49-F238E27FC236}">
                <a16:creationId xmlns:a16="http://schemas.microsoft.com/office/drawing/2014/main" id="{217BB112-4919-5EF6-1341-F6C36B25E02B}"/>
              </a:ext>
            </a:extLst>
          </p:cNvPr>
          <p:cNvSpPr/>
          <p:nvPr/>
        </p:nvSpPr>
        <p:spPr>
          <a:xfrm>
            <a:off x="3270356" y="2878232"/>
            <a:ext cx="3038481" cy="3157979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50" i="1" dirty="0">
                <a:solidFill>
                  <a:sysClr val="windowText" lastClr="000000"/>
                </a:solidFill>
              </a:rPr>
              <a:t>Platform Emulator</a:t>
            </a:r>
          </a:p>
        </p:txBody>
      </p:sp>
      <p:sp>
        <p:nvSpPr>
          <p:cNvPr id="60" name="Rounded Rectangle 29">
            <a:extLst>
              <a:ext uri="{FF2B5EF4-FFF2-40B4-BE49-F238E27FC236}">
                <a16:creationId xmlns:a16="http://schemas.microsoft.com/office/drawing/2014/main" id="{FF61DADA-E76D-99A4-ABE1-66DEFE816698}"/>
              </a:ext>
            </a:extLst>
          </p:cNvPr>
          <p:cNvSpPr/>
          <p:nvPr/>
        </p:nvSpPr>
        <p:spPr>
          <a:xfrm>
            <a:off x="4093543" y="5574315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Payload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781ED910-E098-12F1-56B9-1A225C022CE2}"/>
              </a:ext>
            </a:extLst>
          </p:cNvPr>
          <p:cNvSpPr txBox="1"/>
          <p:nvPr/>
        </p:nvSpPr>
        <p:spPr>
          <a:xfrm>
            <a:off x="2586313" y="3451605"/>
            <a:ext cx="45448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access event</a:t>
            </a:r>
          </a:p>
        </p:txBody>
      </p:sp>
      <p:cxnSp>
        <p:nvCxnSpPr>
          <p:cNvPr id="147" name="Elbow Connector 56">
            <a:extLst>
              <a:ext uri="{FF2B5EF4-FFF2-40B4-BE49-F238E27FC236}">
                <a16:creationId xmlns:a16="http://schemas.microsoft.com/office/drawing/2014/main" id="{C4502423-406F-A3F6-1567-395AD1537D70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5387299" y="3937072"/>
            <a:ext cx="2567239" cy="548560"/>
          </a:xfrm>
          <a:prstGeom prst="bentConnector3">
            <a:avLst>
              <a:gd name="adj1" fmla="val 50000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TextBox 150">
            <a:extLst>
              <a:ext uri="{FF2B5EF4-FFF2-40B4-BE49-F238E27FC236}">
                <a16:creationId xmlns:a16="http://schemas.microsoft.com/office/drawing/2014/main" id="{B943A0BB-CA2D-D08E-86FC-4E11380B0E73}"/>
              </a:ext>
            </a:extLst>
          </p:cNvPr>
          <p:cNvSpPr txBox="1"/>
          <p:nvPr/>
        </p:nvSpPr>
        <p:spPr>
          <a:xfrm>
            <a:off x="6665073" y="3848174"/>
            <a:ext cx="132136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-Tasks (for self or out)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Requests (out)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Requests (out)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 (out)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 (out)</a:t>
            </a:r>
          </a:p>
        </p:txBody>
      </p:sp>
      <p:cxnSp>
        <p:nvCxnSpPr>
          <p:cNvPr id="160" name="Elbow Connector 56">
            <a:extLst>
              <a:ext uri="{FF2B5EF4-FFF2-40B4-BE49-F238E27FC236}">
                <a16:creationId xmlns:a16="http://schemas.microsoft.com/office/drawing/2014/main" id="{8F38ED55-85B4-23DF-B418-4B917428540D}"/>
              </a:ext>
            </a:extLst>
          </p:cNvPr>
          <p:cNvCxnSpPr>
            <a:cxnSpLocks/>
            <a:stCxn id="89" idx="0"/>
            <a:endCxn id="12" idx="1"/>
          </p:cNvCxnSpPr>
          <p:nvPr/>
        </p:nvCxnSpPr>
        <p:spPr>
          <a:xfrm rot="16200000" flipH="1">
            <a:off x="6569812" y="2012077"/>
            <a:ext cx="86893" cy="2670059"/>
          </a:xfrm>
          <a:prstGeom prst="bentConnector4">
            <a:avLst>
              <a:gd name="adj1" fmla="val -263082"/>
              <a:gd name="adj2" fmla="val 44455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TextBox 172">
            <a:extLst>
              <a:ext uri="{FF2B5EF4-FFF2-40B4-BE49-F238E27FC236}">
                <a16:creationId xmlns:a16="http://schemas.microsoft.com/office/drawing/2014/main" id="{5DFC0ADF-D1AD-478D-7102-5A923CF76E76}"/>
              </a:ext>
            </a:extLst>
          </p:cNvPr>
          <p:cNvSpPr txBox="1"/>
          <p:nvPr/>
        </p:nvSpPr>
        <p:spPr>
          <a:xfrm>
            <a:off x="6665073" y="4575010"/>
            <a:ext cx="1263041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State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 (in)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Requests (in)</a:t>
            </a:r>
          </a:p>
        </p:txBody>
      </p:sp>
      <p:sp>
        <p:nvSpPr>
          <p:cNvPr id="180" name="Rounded Rectangle 29">
            <a:extLst>
              <a:ext uri="{FF2B5EF4-FFF2-40B4-BE49-F238E27FC236}">
                <a16:creationId xmlns:a16="http://schemas.microsoft.com/office/drawing/2014/main" id="{AD0BCC4D-3FD7-21C3-0DE9-F78C5720B017}"/>
              </a:ext>
            </a:extLst>
          </p:cNvPr>
          <p:cNvSpPr/>
          <p:nvPr/>
        </p:nvSpPr>
        <p:spPr>
          <a:xfrm>
            <a:off x="3555509" y="3535786"/>
            <a:ext cx="667620" cy="238442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Reactive Planner</a:t>
            </a:r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7C0EECE4-F560-1216-C1DC-DA4E572546DB}"/>
              </a:ext>
            </a:extLst>
          </p:cNvPr>
          <p:cNvSpPr txBox="1"/>
          <p:nvPr/>
        </p:nvSpPr>
        <p:spPr>
          <a:xfrm>
            <a:off x="3233531" y="4467724"/>
            <a:ext cx="92185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-Pos/Vel info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BFC25FDC-B8FA-7A0A-99D6-B4018D69A8EA}"/>
              </a:ext>
            </a:extLst>
          </p:cNvPr>
          <p:cNvSpPr txBox="1"/>
          <p:nvPr/>
        </p:nvSpPr>
        <p:spPr>
          <a:xfrm>
            <a:off x="5065906" y="4511305"/>
            <a:ext cx="697205" cy="630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-Subsystem State(s)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-Task completion status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0F476958-1762-4EDA-AD89-407D0CA55222}"/>
              </a:ext>
            </a:extLst>
          </p:cNvPr>
          <p:cNvSpPr txBox="1"/>
          <p:nvPr/>
        </p:nvSpPr>
        <p:spPr>
          <a:xfrm>
            <a:off x="6665073" y="2986401"/>
            <a:ext cx="132761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 (from self or other agents)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</a:t>
            </a:r>
          </a:p>
        </p:txBody>
      </p:sp>
      <p:sp>
        <p:nvSpPr>
          <p:cNvPr id="72" name="Rounded Rectangle 29">
            <a:extLst>
              <a:ext uri="{FF2B5EF4-FFF2-40B4-BE49-F238E27FC236}">
                <a16:creationId xmlns:a16="http://schemas.microsoft.com/office/drawing/2014/main" id="{84D4896E-930E-472B-B585-48CDAD784539}"/>
              </a:ext>
            </a:extLst>
          </p:cNvPr>
          <p:cNvSpPr/>
          <p:nvPr/>
        </p:nvSpPr>
        <p:spPr>
          <a:xfrm>
            <a:off x="4093543" y="5182556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Comms</a:t>
            </a:r>
            <a:endParaRPr lang="en-US" sz="600" i="1" dirty="0">
              <a:solidFill>
                <a:sysClr val="windowText" lastClr="000000"/>
              </a:solidFill>
            </a:endParaRPr>
          </a:p>
        </p:txBody>
      </p:sp>
      <p:sp>
        <p:nvSpPr>
          <p:cNvPr id="73" name="Rounded Rectangle 29">
            <a:extLst>
              <a:ext uri="{FF2B5EF4-FFF2-40B4-BE49-F238E27FC236}">
                <a16:creationId xmlns:a16="http://schemas.microsoft.com/office/drawing/2014/main" id="{117013F9-A97F-4F7A-B68C-0B8700601C16}"/>
              </a:ext>
            </a:extLst>
          </p:cNvPr>
          <p:cNvSpPr/>
          <p:nvPr/>
        </p:nvSpPr>
        <p:spPr>
          <a:xfrm>
            <a:off x="4093543" y="4790798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EPS</a:t>
            </a:r>
          </a:p>
        </p:txBody>
      </p:sp>
      <p:sp>
        <p:nvSpPr>
          <p:cNvPr id="75" name="Rounded Rectangle 29">
            <a:extLst>
              <a:ext uri="{FF2B5EF4-FFF2-40B4-BE49-F238E27FC236}">
                <a16:creationId xmlns:a16="http://schemas.microsoft.com/office/drawing/2014/main" id="{9EBDCE34-BAB4-4345-9C48-CB22D85302A0}"/>
              </a:ext>
            </a:extLst>
          </p:cNvPr>
          <p:cNvSpPr/>
          <p:nvPr/>
        </p:nvSpPr>
        <p:spPr>
          <a:xfrm>
            <a:off x="4093543" y="4399040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GNC</a:t>
            </a:r>
          </a:p>
        </p:txBody>
      </p:sp>
      <p:sp>
        <p:nvSpPr>
          <p:cNvPr id="76" name="Rounded Rectangle 29">
            <a:extLst>
              <a:ext uri="{FF2B5EF4-FFF2-40B4-BE49-F238E27FC236}">
                <a16:creationId xmlns:a16="http://schemas.microsoft.com/office/drawing/2014/main" id="{EC542895-4B0F-4E1E-9A51-400E8AB0FFA4}"/>
              </a:ext>
            </a:extLst>
          </p:cNvPr>
          <p:cNvSpPr/>
          <p:nvPr/>
        </p:nvSpPr>
        <p:spPr>
          <a:xfrm>
            <a:off x="3490685" y="3197788"/>
            <a:ext cx="2575259" cy="1090749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800" dirty="0">
                <a:solidFill>
                  <a:sysClr val="windowText" lastClr="000000"/>
                </a:solidFill>
              </a:rPr>
              <a:t>CDH</a:t>
            </a:r>
          </a:p>
        </p:txBody>
      </p:sp>
      <p:sp>
        <p:nvSpPr>
          <p:cNvPr id="89" name="Rounded Rectangle 29">
            <a:extLst>
              <a:ext uri="{FF2B5EF4-FFF2-40B4-BE49-F238E27FC236}">
                <a16:creationId xmlns:a16="http://schemas.microsoft.com/office/drawing/2014/main" id="{A089AF54-A214-49A0-8D78-1A76942FC697}"/>
              </a:ext>
            </a:extLst>
          </p:cNvPr>
          <p:cNvSpPr/>
          <p:nvPr/>
        </p:nvSpPr>
        <p:spPr>
          <a:xfrm>
            <a:off x="4944420" y="3303660"/>
            <a:ext cx="667620" cy="29589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Memory Emulator</a:t>
            </a:r>
          </a:p>
        </p:txBody>
      </p:sp>
      <p:sp>
        <p:nvSpPr>
          <p:cNvPr id="90" name="Rounded Rectangle 29">
            <a:extLst>
              <a:ext uri="{FF2B5EF4-FFF2-40B4-BE49-F238E27FC236}">
                <a16:creationId xmlns:a16="http://schemas.microsoft.com/office/drawing/2014/main" id="{7A899FE2-096C-4441-BC96-893DB6260128}"/>
              </a:ext>
            </a:extLst>
          </p:cNvPr>
          <p:cNvSpPr/>
          <p:nvPr/>
        </p:nvSpPr>
        <p:spPr>
          <a:xfrm>
            <a:off x="4771831" y="3896676"/>
            <a:ext cx="667620" cy="248121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Operations Executor</a:t>
            </a:r>
          </a:p>
        </p:txBody>
      </p:sp>
      <p:cxnSp>
        <p:nvCxnSpPr>
          <p:cNvPr id="105" name="Elbow Connector 56">
            <a:extLst>
              <a:ext uri="{FF2B5EF4-FFF2-40B4-BE49-F238E27FC236}">
                <a16:creationId xmlns:a16="http://schemas.microsoft.com/office/drawing/2014/main" id="{F5DF90EF-91A2-423E-827C-D647B4163013}"/>
              </a:ext>
            </a:extLst>
          </p:cNvPr>
          <p:cNvCxnSpPr>
            <a:cxnSpLocks/>
            <a:stCxn id="75" idx="1"/>
            <a:endCxn id="90" idx="1"/>
          </p:cNvCxnSpPr>
          <p:nvPr/>
        </p:nvCxnSpPr>
        <p:spPr>
          <a:xfrm rot="10800000" flipH="1">
            <a:off x="4093543" y="4020738"/>
            <a:ext cx="678288" cy="533873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Elbow Connector 56">
            <a:extLst>
              <a:ext uri="{FF2B5EF4-FFF2-40B4-BE49-F238E27FC236}">
                <a16:creationId xmlns:a16="http://schemas.microsoft.com/office/drawing/2014/main" id="{1276588E-6E95-4E3A-9113-31E5B78741FD}"/>
              </a:ext>
            </a:extLst>
          </p:cNvPr>
          <p:cNvCxnSpPr>
            <a:cxnSpLocks/>
            <a:stCxn id="73" idx="1"/>
            <a:endCxn id="90" idx="1"/>
          </p:cNvCxnSpPr>
          <p:nvPr/>
        </p:nvCxnSpPr>
        <p:spPr>
          <a:xfrm rot="10800000" flipH="1">
            <a:off x="4093543" y="4020738"/>
            <a:ext cx="678288" cy="925631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Elbow Connector 56">
            <a:extLst>
              <a:ext uri="{FF2B5EF4-FFF2-40B4-BE49-F238E27FC236}">
                <a16:creationId xmlns:a16="http://schemas.microsoft.com/office/drawing/2014/main" id="{7E7DCF36-0AD7-4A5C-A0F2-A60BC87135E2}"/>
              </a:ext>
            </a:extLst>
          </p:cNvPr>
          <p:cNvCxnSpPr>
            <a:cxnSpLocks/>
            <a:stCxn id="72" idx="1"/>
            <a:endCxn id="90" idx="1"/>
          </p:cNvCxnSpPr>
          <p:nvPr/>
        </p:nvCxnSpPr>
        <p:spPr>
          <a:xfrm rot="10800000" flipH="1">
            <a:off x="4093543" y="4020738"/>
            <a:ext cx="678288" cy="1317389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Elbow Connector 56">
            <a:extLst>
              <a:ext uri="{FF2B5EF4-FFF2-40B4-BE49-F238E27FC236}">
                <a16:creationId xmlns:a16="http://schemas.microsoft.com/office/drawing/2014/main" id="{EE80653F-58C9-448D-9038-26256F33A14C}"/>
              </a:ext>
            </a:extLst>
          </p:cNvPr>
          <p:cNvCxnSpPr>
            <a:cxnSpLocks/>
            <a:stCxn id="60" idx="1"/>
            <a:endCxn id="90" idx="1"/>
          </p:cNvCxnSpPr>
          <p:nvPr/>
        </p:nvCxnSpPr>
        <p:spPr>
          <a:xfrm rot="10800000" flipH="1">
            <a:off x="4093543" y="4020737"/>
            <a:ext cx="678288" cy="1709148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Elbow Connector 56">
            <a:extLst>
              <a:ext uri="{FF2B5EF4-FFF2-40B4-BE49-F238E27FC236}">
                <a16:creationId xmlns:a16="http://schemas.microsoft.com/office/drawing/2014/main" id="{0A3C5567-7911-4126-A03D-4F9D0E9372E2}"/>
              </a:ext>
            </a:extLst>
          </p:cNvPr>
          <p:cNvCxnSpPr>
            <a:cxnSpLocks/>
            <a:stCxn id="90" idx="2"/>
            <a:endCxn id="75" idx="3"/>
          </p:cNvCxnSpPr>
          <p:nvPr/>
        </p:nvCxnSpPr>
        <p:spPr>
          <a:xfrm rot="5400000">
            <a:off x="4729981" y="4178949"/>
            <a:ext cx="409813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Elbow Connector 56">
            <a:extLst>
              <a:ext uri="{FF2B5EF4-FFF2-40B4-BE49-F238E27FC236}">
                <a16:creationId xmlns:a16="http://schemas.microsoft.com/office/drawing/2014/main" id="{650CE2F8-3AF4-4B08-927F-647C746D5826}"/>
              </a:ext>
            </a:extLst>
          </p:cNvPr>
          <p:cNvCxnSpPr>
            <a:cxnSpLocks/>
            <a:stCxn id="90" idx="2"/>
            <a:endCxn id="73" idx="3"/>
          </p:cNvCxnSpPr>
          <p:nvPr/>
        </p:nvCxnSpPr>
        <p:spPr>
          <a:xfrm rot="5400000">
            <a:off x="4534102" y="4374828"/>
            <a:ext cx="801571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Elbow Connector 56">
            <a:extLst>
              <a:ext uri="{FF2B5EF4-FFF2-40B4-BE49-F238E27FC236}">
                <a16:creationId xmlns:a16="http://schemas.microsoft.com/office/drawing/2014/main" id="{81354236-E510-40FB-A081-2E061FAF211D}"/>
              </a:ext>
            </a:extLst>
          </p:cNvPr>
          <p:cNvCxnSpPr>
            <a:cxnSpLocks/>
            <a:stCxn id="90" idx="2"/>
            <a:endCxn id="72" idx="3"/>
          </p:cNvCxnSpPr>
          <p:nvPr/>
        </p:nvCxnSpPr>
        <p:spPr>
          <a:xfrm rot="5400000">
            <a:off x="4338223" y="4570707"/>
            <a:ext cx="1193329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Elbow Connector 56">
            <a:extLst>
              <a:ext uri="{FF2B5EF4-FFF2-40B4-BE49-F238E27FC236}">
                <a16:creationId xmlns:a16="http://schemas.microsoft.com/office/drawing/2014/main" id="{74371965-3CBC-4202-90CC-34368C216DDF}"/>
              </a:ext>
            </a:extLst>
          </p:cNvPr>
          <p:cNvCxnSpPr>
            <a:cxnSpLocks/>
            <a:stCxn id="90" idx="2"/>
            <a:endCxn id="60" idx="3"/>
          </p:cNvCxnSpPr>
          <p:nvPr/>
        </p:nvCxnSpPr>
        <p:spPr>
          <a:xfrm rot="5400000">
            <a:off x="4142343" y="4766587"/>
            <a:ext cx="1585088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Elbow Connector 56">
            <a:extLst>
              <a:ext uri="{FF2B5EF4-FFF2-40B4-BE49-F238E27FC236}">
                <a16:creationId xmlns:a16="http://schemas.microsoft.com/office/drawing/2014/main" id="{DD8C3B6D-2674-428C-BC26-3A80B5A5473E}"/>
              </a:ext>
            </a:extLst>
          </p:cNvPr>
          <p:cNvCxnSpPr>
            <a:cxnSpLocks/>
            <a:endCxn id="18" idx="2"/>
          </p:cNvCxnSpPr>
          <p:nvPr/>
        </p:nvCxnSpPr>
        <p:spPr>
          <a:xfrm rot="10800000">
            <a:off x="2799396" y="4940428"/>
            <a:ext cx="1294150" cy="515497"/>
          </a:xfrm>
          <a:prstGeom prst="bentConnector3">
            <a:avLst>
              <a:gd name="adj1" fmla="val 87683"/>
            </a:avLst>
          </a:prstGeom>
          <a:ln w="19050"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Elbow Connector 56">
            <a:extLst>
              <a:ext uri="{FF2B5EF4-FFF2-40B4-BE49-F238E27FC236}">
                <a16:creationId xmlns:a16="http://schemas.microsoft.com/office/drawing/2014/main" id="{F5229F95-BCB5-4C9F-A7C6-4D267755FE5F}"/>
              </a:ext>
            </a:extLst>
          </p:cNvPr>
          <p:cNvCxnSpPr>
            <a:cxnSpLocks/>
            <a:stCxn id="89" idx="3"/>
          </p:cNvCxnSpPr>
          <p:nvPr/>
        </p:nvCxnSpPr>
        <p:spPr>
          <a:xfrm flipH="1">
            <a:off x="4770621" y="3451605"/>
            <a:ext cx="841419" cy="2413265"/>
          </a:xfrm>
          <a:prstGeom prst="bentConnector4">
            <a:avLst>
              <a:gd name="adj1" fmla="val -27168"/>
              <a:gd name="adj2" fmla="val 99376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Elbow Connector 56">
            <a:extLst>
              <a:ext uri="{FF2B5EF4-FFF2-40B4-BE49-F238E27FC236}">
                <a16:creationId xmlns:a16="http://schemas.microsoft.com/office/drawing/2014/main" id="{F38834F7-AB5C-4070-98DC-D7AEAFD00312}"/>
              </a:ext>
            </a:extLst>
          </p:cNvPr>
          <p:cNvCxnSpPr>
            <a:cxnSpLocks/>
            <a:stCxn id="89" idx="3"/>
          </p:cNvCxnSpPr>
          <p:nvPr/>
        </p:nvCxnSpPr>
        <p:spPr>
          <a:xfrm flipH="1">
            <a:off x="4768022" y="3451605"/>
            <a:ext cx="844018" cy="2004317"/>
          </a:xfrm>
          <a:prstGeom prst="bentConnector4">
            <a:avLst>
              <a:gd name="adj1" fmla="val -27085"/>
              <a:gd name="adj2" fmla="val 99566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Elbow Connector 56">
            <a:extLst>
              <a:ext uri="{FF2B5EF4-FFF2-40B4-BE49-F238E27FC236}">
                <a16:creationId xmlns:a16="http://schemas.microsoft.com/office/drawing/2014/main" id="{3F311BAA-2BE1-4980-A029-D469D899B8DE}"/>
              </a:ext>
            </a:extLst>
          </p:cNvPr>
          <p:cNvCxnSpPr>
            <a:cxnSpLocks/>
            <a:stCxn id="90" idx="3"/>
          </p:cNvCxnSpPr>
          <p:nvPr/>
        </p:nvCxnSpPr>
        <p:spPr>
          <a:xfrm>
            <a:off x="5439451" y="4020737"/>
            <a:ext cx="2515087" cy="548563"/>
          </a:xfrm>
          <a:prstGeom prst="bentConnector3">
            <a:avLst>
              <a:gd name="adj1" fmla="val 38891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Elbow Connector 56">
            <a:extLst>
              <a:ext uri="{FF2B5EF4-FFF2-40B4-BE49-F238E27FC236}">
                <a16:creationId xmlns:a16="http://schemas.microsoft.com/office/drawing/2014/main" id="{F1B0D1BB-E82B-4F3B-B8FF-B040DD6FD753}"/>
              </a:ext>
            </a:extLst>
          </p:cNvPr>
          <p:cNvCxnSpPr>
            <a:cxnSpLocks/>
            <a:stCxn id="180" idx="3"/>
          </p:cNvCxnSpPr>
          <p:nvPr/>
        </p:nvCxnSpPr>
        <p:spPr>
          <a:xfrm>
            <a:off x="4223129" y="3655007"/>
            <a:ext cx="541004" cy="255227"/>
          </a:xfrm>
          <a:prstGeom prst="bentConnector3">
            <a:avLst>
              <a:gd name="adj1" fmla="val 50000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Elbow Connector 56">
            <a:extLst>
              <a:ext uri="{FF2B5EF4-FFF2-40B4-BE49-F238E27FC236}">
                <a16:creationId xmlns:a16="http://schemas.microsoft.com/office/drawing/2014/main" id="{6A04DC9D-A6D7-4E03-B2D3-EA2386F340DE}"/>
              </a:ext>
            </a:extLst>
          </p:cNvPr>
          <p:cNvCxnSpPr>
            <a:cxnSpLocks/>
          </p:cNvCxnSpPr>
          <p:nvPr/>
        </p:nvCxnSpPr>
        <p:spPr>
          <a:xfrm rot="10800000">
            <a:off x="4221947" y="3774228"/>
            <a:ext cx="542191" cy="194164"/>
          </a:xfrm>
          <a:prstGeom prst="bentConnector3">
            <a:avLst>
              <a:gd name="adj1" fmla="val 60541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6" name="TextBox 185">
            <a:extLst>
              <a:ext uri="{FF2B5EF4-FFF2-40B4-BE49-F238E27FC236}">
                <a16:creationId xmlns:a16="http://schemas.microsoft.com/office/drawing/2014/main" id="{B768E5EF-F185-47FE-A1EE-4312F980E543}"/>
              </a:ext>
            </a:extLst>
          </p:cNvPr>
          <p:cNvSpPr txBox="1"/>
          <p:nvPr/>
        </p:nvSpPr>
        <p:spPr>
          <a:xfrm>
            <a:off x="5134642" y="5268493"/>
            <a:ext cx="779067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-Received Data</a:t>
            </a:r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EE350A93-7283-4CD3-97A5-A290072E8881}"/>
              </a:ext>
            </a:extLst>
          </p:cNvPr>
          <p:cNvSpPr txBox="1"/>
          <p:nvPr/>
        </p:nvSpPr>
        <p:spPr>
          <a:xfrm>
            <a:off x="3917428" y="3999942"/>
            <a:ext cx="756852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--Itemized task instructions</a:t>
            </a:r>
          </a:p>
          <a:p>
            <a:endParaRPr lang="en-US" sz="7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8665137F-3A44-4BBA-92E6-EB6D85E11B54}"/>
              </a:ext>
            </a:extLst>
          </p:cNvPr>
          <p:cNvSpPr txBox="1"/>
          <p:nvPr/>
        </p:nvSpPr>
        <p:spPr>
          <a:xfrm>
            <a:off x="3300530" y="5404715"/>
            <a:ext cx="697205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</a:t>
            </a:r>
            <a:r>
              <a:rPr lang="en-US" sz="7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Msgs</a:t>
            </a:r>
            <a:endParaRPr lang="en-US" sz="7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C979142C-295E-42AF-8652-E40AE3F57627}"/>
              </a:ext>
            </a:extLst>
          </p:cNvPr>
          <p:cNvSpPr txBox="1"/>
          <p:nvPr/>
        </p:nvSpPr>
        <p:spPr>
          <a:xfrm>
            <a:off x="5100108" y="5818807"/>
            <a:ext cx="841419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-Perceived Data</a:t>
            </a:r>
          </a:p>
        </p:txBody>
      </p:sp>
      <p:cxnSp>
        <p:nvCxnSpPr>
          <p:cNvPr id="191" name="Elbow Connector 56">
            <a:extLst>
              <a:ext uri="{FF2B5EF4-FFF2-40B4-BE49-F238E27FC236}">
                <a16:creationId xmlns:a16="http://schemas.microsoft.com/office/drawing/2014/main" id="{E9DC7D74-7045-4720-85E7-1B71F3C71EB9}"/>
              </a:ext>
            </a:extLst>
          </p:cNvPr>
          <p:cNvCxnSpPr>
            <a:cxnSpLocks/>
            <a:endCxn id="89" idx="1"/>
          </p:cNvCxnSpPr>
          <p:nvPr/>
        </p:nvCxnSpPr>
        <p:spPr>
          <a:xfrm rot="16200000" flipV="1">
            <a:off x="4743496" y="3652530"/>
            <a:ext cx="445071" cy="43222"/>
          </a:xfrm>
          <a:prstGeom prst="bentConnector4">
            <a:avLst>
              <a:gd name="adj1" fmla="val 33380"/>
              <a:gd name="adj2" fmla="val 302744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TextBox 205">
            <a:extLst>
              <a:ext uri="{FF2B5EF4-FFF2-40B4-BE49-F238E27FC236}">
                <a16:creationId xmlns:a16="http://schemas.microsoft.com/office/drawing/2014/main" id="{F7CFB803-E8BD-4A70-BBE8-C949476BE116}"/>
              </a:ext>
            </a:extLst>
          </p:cNvPr>
          <p:cNvSpPr txBox="1"/>
          <p:nvPr/>
        </p:nvSpPr>
        <p:spPr>
          <a:xfrm>
            <a:off x="4162616" y="3377951"/>
            <a:ext cx="5374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State</a:t>
            </a:r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92954BB4-79ED-4537-AAE5-B7261339227C}"/>
              </a:ext>
            </a:extLst>
          </p:cNvPr>
          <p:cNvSpPr txBox="1"/>
          <p:nvPr/>
        </p:nvSpPr>
        <p:spPr>
          <a:xfrm>
            <a:off x="3583618" y="3743520"/>
            <a:ext cx="956610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-Emergency Task(s)</a:t>
            </a:r>
          </a:p>
        </p:txBody>
      </p:sp>
      <p:cxnSp>
        <p:nvCxnSpPr>
          <p:cNvPr id="212" name="Elbow Connector 56">
            <a:extLst>
              <a:ext uri="{FF2B5EF4-FFF2-40B4-BE49-F238E27FC236}">
                <a16:creationId xmlns:a16="http://schemas.microsoft.com/office/drawing/2014/main" id="{E9C2128D-7127-4151-A20C-1197683BF2C7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2038279" cy="1844185"/>
          </a:xfrm>
          <a:prstGeom prst="bentConnector3">
            <a:avLst>
              <a:gd name="adj1" fmla="val 53240"/>
            </a:avLst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Elbow Connector 56">
            <a:extLst>
              <a:ext uri="{FF2B5EF4-FFF2-40B4-BE49-F238E27FC236}">
                <a16:creationId xmlns:a16="http://schemas.microsoft.com/office/drawing/2014/main" id="{2973BBC1-1C5F-458E-A016-FD758E447D5B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1084980" cy="2245264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Elbow Connector 56">
            <a:extLst>
              <a:ext uri="{FF2B5EF4-FFF2-40B4-BE49-F238E27FC236}">
                <a16:creationId xmlns:a16="http://schemas.microsoft.com/office/drawing/2014/main" id="{94DC209D-27D1-4A9E-9A13-41665E7FF0CE}"/>
              </a:ext>
            </a:extLst>
          </p:cNvPr>
          <p:cNvCxnSpPr>
            <a:cxnSpLocks/>
          </p:cNvCxnSpPr>
          <p:nvPr/>
        </p:nvCxnSpPr>
        <p:spPr>
          <a:xfrm>
            <a:off x="3166973" y="5067736"/>
            <a:ext cx="920628" cy="0"/>
          </a:xfrm>
          <a:prstGeom prst="straightConnector1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Elbow Connector 56">
            <a:extLst>
              <a:ext uri="{FF2B5EF4-FFF2-40B4-BE49-F238E27FC236}">
                <a16:creationId xmlns:a16="http://schemas.microsoft.com/office/drawing/2014/main" id="{77DD1CD4-9730-44EC-91E2-5C9E600BAA98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1083060" cy="2449703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Elbow Connector 56">
            <a:extLst>
              <a:ext uri="{FF2B5EF4-FFF2-40B4-BE49-F238E27FC236}">
                <a16:creationId xmlns:a16="http://schemas.microsoft.com/office/drawing/2014/main" id="{FB982657-D5E3-4A79-B1E8-3DD75CBB3035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1081216" cy="3013025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Elbow Connector 56">
            <a:extLst>
              <a:ext uri="{FF2B5EF4-FFF2-40B4-BE49-F238E27FC236}">
                <a16:creationId xmlns:a16="http://schemas.microsoft.com/office/drawing/2014/main" id="{B68866AC-77EB-42F7-9DE6-6E7049A5992D}"/>
              </a:ext>
            </a:extLst>
          </p:cNvPr>
          <p:cNvCxnSpPr>
            <a:cxnSpLocks/>
          </p:cNvCxnSpPr>
          <p:nvPr/>
        </p:nvCxnSpPr>
        <p:spPr>
          <a:xfrm>
            <a:off x="3170829" y="5837402"/>
            <a:ext cx="920628" cy="0"/>
          </a:xfrm>
          <a:prstGeom prst="straightConnector1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0" name="TextBox 269">
            <a:extLst>
              <a:ext uri="{FF2B5EF4-FFF2-40B4-BE49-F238E27FC236}">
                <a16:creationId xmlns:a16="http://schemas.microsoft.com/office/drawing/2014/main" id="{A3F5F254-7555-41EA-9B45-1497FAFD5439}"/>
              </a:ext>
            </a:extLst>
          </p:cNvPr>
          <p:cNvSpPr txBox="1"/>
          <p:nvPr/>
        </p:nvSpPr>
        <p:spPr>
          <a:xfrm>
            <a:off x="3221020" y="5810551"/>
            <a:ext cx="97926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-GP Measurement</a:t>
            </a:r>
          </a:p>
        </p:txBody>
      </p:sp>
      <p:cxnSp>
        <p:nvCxnSpPr>
          <p:cNvPr id="271" name="Elbow Connector 56">
            <a:extLst>
              <a:ext uri="{FF2B5EF4-FFF2-40B4-BE49-F238E27FC236}">
                <a16:creationId xmlns:a16="http://schemas.microsoft.com/office/drawing/2014/main" id="{0ABB24D6-7AE1-449F-805C-4DB57F4CE26A}"/>
              </a:ext>
            </a:extLst>
          </p:cNvPr>
          <p:cNvCxnSpPr>
            <a:cxnSpLocks/>
            <a:stCxn id="8" idx="3"/>
            <a:endCxn id="18" idx="3"/>
          </p:cNvCxnSpPr>
          <p:nvPr/>
        </p:nvCxnSpPr>
        <p:spPr>
          <a:xfrm>
            <a:off x="2066852" y="2835248"/>
            <a:ext cx="553567" cy="1514455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4" name="TextBox 273">
            <a:extLst>
              <a:ext uri="{FF2B5EF4-FFF2-40B4-BE49-F238E27FC236}">
                <a16:creationId xmlns:a16="http://schemas.microsoft.com/office/drawing/2014/main" id="{2491D951-F969-484C-AA9B-2A19DE57D386}"/>
              </a:ext>
            </a:extLst>
          </p:cNvPr>
          <p:cNvSpPr txBox="1"/>
          <p:nvPr/>
        </p:nvSpPr>
        <p:spPr>
          <a:xfrm>
            <a:off x="3197404" y="4769211"/>
            <a:ext cx="9218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-Eclipse info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-Eclipse event</a:t>
            </a:r>
          </a:p>
        </p:txBody>
      </p:sp>
      <p:cxnSp>
        <p:nvCxnSpPr>
          <p:cNvPr id="275" name="Elbow Connector 56">
            <a:extLst>
              <a:ext uri="{FF2B5EF4-FFF2-40B4-BE49-F238E27FC236}">
                <a16:creationId xmlns:a16="http://schemas.microsoft.com/office/drawing/2014/main" id="{91F6E739-09E3-4461-9EE5-15189E7F6479}"/>
              </a:ext>
            </a:extLst>
          </p:cNvPr>
          <p:cNvCxnSpPr>
            <a:cxnSpLocks/>
            <a:stCxn id="52" idx="2"/>
          </p:cNvCxnSpPr>
          <p:nvPr/>
        </p:nvCxnSpPr>
        <p:spPr>
          <a:xfrm rot="5400000">
            <a:off x="3219455" y="1911159"/>
            <a:ext cx="856467" cy="991712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9" name="TextBox 278">
            <a:extLst>
              <a:ext uri="{FF2B5EF4-FFF2-40B4-BE49-F238E27FC236}">
                <a16:creationId xmlns:a16="http://schemas.microsoft.com/office/drawing/2014/main" id="{CEA846C6-4149-4A1B-B0C6-DCC7BC122701}"/>
              </a:ext>
            </a:extLst>
          </p:cNvPr>
          <p:cNvSpPr txBox="1"/>
          <p:nvPr/>
        </p:nvSpPr>
        <p:spPr>
          <a:xfrm>
            <a:off x="4563208" y="3164538"/>
            <a:ext cx="467950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-State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-Data (out)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4021420-8184-0776-3DF6-4E0AAD29D4C8}"/>
              </a:ext>
            </a:extLst>
          </p:cNvPr>
          <p:cNvSpPr/>
          <p:nvPr/>
        </p:nvSpPr>
        <p:spPr>
          <a:xfrm>
            <a:off x="9932798" y="1115371"/>
            <a:ext cx="2114576" cy="518354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00" b="1" dirty="0">
                <a:solidFill>
                  <a:sysClr val="windowText" lastClr="000000"/>
                </a:solidFill>
              </a:rPr>
              <a:t>Barebones Engineering Module:</a:t>
            </a:r>
          </a:p>
          <a:p>
            <a:endParaRPr lang="en-US" sz="1000" b="1" dirty="0">
              <a:solidFill>
                <a:sysClr val="windowText" lastClr="000000"/>
              </a:solidFill>
            </a:endParaRPr>
          </a:p>
          <a:p>
            <a:r>
              <a:rPr lang="en-US" sz="1000" b="1" i="1" dirty="0">
                <a:solidFill>
                  <a:sysClr val="windowText" lastClr="000000"/>
                </a:solidFill>
              </a:rPr>
              <a:t>Platform Emulator</a:t>
            </a:r>
          </a:p>
          <a:p>
            <a:r>
              <a:rPr lang="en-US" sz="900" dirty="0">
                <a:solidFill>
                  <a:sysClr val="windowText" lastClr="000000"/>
                </a:solidFill>
              </a:rPr>
              <a:t>Simulates the agent’s on-board subsystems</a:t>
            </a:r>
          </a:p>
          <a:p>
            <a:endParaRPr lang="en-US" sz="1000" b="1" i="1" dirty="0">
              <a:solidFill>
                <a:sysClr val="windowText" lastClr="000000"/>
              </a:solidFill>
            </a:endParaRPr>
          </a:p>
          <a:p>
            <a:r>
              <a:rPr lang="en-US" sz="900" i="1" dirty="0">
                <a:solidFill>
                  <a:sysClr val="windowText" lastClr="000000"/>
                </a:solidFill>
              </a:rPr>
              <a:t>Command and Data Handling (CDH)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ysClr val="windowText" lastClr="000000"/>
                </a:solidFill>
              </a:rPr>
              <a:t>Receive commands to perform from planner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ysClr val="windowText" lastClr="000000"/>
                </a:solidFill>
              </a:rPr>
              <a:t>Track and manage agent’s internal memory state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ysClr val="windowText" lastClr="000000"/>
                </a:solidFill>
              </a:rPr>
              <a:t>React to the platform’s critical or failure states </a:t>
            </a:r>
          </a:p>
          <a:p>
            <a:r>
              <a:rPr lang="en-US" sz="900" i="1" dirty="0">
                <a:solidFill>
                  <a:sysClr val="windowText" lastClr="000000"/>
                </a:solidFill>
              </a:rPr>
              <a:t>Guidance Navigation and Control (GNC)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ysClr val="windowText" lastClr="000000"/>
                </a:solidFill>
              </a:rPr>
              <a:t>Sense and track agent’s position and velocity vector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ysClr val="windowText" lastClr="000000"/>
                </a:solidFill>
              </a:rPr>
              <a:t>Sense and track agent’s eclipse state</a:t>
            </a:r>
          </a:p>
          <a:p>
            <a:r>
              <a:rPr lang="en-US" sz="900" i="1" dirty="0">
                <a:solidFill>
                  <a:sysClr val="windowText" lastClr="000000"/>
                </a:solidFill>
              </a:rPr>
              <a:t>Electrical Power Subsystem (EPS)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ysClr val="windowText" lastClr="000000"/>
                </a:solidFill>
              </a:rPr>
              <a:t>Track power generation/consumption</a:t>
            </a:r>
          </a:p>
          <a:p>
            <a:r>
              <a:rPr lang="en-US" sz="900" i="1" dirty="0">
                <a:solidFill>
                  <a:sysClr val="windowText" lastClr="000000"/>
                </a:solidFill>
              </a:rPr>
              <a:t>Comms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ysClr val="windowText" lastClr="000000"/>
                </a:solidFill>
              </a:rPr>
              <a:t>Emulate transceiver buffers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ysClr val="windowText" lastClr="000000"/>
                </a:solidFill>
              </a:rPr>
              <a:t>Discards messages that cannot fit in buffers</a:t>
            </a:r>
          </a:p>
          <a:p>
            <a:r>
              <a:rPr lang="en-US" sz="900" i="1" dirty="0">
                <a:solidFill>
                  <a:sysClr val="windowText" lastClr="000000"/>
                </a:solidFill>
              </a:rPr>
              <a:t>Payload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ysClr val="windowText" lastClr="000000"/>
                </a:solidFill>
              </a:rPr>
              <a:t>Requests measurement information to the environment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ysClr val="windowText" lastClr="000000"/>
                </a:solidFill>
              </a:rPr>
              <a:t>Provides CDH with simulated instrument results from an observation</a:t>
            </a:r>
          </a:p>
          <a:p>
            <a:endParaRPr lang="en-US" sz="1000" dirty="0">
              <a:solidFill>
                <a:sysClr val="windowText" lastClr="000000"/>
              </a:solidFill>
            </a:endParaRPr>
          </a:p>
          <a:p>
            <a:r>
              <a:rPr lang="en-US" sz="1000" b="1" i="1" dirty="0">
                <a:solidFill>
                  <a:sysClr val="windowText" lastClr="000000"/>
                </a:solidFill>
              </a:rPr>
              <a:t>Network Emulator</a:t>
            </a:r>
          </a:p>
          <a:p>
            <a:r>
              <a:rPr lang="en-US" sz="900" dirty="0">
                <a:solidFill>
                  <a:sysClr val="windowText" lastClr="000000"/>
                </a:solidFill>
              </a:rPr>
              <a:t>Simulate latency due to range latency or channel data-rate</a:t>
            </a:r>
            <a:endParaRPr lang="en-US" sz="1000" dirty="0">
              <a:solidFill>
                <a:sysClr val="windowText" lastClr="000000"/>
              </a:solidFill>
            </a:endParaRPr>
          </a:p>
          <a:p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02FB48-AA85-7634-3AF0-A48B67AB40B4}"/>
              </a:ext>
            </a:extLst>
          </p:cNvPr>
          <p:cNvSpPr txBox="1"/>
          <p:nvPr/>
        </p:nvSpPr>
        <p:spPr>
          <a:xfrm>
            <a:off x="6665073" y="3487624"/>
            <a:ext cx="114373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Data (out)</a:t>
            </a:r>
          </a:p>
        </p:txBody>
      </p:sp>
      <p:cxnSp>
        <p:nvCxnSpPr>
          <p:cNvPr id="20" name="Elbow Connector 56">
            <a:extLst>
              <a:ext uri="{FF2B5EF4-FFF2-40B4-BE49-F238E27FC236}">
                <a16:creationId xmlns:a16="http://schemas.microsoft.com/office/drawing/2014/main" id="{B49EAF7B-342F-349C-13D1-BA81BFF6FC82}"/>
              </a:ext>
            </a:extLst>
          </p:cNvPr>
          <p:cNvCxnSpPr>
            <a:cxnSpLocks/>
          </p:cNvCxnSpPr>
          <p:nvPr/>
        </p:nvCxnSpPr>
        <p:spPr>
          <a:xfrm rot="10800000">
            <a:off x="5618528" y="3350614"/>
            <a:ext cx="2327358" cy="145181"/>
          </a:xfrm>
          <a:prstGeom prst="bentConnector3">
            <a:avLst>
              <a:gd name="adj1" fmla="val 67704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Elbow Connector 56">
            <a:extLst>
              <a:ext uri="{FF2B5EF4-FFF2-40B4-BE49-F238E27FC236}">
                <a16:creationId xmlns:a16="http://schemas.microsoft.com/office/drawing/2014/main" id="{92F17629-697B-04AF-647C-0F92F4609D53}"/>
              </a:ext>
            </a:extLst>
          </p:cNvPr>
          <p:cNvCxnSpPr>
            <a:cxnSpLocks/>
          </p:cNvCxnSpPr>
          <p:nvPr/>
        </p:nvCxnSpPr>
        <p:spPr>
          <a:xfrm>
            <a:off x="3184503" y="5227802"/>
            <a:ext cx="920628" cy="0"/>
          </a:xfrm>
          <a:prstGeom prst="straightConnector1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A46DE063-0B11-625F-2ECC-8024BCFA8785}"/>
              </a:ext>
            </a:extLst>
          </p:cNvPr>
          <p:cNvSpPr txBox="1"/>
          <p:nvPr/>
        </p:nvSpPr>
        <p:spPr>
          <a:xfrm>
            <a:off x="3216025" y="5168234"/>
            <a:ext cx="7977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access info</a:t>
            </a:r>
          </a:p>
        </p:txBody>
      </p:sp>
      <p:cxnSp>
        <p:nvCxnSpPr>
          <p:cNvPr id="41" name="Elbow Connector 56">
            <a:extLst>
              <a:ext uri="{FF2B5EF4-FFF2-40B4-BE49-F238E27FC236}">
                <a16:creationId xmlns:a16="http://schemas.microsoft.com/office/drawing/2014/main" id="{4F09E56D-F40E-29BA-8FA9-0AECD59D1FD3}"/>
              </a:ext>
            </a:extLst>
          </p:cNvPr>
          <p:cNvCxnSpPr>
            <a:cxnSpLocks/>
            <a:stCxn id="90" idx="0"/>
            <a:endCxn id="89" idx="2"/>
          </p:cNvCxnSpPr>
          <p:nvPr/>
        </p:nvCxnSpPr>
        <p:spPr>
          <a:xfrm rot="5400000" flipH="1" flipV="1">
            <a:off x="5043372" y="3661819"/>
            <a:ext cx="297126" cy="172589"/>
          </a:xfrm>
          <a:prstGeom prst="bentConnector3">
            <a:avLst>
              <a:gd name="adj1" fmla="val 60258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88FCAE76-5786-5218-5ED8-4B3F83D0A2E1}"/>
              </a:ext>
            </a:extLst>
          </p:cNvPr>
          <p:cNvSpPr txBox="1"/>
          <p:nvPr/>
        </p:nvSpPr>
        <p:spPr>
          <a:xfrm>
            <a:off x="5096113" y="3687582"/>
            <a:ext cx="499117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-Task(s)</a:t>
            </a:r>
          </a:p>
        </p:txBody>
      </p:sp>
    </p:spTree>
    <p:extLst>
      <p:ext uri="{BB962C8B-B14F-4D97-AF65-F5344CB8AC3E}">
        <p14:creationId xmlns:p14="http://schemas.microsoft.com/office/powerpoint/2010/main" val="30723162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E6DE65-A066-88DC-A419-75253DB93A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Engineering Module - Plan Execution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0DE7C3-436A-F81F-D10B-370C41B1CD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217" y="1102848"/>
            <a:ext cx="8079531" cy="5199557"/>
          </a:xfrm>
        </p:spPr>
        <p:txBody>
          <a:bodyPr>
            <a:normAutofit fontScale="55000" lnSpcReduction="20000"/>
          </a:bodyPr>
          <a:lstStyle/>
          <a:p>
            <a:r>
              <a:rPr lang="en-US" i="1" dirty="0"/>
              <a:t>Scenario:</a:t>
            </a:r>
          </a:p>
          <a:p>
            <a:r>
              <a:rPr lang="en-US" dirty="0"/>
              <a:t>2 Agents, one with instrument A and another with instrument B</a:t>
            </a:r>
          </a:p>
          <a:p>
            <a:r>
              <a:rPr lang="en-US" dirty="0"/>
              <a:t>1 GP of interest</a:t>
            </a:r>
          </a:p>
          <a:p>
            <a:endParaRPr lang="en-US" dirty="0"/>
          </a:p>
          <a:p>
            <a:r>
              <a:rPr lang="en-US" i="1" dirty="0"/>
              <a:t>Timeline: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Agent 1 performs routine measurement of GP1 with instrument A at T = 1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Agent 1 processes measurement and concludes GP1 is an area of interest for a measurement with instrument B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Agent 1 creates a measurement request for all agents in the network including itself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Agent 1 concludes that it does NOT possess the capabilities to perform the measurement request and therefore does not act on the request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Agent 1 attempts to send measurement request to Agent 2 at T = 2 but is unsuccessful (out of LOS)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Agent 1 sends measurement request to Agent 2 at T = 3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Agent 2 receives measurement request from Agent 1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Agent 2 concludes that it CAN perform the measurement in the request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Agent 2 schedules a measurement with instrument B at its next access to GP1 at T = 4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Agent 2 performs measurement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Agent 2 sends measurement results to Agent 1 at T = 4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86B4456-561B-8704-2C6A-82DBF510E6A5}"/>
              </a:ext>
            </a:extLst>
          </p:cNvPr>
          <p:cNvGrpSpPr/>
          <p:nvPr/>
        </p:nvGrpSpPr>
        <p:grpSpPr>
          <a:xfrm>
            <a:off x="8510016" y="2379218"/>
            <a:ext cx="914400" cy="914400"/>
            <a:chOff x="8717280" y="2379218"/>
            <a:chExt cx="914400" cy="914400"/>
          </a:xfrm>
        </p:grpSpPr>
        <p:pic>
          <p:nvPicPr>
            <p:cNvPr id="5" name="Graphic 4" descr="Satellite with solid fill">
              <a:extLst>
                <a:ext uri="{FF2B5EF4-FFF2-40B4-BE49-F238E27FC236}">
                  <a16:creationId xmlns:a16="http://schemas.microsoft.com/office/drawing/2014/main" id="{3C37AC90-45EB-4FD0-A87F-902F067E29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717280" y="2379218"/>
              <a:ext cx="914400" cy="914400"/>
            </a:xfrm>
            <a:prstGeom prst="rect">
              <a:avLst/>
            </a:prstGeom>
          </p:spPr>
        </p:pic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78F73EE-70D8-36F5-397F-5D78061538BE}"/>
                </a:ext>
              </a:extLst>
            </p:cNvPr>
            <p:cNvSpPr/>
            <p:nvPr/>
          </p:nvSpPr>
          <p:spPr>
            <a:xfrm>
              <a:off x="9089136" y="2746756"/>
              <a:ext cx="170688" cy="17932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1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CEF5A5F-3613-6A75-C0FF-45DCB473B1DD}"/>
              </a:ext>
            </a:extLst>
          </p:cNvPr>
          <p:cNvGrpSpPr/>
          <p:nvPr/>
        </p:nvGrpSpPr>
        <p:grpSpPr>
          <a:xfrm>
            <a:off x="10357104" y="2421890"/>
            <a:ext cx="914400" cy="914400"/>
            <a:chOff x="10357104" y="2421890"/>
            <a:chExt cx="914400" cy="914400"/>
          </a:xfrm>
        </p:grpSpPr>
        <p:pic>
          <p:nvPicPr>
            <p:cNvPr id="20" name="Graphic 19" descr="Satellite with solid fill">
              <a:extLst>
                <a:ext uri="{FF2B5EF4-FFF2-40B4-BE49-F238E27FC236}">
                  <a16:creationId xmlns:a16="http://schemas.microsoft.com/office/drawing/2014/main" id="{DBFA7F02-F256-4E7E-271C-6FCA6194658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357104" y="2421890"/>
              <a:ext cx="914400" cy="914400"/>
            </a:xfrm>
            <a:prstGeom prst="rect">
              <a:avLst/>
            </a:prstGeom>
          </p:spPr>
        </p:pic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94EB579A-C398-F1F0-0B25-8C2360FB3DD4}"/>
                </a:ext>
              </a:extLst>
            </p:cNvPr>
            <p:cNvSpPr/>
            <p:nvPr/>
          </p:nvSpPr>
          <p:spPr>
            <a:xfrm>
              <a:off x="10728960" y="2789428"/>
              <a:ext cx="170688" cy="17932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2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64E9783-4FF4-86D5-CBF9-7C80C276D1E3}"/>
              </a:ext>
            </a:extLst>
          </p:cNvPr>
          <p:cNvGrpSpPr/>
          <p:nvPr/>
        </p:nvGrpSpPr>
        <p:grpSpPr>
          <a:xfrm>
            <a:off x="9424416" y="4104144"/>
            <a:ext cx="977760" cy="914400"/>
            <a:chOff x="7904112" y="4706759"/>
            <a:chExt cx="977760" cy="914400"/>
          </a:xfrm>
        </p:grpSpPr>
        <p:pic>
          <p:nvPicPr>
            <p:cNvPr id="19" name="Graphic 18" descr="Highway scene with solid fill">
              <a:extLst>
                <a:ext uri="{FF2B5EF4-FFF2-40B4-BE49-F238E27FC236}">
                  <a16:creationId xmlns:a16="http://schemas.microsoft.com/office/drawing/2014/main" id="{94D2D7C4-7669-D3BF-AEAC-CADB59678A1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904112" y="4706759"/>
              <a:ext cx="914400" cy="91440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3D23855-FD02-3740-5E66-9555775ECABD}"/>
                </a:ext>
              </a:extLst>
            </p:cNvPr>
            <p:cNvSpPr txBox="1"/>
            <p:nvPr/>
          </p:nvSpPr>
          <p:spPr>
            <a:xfrm>
              <a:off x="8296008" y="5188343"/>
              <a:ext cx="58586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</a:rPr>
                <a:t>GP1</a:t>
              </a:r>
            </a:p>
          </p:txBody>
        </p:sp>
      </p:grpSp>
      <p:pic>
        <p:nvPicPr>
          <p:cNvPr id="30" name="Graphic 29" descr="Thought bubble outline">
            <a:extLst>
              <a:ext uri="{FF2B5EF4-FFF2-40B4-BE49-F238E27FC236}">
                <a16:creationId xmlns:a16="http://schemas.microsoft.com/office/drawing/2014/main" id="{39935AEA-668F-6C2E-D3A6-1279C4B8F77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978572" y="1875028"/>
            <a:ext cx="914400" cy="9144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36324BF5-A64D-49C7-CBAB-CB7B6DDC603B}"/>
              </a:ext>
            </a:extLst>
          </p:cNvPr>
          <p:cNvSpPr txBox="1"/>
          <p:nvPr/>
        </p:nvSpPr>
        <p:spPr>
          <a:xfrm>
            <a:off x="11142840" y="2072397"/>
            <a:ext cx="58586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 err="1"/>
              <a:t>Instr</a:t>
            </a:r>
            <a:r>
              <a:rPr lang="en-US" sz="1100" dirty="0"/>
              <a:t> B</a:t>
            </a:r>
          </a:p>
        </p:txBody>
      </p:sp>
      <p:pic>
        <p:nvPicPr>
          <p:cNvPr id="32" name="Graphic 31" descr="Thought bubble outline">
            <a:extLst>
              <a:ext uri="{FF2B5EF4-FFF2-40B4-BE49-F238E27FC236}">
                <a16:creationId xmlns:a16="http://schemas.microsoft.com/office/drawing/2014/main" id="{2478070B-3423-29A9-899A-8B29DEA0517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131484" y="1776603"/>
            <a:ext cx="914400" cy="91440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BB58EDCB-46B2-B98B-ED3C-16B3CBCEDB29}"/>
              </a:ext>
            </a:extLst>
          </p:cNvPr>
          <p:cNvSpPr txBox="1"/>
          <p:nvPr/>
        </p:nvSpPr>
        <p:spPr>
          <a:xfrm>
            <a:off x="9295752" y="1973972"/>
            <a:ext cx="58586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 err="1"/>
              <a:t>Instr</a:t>
            </a:r>
            <a:r>
              <a:rPr lang="en-US" sz="1100" dirty="0"/>
              <a:t> A</a:t>
            </a:r>
          </a:p>
        </p:txBody>
      </p:sp>
    </p:spTree>
    <p:extLst>
      <p:ext uri="{BB962C8B-B14F-4D97-AF65-F5344CB8AC3E}">
        <p14:creationId xmlns:p14="http://schemas.microsoft.com/office/powerpoint/2010/main" val="26305148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4C978-9A8F-D19F-6684-24EF10271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Engineering Module - Plan Execution </a:t>
            </a:r>
          </a:p>
        </p:txBody>
      </p:sp>
      <p:sp>
        <p:nvSpPr>
          <p:cNvPr id="4" name="Rounded Rectangle 29">
            <a:extLst>
              <a:ext uri="{FF2B5EF4-FFF2-40B4-BE49-F238E27FC236}">
                <a16:creationId xmlns:a16="http://schemas.microsoft.com/office/drawing/2014/main" id="{F40648B5-DE50-3579-FADA-CAF8E94030E7}"/>
              </a:ext>
            </a:extLst>
          </p:cNvPr>
          <p:cNvSpPr/>
          <p:nvPr/>
        </p:nvSpPr>
        <p:spPr>
          <a:xfrm>
            <a:off x="1698089" y="1115370"/>
            <a:ext cx="8052471" cy="5183541"/>
          </a:xfrm>
          <a:prstGeom prst="roundRect">
            <a:avLst>
              <a:gd name="adj" fmla="val 6097"/>
            </a:avLst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5" name="Rounded Rectangle 30">
            <a:extLst>
              <a:ext uri="{FF2B5EF4-FFF2-40B4-BE49-F238E27FC236}">
                <a16:creationId xmlns:a16="http://schemas.microsoft.com/office/drawing/2014/main" id="{36FCB5CD-F302-D51B-34A3-A0B1CCDBE6D6}"/>
              </a:ext>
            </a:extLst>
          </p:cNvPr>
          <p:cNvSpPr/>
          <p:nvPr/>
        </p:nvSpPr>
        <p:spPr>
          <a:xfrm rot="16200000">
            <a:off x="-510985" y="2233073"/>
            <a:ext cx="2154955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Environment</a:t>
            </a:r>
          </a:p>
        </p:txBody>
      </p:sp>
      <p:sp>
        <p:nvSpPr>
          <p:cNvPr id="6" name="Rounded Rectangle 30">
            <a:extLst>
              <a:ext uri="{FF2B5EF4-FFF2-40B4-BE49-F238E27FC236}">
                <a16:creationId xmlns:a16="http://schemas.microsoft.com/office/drawing/2014/main" id="{87F517DA-6E73-F6CB-E770-58B82D97E783}"/>
              </a:ext>
            </a:extLst>
          </p:cNvPr>
          <p:cNvSpPr/>
          <p:nvPr/>
        </p:nvSpPr>
        <p:spPr>
          <a:xfrm rot="16200000">
            <a:off x="-423114" y="4774286"/>
            <a:ext cx="1979210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Other Agents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1FE5CB-B5E3-B8CC-FC28-61C7280D0EC8}"/>
              </a:ext>
            </a:extLst>
          </p:cNvPr>
          <p:cNvSpPr/>
          <p:nvPr/>
        </p:nvSpPr>
        <p:spPr>
          <a:xfrm>
            <a:off x="1698087" y="1854201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SUB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C5E1990-9422-5D7F-F9ED-1C8180FDCE4E}"/>
              </a:ext>
            </a:extLst>
          </p:cNvPr>
          <p:cNvSpPr/>
          <p:nvPr/>
        </p:nvSpPr>
        <p:spPr>
          <a:xfrm>
            <a:off x="1698087" y="2652859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227E52-179E-4D2F-5FC9-FDFD8678AC53}"/>
              </a:ext>
            </a:extLst>
          </p:cNvPr>
          <p:cNvSpPr/>
          <p:nvPr/>
        </p:nvSpPr>
        <p:spPr>
          <a:xfrm>
            <a:off x="1698087" y="4357079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REP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6CB41F-8ECB-30FC-1971-129130FB3B89}"/>
              </a:ext>
            </a:extLst>
          </p:cNvPr>
          <p:cNvSpPr/>
          <p:nvPr/>
        </p:nvSpPr>
        <p:spPr>
          <a:xfrm>
            <a:off x="1698087" y="5155737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11" name="Rounded Rectangle 29">
            <a:extLst>
              <a:ext uri="{FF2B5EF4-FFF2-40B4-BE49-F238E27FC236}">
                <a16:creationId xmlns:a16="http://schemas.microsoft.com/office/drawing/2014/main" id="{2B32A1C8-1F4D-FE46-0683-3487D1FA5643}"/>
              </a:ext>
            </a:extLst>
          </p:cNvPr>
          <p:cNvSpPr/>
          <p:nvPr/>
        </p:nvSpPr>
        <p:spPr>
          <a:xfrm>
            <a:off x="2323156" y="2446945"/>
            <a:ext cx="4289582" cy="3786754"/>
          </a:xfrm>
          <a:prstGeom prst="roundRect">
            <a:avLst>
              <a:gd name="adj" fmla="val 3300"/>
            </a:avLst>
          </a:prstGeom>
          <a:solidFill>
            <a:schemeClr val="accent2">
              <a:lumMod val="10000"/>
              <a:lumOff val="90000"/>
            </a:scheme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z="1200" i="1" dirty="0">
                <a:solidFill>
                  <a:sysClr val="windowText" lastClr="000000"/>
                </a:solidFill>
              </a:rPr>
              <a:t>Engineering Module</a:t>
            </a:r>
          </a:p>
        </p:txBody>
      </p:sp>
      <p:sp>
        <p:nvSpPr>
          <p:cNvPr id="12" name="Rounded Rectangle 29">
            <a:extLst>
              <a:ext uri="{FF2B5EF4-FFF2-40B4-BE49-F238E27FC236}">
                <a16:creationId xmlns:a16="http://schemas.microsoft.com/office/drawing/2014/main" id="{12ADA39C-3563-CAEB-6599-771568637F19}"/>
              </a:ext>
            </a:extLst>
          </p:cNvPr>
          <p:cNvSpPr/>
          <p:nvPr/>
        </p:nvSpPr>
        <p:spPr>
          <a:xfrm>
            <a:off x="7948289" y="3236808"/>
            <a:ext cx="1307237" cy="307489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i="1" dirty="0">
                <a:solidFill>
                  <a:sysClr val="windowText" lastClr="000000"/>
                </a:solidFill>
              </a:rPr>
              <a:t>Science Module</a:t>
            </a:r>
          </a:p>
        </p:txBody>
      </p:sp>
      <p:sp>
        <p:nvSpPr>
          <p:cNvPr id="13" name="Rounded Rectangle 29">
            <a:extLst>
              <a:ext uri="{FF2B5EF4-FFF2-40B4-BE49-F238E27FC236}">
                <a16:creationId xmlns:a16="http://schemas.microsoft.com/office/drawing/2014/main" id="{4CF191CC-E3D1-061E-10AD-55F38E8AB2A6}"/>
              </a:ext>
            </a:extLst>
          </p:cNvPr>
          <p:cNvSpPr/>
          <p:nvPr/>
        </p:nvSpPr>
        <p:spPr>
          <a:xfrm>
            <a:off x="7954538" y="4331887"/>
            <a:ext cx="1307237" cy="307489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i="1" dirty="0">
                <a:solidFill>
                  <a:sysClr val="windowText" lastClr="000000"/>
                </a:solidFill>
              </a:rPr>
              <a:t>Planning Module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2CFE17B-DDF8-C7E1-74CB-183DE935DC47}"/>
              </a:ext>
            </a:extLst>
          </p:cNvPr>
          <p:cNvCxnSpPr>
            <a:cxnSpLocks/>
          </p:cNvCxnSpPr>
          <p:nvPr/>
        </p:nvCxnSpPr>
        <p:spPr>
          <a:xfrm flipH="1" flipV="1">
            <a:off x="780272" y="2835247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B52B2B7-ABA9-443F-1E5D-AA7CC65B7D4C}"/>
              </a:ext>
            </a:extLst>
          </p:cNvPr>
          <p:cNvCxnSpPr>
            <a:cxnSpLocks/>
          </p:cNvCxnSpPr>
          <p:nvPr/>
        </p:nvCxnSpPr>
        <p:spPr>
          <a:xfrm flipH="1" flipV="1">
            <a:off x="776055" y="2056519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321F822-5C6A-BD15-F8C8-E7C9183E20A6}"/>
              </a:ext>
            </a:extLst>
          </p:cNvPr>
          <p:cNvCxnSpPr>
            <a:cxnSpLocks/>
          </p:cNvCxnSpPr>
          <p:nvPr/>
        </p:nvCxnSpPr>
        <p:spPr>
          <a:xfrm flipH="1" flipV="1">
            <a:off x="772589" y="5337387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3DB52F6-DC85-48AB-544C-FCD2F9E9318D}"/>
              </a:ext>
            </a:extLst>
          </p:cNvPr>
          <p:cNvCxnSpPr>
            <a:cxnSpLocks/>
          </p:cNvCxnSpPr>
          <p:nvPr/>
        </p:nvCxnSpPr>
        <p:spPr>
          <a:xfrm flipH="1" flipV="1">
            <a:off x="774321" y="4538729"/>
            <a:ext cx="922031" cy="738"/>
          </a:xfrm>
          <a:prstGeom prst="straightConnector1">
            <a:avLst/>
          </a:prstGeom>
          <a:ln w="28575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05EFBA9-F89A-F4AA-B55A-FE4D71BE992A}"/>
              </a:ext>
            </a:extLst>
          </p:cNvPr>
          <p:cNvCxnSpPr>
            <a:cxnSpLocks/>
            <a:endCxn id="9" idx="3"/>
          </p:cNvCxnSpPr>
          <p:nvPr/>
        </p:nvCxnSpPr>
        <p:spPr>
          <a:xfrm flipH="1">
            <a:off x="2066852" y="4538729"/>
            <a:ext cx="370038" cy="739"/>
          </a:xfrm>
          <a:prstGeom prst="straightConnector1">
            <a:avLst/>
          </a:prstGeom>
          <a:ln w="19050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3080E86-4D23-A774-F967-F388C923D11E}"/>
              </a:ext>
            </a:extLst>
          </p:cNvPr>
          <p:cNvCxnSpPr>
            <a:cxnSpLocks/>
            <a:endCxn id="10" idx="3"/>
          </p:cNvCxnSpPr>
          <p:nvPr/>
        </p:nvCxnSpPr>
        <p:spPr>
          <a:xfrm flipH="1">
            <a:off x="2066852" y="5337387"/>
            <a:ext cx="374588" cy="739"/>
          </a:xfrm>
          <a:prstGeom prst="straightConnector1">
            <a:avLst/>
          </a:prstGeom>
          <a:ln w="19050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A7A95947-F6FE-37CA-E02B-B0F9DFACB9A8}"/>
              </a:ext>
            </a:extLst>
          </p:cNvPr>
          <p:cNvCxnSpPr>
            <a:cxnSpLocks/>
            <a:stCxn id="12" idx="2"/>
            <a:endCxn id="13" idx="0"/>
          </p:cNvCxnSpPr>
          <p:nvPr/>
        </p:nvCxnSpPr>
        <p:spPr>
          <a:xfrm>
            <a:off x="8601908" y="3544297"/>
            <a:ext cx="6249" cy="787590"/>
          </a:xfrm>
          <a:prstGeom prst="straightConnector1">
            <a:avLst/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465D2550-9A5E-2B9C-C4A5-BEBE059DFA7D}"/>
              </a:ext>
            </a:extLst>
          </p:cNvPr>
          <p:cNvSpPr/>
          <p:nvPr/>
        </p:nvSpPr>
        <p:spPr>
          <a:xfrm>
            <a:off x="3574030" y="1593032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Event Handler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CDB0AC5-0E15-BEA5-0D41-E610593E1143}"/>
              </a:ext>
            </a:extLst>
          </p:cNvPr>
          <p:cNvSpPr/>
          <p:nvPr/>
        </p:nvSpPr>
        <p:spPr>
          <a:xfrm>
            <a:off x="5511071" y="1592469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Sim Start/End</a:t>
            </a:r>
          </a:p>
        </p:txBody>
      </p:sp>
      <p:cxnSp>
        <p:nvCxnSpPr>
          <p:cNvPr id="54" name="Elbow Connector 56">
            <a:extLst>
              <a:ext uri="{FF2B5EF4-FFF2-40B4-BE49-F238E27FC236}">
                <a16:creationId xmlns:a16="http://schemas.microsoft.com/office/drawing/2014/main" id="{DED9E14D-4B83-0719-589B-A0247A26D48A}"/>
              </a:ext>
            </a:extLst>
          </p:cNvPr>
          <p:cNvCxnSpPr>
            <a:cxnSpLocks/>
            <a:stCxn id="7" idx="3"/>
            <a:endCxn id="52" idx="1"/>
          </p:cNvCxnSpPr>
          <p:nvPr/>
        </p:nvCxnSpPr>
        <p:spPr>
          <a:xfrm flipV="1">
            <a:off x="2066852" y="1785907"/>
            <a:ext cx="1507178" cy="250683"/>
          </a:xfrm>
          <a:prstGeom prst="bentConnector3">
            <a:avLst>
              <a:gd name="adj1" fmla="val 50000"/>
            </a:avLst>
          </a:prstGeom>
          <a:ln w="190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A6007C7-0ABA-1107-19E0-A027CCDFC33B}"/>
              </a:ext>
            </a:extLst>
          </p:cNvPr>
          <p:cNvCxnSpPr>
            <a:cxnSpLocks/>
            <a:stCxn id="53" idx="1"/>
            <a:endCxn id="52" idx="3"/>
          </p:cNvCxnSpPr>
          <p:nvPr/>
        </p:nvCxnSpPr>
        <p:spPr>
          <a:xfrm flipH="1">
            <a:off x="4713057" y="1785344"/>
            <a:ext cx="798014" cy="563"/>
          </a:xfrm>
          <a:prstGeom prst="straightConnector1">
            <a:avLst/>
          </a:prstGeom>
          <a:ln w="19050"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ounded Rectangle 29">
            <a:extLst>
              <a:ext uri="{FF2B5EF4-FFF2-40B4-BE49-F238E27FC236}">
                <a16:creationId xmlns:a16="http://schemas.microsoft.com/office/drawing/2014/main" id="{8651A971-FD80-C7DD-B497-3D2C3B67E474}"/>
              </a:ext>
            </a:extLst>
          </p:cNvPr>
          <p:cNvSpPr/>
          <p:nvPr/>
        </p:nvSpPr>
        <p:spPr>
          <a:xfrm>
            <a:off x="3450703" y="1263627"/>
            <a:ext cx="3281173" cy="902555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i="1" dirty="0">
                <a:solidFill>
                  <a:sysClr val="windowText" lastClr="000000"/>
                </a:solidFill>
              </a:rPr>
              <a:t>Simulation Maintenance Module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E1EDB20-B750-E5E9-8E92-87267775AC19}"/>
              </a:ext>
            </a:extLst>
          </p:cNvPr>
          <p:cNvSpPr txBox="1"/>
          <p:nvPr/>
        </p:nvSpPr>
        <p:spPr>
          <a:xfrm>
            <a:off x="4713057" y="1489479"/>
            <a:ext cx="6752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-Simulation Events</a:t>
            </a:r>
          </a:p>
        </p:txBody>
      </p:sp>
      <p:sp>
        <p:nvSpPr>
          <p:cNvPr id="18" name="Rounded Rectangle 29">
            <a:extLst>
              <a:ext uri="{FF2B5EF4-FFF2-40B4-BE49-F238E27FC236}">
                <a16:creationId xmlns:a16="http://schemas.microsoft.com/office/drawing/2014/main" id="{351ABAC9-95DA-DB64-1D76-AEB49F238802}"/>
              </a:ext>
            </a:extLst>
          </p:cNvPr>
          <p:cNvSpPr/>
          <p:nvPr/>
        </p:nvSpPr>
        <p:spPr>
          <a:xfrm rot="16200000">
            <a:off x="2029694" y="4761449"/>
            <a:ext cx="1181448" cy="357955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ysClr val="windowText" lastClr="000000"/>
                </a:solidFill>
              </a:rPr>
              <a:t>Transmission Delay Emulator</a:t>
            </a:r>
          </a:p>
        </p:txBody>
      </p:sp>
      <p:sp>
        <p:nvSpPr>
          <p:cNvPr id="51" name="Rounded Rectangle 29">
            <a:extLst>
              <a:ext uri="{FF2B5EF4-FFF2-40B4-BE49-F238E27FC236}">
                <a16:creationId xmlns:a16="http://schemas.microsoft.com/office/drawing/2014/main" id="{217BB112-4919-5EF6-1341-F6C36B25E02B}"/>
              </a:ext>
            </a:extLst>
          </p:cNvPr>
          <p:cNvSpPr/>
          <p:nvPr/>
        </p:nvSpPr>
        <p:spPr>
          <a:xfrm>
            <a:off x="3270356" y="2878232"/>
            <a:ext cx="3038481" cy="3157979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50" i="1" dirty="0">
                <a:solidFill>
                  <a:sysClr val="windowText" lastClr="000000"/>
                </a:solidFill>
              </a:rPr>
              <a:t>Platform Emulator</a:t>
            </a:r>
          </a:p>
        </p:txBody>
      </p:sp>
      <p:sp>
        <p:nvSpPr>
          <p:cNvPr id="60" name="Rounded Rectangle 29">
            <a:extLst>
              <a:ext uri="{FF2B5EF4-FFF2-40B4-BE49-F238E27FC236}">
                <a16:creationId xmlns:a16="http://schemas.microsoft.com/office/drawing/2014/main" id="{FF61DADA-E76D-99A4-ABE1-66DEFE816698}"/>
              </a:ext>
            </a:extLst>
          </p:cNvPr>
          <p:cNvSpPr/>
          <p:nvPr/>
        </p:nvSpPr>
        <p:spPr>
          <a:xfrm>
            <a:off x="4093543" y="5574315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Payload</a:t>
            </a:r>
          </a:p>
        </p:txBody>
      </p:sp>
      <p:cxnSp>
        <p:nvCxnSpPr>
          <p:cNvPr id="160" name="Elbow Connector 56">
            <a:extLst>
              <a:ext uri="{FF2B5EF4-FFF2-40B4-BE49-F238E27FC236}">
                <a16:creationId xmlns:a16="http://schemas.microsoft.com/office/drawing/2014/main" id="{8F38ED55-85B4-23DF-B418-4B917428540D}"/>
              </a:ext>
            </a:extLst>
          </p:cNvPr>
          <p:cNvCxnSpPr>
            <a:cxnSpLocks/>
            <a:stCxn id="89" idx="0"/>
            <a:endCxn id="12" idx="1"/>
          </p:cNvCxnSpPr>
          <p:nvPr/>
        </p:nvCxnSpPr>
        <p:spPr>
          <a:xfrm rot="16200000" flipH="1">
            <a:off x="6569812" y="2012077"/>
            <a:ext cx="86893" cy="2670059"/>
          </a:xfrm>
          <a:prstGeom prst="bentConnector4">
            <a:avLst>
              <a:gd name="adj1" fmla="val -263082"/>
              <a:gd name="adj2" fmla="val 44455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Rounded Rectangle 29">
            <a:extLst>
              <a:ext uri="{FF2B5EF4-FFF2-40B4-BE49-F238E27FC236}">
                <a16:creationId xmlns:a16="http://schemas.microsoft.com/office/drawing/2014/main" id="{AD0BCC4D-3FD7-21C3-0DE9-F78C5720B017}"/>
              </a:ext>
            </a:extLst>
          </p:cNvPr>
          <p:cNvSpPr/>
          <p:nvPr/>
        </p:nvSpPr>
        <p:spPr>
          <a:xfrm>
            <a:off x="3555509" y="3535786"/>
            <a:ext cx="667620" cy="238442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Reactive Planner</a:t>
            </a:r>
          </a:p>
        </p:txBody>
      </p:sp>
      <p:sp>
        <p:nvSpPr>
          <p:cNvPr id="72" name="Rounded Rectangle 29">
            <a:extLst>
              <a:ext uri="{FF2B5EF4-FFF2-40B4-BE49-F238E27FC236}">
                <a16:creationId xmlns:a16="http://schemas.microsoft.com/office/drawing/2014/main" id="{84D4896E-930E-472B-B585-48CDAD784539}"/>
              </a:ext>
            </a:extLst>
          </p:cNvPr>
          <p:cNvSpPr/>
          <p:nvPr/>
        </p:nvSpPr>
        <p:spPr>
          <a:xfrm>
            <a:off x="4093543" y="5182556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Comms</a:t>
            </a:r>
            <a:endParaRPr lang="en-US" sz="600" i="1" dirty="0">
              <a:solidFill>
                <a:sysClr val="windowText" lastClr="000000"/>
              </a:solidFill>
            </a:endParaRPr>
          </a:p>
        </p:txBody>
      </p:sp>
      <p:sp>
        <p:nvSpPr>
          <p:cNvPr id="73" name="Rounded Rectangle 29">
            <a:extLst>
              <a:ext uri="{FF2B5EF4-FFF2-40B4-BE49-F238E27FC236}">
                <a16:creationId xmlns:a16="http://schemas.microsoft.com/office/drawing/2014/main" id="{117013F9-A97F-4F7A-B68C-0B8700601C16}"/>
              </a:ext>
            </a:extLst>
          </p:cNvPr>
          <p:cNvSpPr/>
          <p:nvPr/>
        </p:nvSpPr>
        <p:spPr>
          <a:xfrm>
            <a:off x="4093543" y="4790798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EPS</a:t>
            </a:r>
          </a:p>
        </p:txBody>
      </p:sp>
      <p:sp>
        <p:nvSpPr>
          <p:cNvPr id="75" name="Rounded Rectangle 29">
            <a:extLst>
              <a:ext uri="{FF2B5EF4-FFF2-40B4-BE49-F238E27FC236}">
                <a16:creationId xmlns:a16="http://schemas.microsoft.com/office/drawing/2014/main" id="{9EBDCE34-BAB4-4345-9C48-CB22D85302A0}"/>
              </a:ext>
            </a:extLst>
          </p:cNvPr>
          <p:cNvSpPr/>
          <p:nvPr/>
        </p:nvSpPr>
        <p:spPr>
          <a:xfrm>
            <a:off x="4093543" y="4399040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GNC</a:t>
            </a:r>
          </a:p>
        </p:txBody>
      </p:sp>
      <p:sp>
        <p:nvSpPr>
          <p:cNvPr id="76" name="Rounded Rectangle 29">
            <a:extLst>
              <a:ext uri="{FF2B5EF4-FFF2-40B4-BE49-F238E27FC236}">
                <a16:creationId xmlns:a16="http://schemas.microsoft.com/office/drawing/2014/main" id="{EC542895-4B0F-4E1E-9A51-400E8AB0FFA4}"/>
              </a:ext>
            </a:extLst>
          </p:cNvPr>
          <p:cNvSpPr/>
          <p:nvPr/>
        </p:nvSpPr>
        <p:spPr>
          <a:xfrm>
            <a:off x="3490685" y="3197788"/>
            <a:ext cx="2575259" cy="1090749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800" dirty="0">
                <a:solidFill>
                  <a:sysClr val="windowText" lastClr="000000"/>
                </a:solidFill>
              </a:rPr>
              <a:t>CDH</a:t>
            </a:r>
          </a:p>
        </p:txBody>
      </p:sp>
      <p:sp>
        <p:nvSpPr>
          <p:cNvPr id="89" name="Rounded Rectangle 29">
            <a:extLst>
              <a:ext uri="{FF2B5EF4-FFF2-40B4-BE49-F238E27FC236}">
                <a16:creationId xmlns:a16="http://schemas.microsoft.com/office/drawing/2014/main" id="{A089AF54-A214-49A0-8D78-1A76942FC697}"/>
              </a:ext>
            </a:extLst>
          </p:cNvPr>
          <p:cNvSpPr/>
          <p:nvPr/>
        </p:nvSpPr>
        <p:spPr>
          <a:xfrm>
            <a:off x="4944420" y="3303660"/>
            <a:ext cx="667620" cy="29589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Disk Memory Emulator</a:t>
            </a:r>
          </a:p>
        </p:txBody>
      </p:sp>
      <p:sp>
        <p:nvSpPr>
          <p:cNvPr id="90" name="Rounded Rectangle 29">
            <a:extLst>
              <a:ext uri="{FF2B5EF4-FFF2-40B4-BE49-F238E27FC236}">
                <a16:creationId xmlns:a16="http://schemas.microsoft.com/office/drawing/2014/main" id="{7A899FE2-096C-4441-BC96-893DB6260128}"/>
              </a:ext>
            </a:extLst>
          </p:cNvPr>
          <p:cNvSpPr/>
          <p:nvPr/>
        </p:nvSpPr>
        <p:spPr>
          <a:xfrm>
            <a:off x="4771831" y="3896676"/>
            <a:ext cx="667620" cy="248121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Operations Executor</a:t>
            </a:r>
          </a:p>
        </p:txBody>
      </p:sp>
      <p:cxnSp>
        <p:nvCxnSpPr>
          <p:cNvPr id="105" name="Elbow Connector 56">
            <a:extLst>
              <a:ext uri="{FF2B5EF4-FFF2-40B4-BE49-F238E27FC236}">
                <a16:creationId xmlns:a16="http://schemas.microsoft.com/office/drawing/2014/main" id="{F5DF90EF-91A2-423E-827C-D647B4163013}"/>
              </a:ext>
            </a:extLst>
          </p:cNvPr>
          <p:cNvCxnSpPr>
            <a:cxnSpLocks/>
            <a:stCxn id="75" idx="1"/>
            <a:endCxn id="90" idx="1"/>
          </p:cNvCxnSpPr>
          <p:nvPr/>
        </p:nvCxnSpPr>
        <p:spPr>
          <a:xfrm rot="10800000" flipH="1">
            <a:off x="4093543" y="4020738"/>
            <a:ext cx="678288" cy="533873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Elbow Connector 56">
            <a:extLst>
              <a:ext uri="{FF2B5EF4-FFF2-40B4-BE49-F238E27FC236}">
                <a16:creationId xmlns:a16="http://schemas.microsoft.com/office/drawing/2014/main" id="{1276588E-6E95-4E3A-9113-31E5B78741FD}"/>
              </a:ext>
            </a:extLst>
          </p:cNvPr>
          <p:cNvCxnSpPr>
            <a:cxnSpLocks/>
            <a:stCxn id="73" idx="1"/>
            <a:endCxn id="90" idx="1"/>
          </p:cNvCxnSpPr>
          <p:nvPr/>
        </p:nvCxnSpPr>
        <p:spPr>
          <a:xfrm rot="10800000" flipH="1">
            <a:off x="4093543" y="4020738"/>
            <a:ext cx="678288" cy="925631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Elbow Connector 56">
            <a:extLst>
              <a:ext uri="{FF2B5EF4-FFF2-40B4-BE49-F238E27FC236}">
                <a16:creationId xmlns:a16="http://schemas.microsoft.com/office/drawing/2014/main" id="{7E7DCF36-0AD7-4A5C-A0F2-A60BC87135E2}"/>
              </a:ext>
            </a:extLst>
          </p:cNvPr>
          <p:cNvCxnSpPr>
            <a:cxnSpLocks/>
            <a:stCxn id="72" idx="1"/>
            <a:endCxn id="90" idx="1"/>
          </p:cNvCxnSpPr>
          <p:nvPr/>
        </p:nvCxnSpPr>
        <p:spPr>
          <a:xfrm rot="10800000" flipH="1">
            <a:off x="4093543" y="4020738"/>
            <a:ext cx="678288" cy="1317389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Elbow Connector 56">
            <a:extLst>
              <a:ext uri="{FF2B5EF4-FFF2-40B4-BE49-F238E27FC236}">
                <a16:creationId xmlns:a16="http://schemas.microsoft.com/office/drawing/2014/main" id="{EE80653F-58C9-448D-9038-26256F33A14C}"/>
              </a:ext>
            </a:extLst>
          </p:cNvPr>
          <p:cNvCxnSpPr>
            <a:cxnSpLocks/>
            <a:stCxn id="60" idx="1"/>
            <a:endCxn id="90" idx="1"/>
          </p:cNvCxnSpPr>
          <p:nvPr/>
        </p:nvCxnSpPr>
        <p:spPr>
          <a:xfrm rot="10800000" flipH="1">
            <a:off x="4093543" y="4020737"/>
            <a:ext cx="678288" cy="1709148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Elbow Connector 56">
            <a:extLst>
              <a:ext uri="{FF2B5EF4-FFF2-40B4-BE49-F238E27FC236}">
                <a16:creationId xmlns:a16="http://schemas.microsoft.com/office/drawing/2014/main" id="{0A3C5567-7911-4126-A03D-4F9D0E9372E2}"/>
              </a:ext>
            </a:extLst>
          </p:cNvPr>
          <p:cNvCxnSpPr>
            <a:cxnSpLocks/>
            <a:stCxn id="90" idx="2"/>
            <a:endCxn id="75" idx="3"/>
          </p:cNvCxnSpPr>
          <p:nvPr/>
        </p:nvCxnSpPr>
        <p:spPr>
          <a:xfrm rot="5400000">
            <a:off x="4729981" y="4178949"/>
            <a:ext cx="409813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Elbow Connector 56">
            <a:extLst>
              <a:ext uri="{FF2B5EF4-FFF2-40B4-BE49-F238E27FC236}">
                <a16:creationId xmlns:a16="http://schemas.microsoft.com/office/drawing/2014/main" id="{650CE2F8-3AF4-4B08-927F-647C746D5826}"/>
              </a:ext>
            </a:extLst>
          </p:cNvPr>
          <p:cNvCxnSpPr>
            <a:cxnSpLocks/>
            <a:stCxn id="90" idx="2"/>
            <a:endCxn id="73" idx="3"/>
          </p:cNvCxnSpPr>
          <p:nvPr/>
        </p:nvCxnSpPr>
        <p:spPr>
          <a:xfrm rot="5400000">
            <a:off x="4534102" y="4374828"/>
            <a:ext cx="801571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Elbow Connector 56">
            <a:extLst>
              <a:ext uri="{FF2B5EF4-FFF2-40B4-BE49-F238E27FC236}">
                <a16:creationId xmlns:a16="http://schemas.microsoft.com/office/drawing/2014/main" id="{81354236-E510-40FB-A081-2E061FAF211D}"/>
              </a:ext>
            </a:extLst>
          </p:cNvPr>
          <p:cNvCxnSpPr>
            <a:cxnSpLocks/>
            <a:stCxn id="90" idx="2"/>
            <a:endCxn id="72" idx="3"/>
          </p:cNvCxnSpPr>
          <p:nvPr/>
        </p:nvCxnSpPr>
        <p:spPr>
          <a:xfrm rot="5400000">
            <a:off x="4338223" y="4570707"/>
            <a:ext cx="1193329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Elbow Connector 56">
            <a:extLst>
              <a:ext uri="{FF2B5EF4-FFF2-40B4-BE49-F238E27FC236}">
                <a16:creationId xmlns:a16="http://schemas.microsoft.com/office/drawing/2014/main" id="{74371965-3CBC-4202-90CC-34368C216DDF}"/>
              </a:ext>
            </a:extLst>
          </p:cNvPr>
          <p:cNvCxnSpPr>
            <a:cxnSpLocks/>
            <a:stCxn id="90" idx="2"/>
            <a:endCxn id="60" idx="3"/>
          </p:cNvCxnSpPr>
          <p:nvPr/>
        </p:nvCxnSpPr>
        <p:spPr>
          <a:xfrm rot="5400000">
            <a:off x="4142343" y="4766587"/>
            <a:ext cx="1585088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Elbow Connector 56">
            <a:extLst>
              <a:ext uri="{FF2B5EF4-FFF2-40B4-BE49-F238E27FC236}">
                <a16:creationId xmlns:a16="http://schemas.microsoft.com/office/drawing/2014/main" id="{DD8C3B6D-2674-428C-BC26-3A80B5A5473E}"/>
              </a:ext>
            </a:extLst>
          </p:cNvPr>
          <p:cNvCxnSpPr>
            <a:cxnSpLocks/>
            <a:endCxn id="18" idx="2"/>
          </p:cNvCxnSpPr>
          <p:nvPr/>
        </p:nvCxnSpPr>
        <p:spPr>
          <a:xfrm rot="10800000">
            <a:off x="2799396" y="4940428"/>
            <a:ext cx="1294150" cy="515497"/>
          </a:xfrm>
          <a:prstGeom prst="bentConnector3">
            <a:avLst>
              <a:gd name="adj1" fmla="val 87683"/>
            </a:avLst>
          </a:prstGeom>
          <a:ln w="19050"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Elbow Connector 56">
            <a:extLst>
              <a:ext uri="{FF2B5EF4-FFF2-40B4-BE49-F238E27FC236}">
                <a16:creationId xmlns:a16="http://schemas.microsoft.com/office/drawing/2014/main" id="{F5229F95-BCB5-4C9F-A7C6-4D267755FE5F}"/>
              </a:ext>
            </a:extLst>
          </p:cNvPr>
          <p:cNvCxnSpPr>
            <a:cxnSpLocks/>
            <a:stCxn id="89" idx="3"/>
          </p:cNvCxnSpPr>
          <p:nvPr/>
        </p:nvCxnSpPr>
        <p:spPr>
          <a:xfrm flipH="1">
            <a:off x="4770621" y="3451605"/>
            <a:ext cx="841419" cy="2413265"/>
          </a:xfrm>
          <a:prstGeom prst="bentConnector4">
            <a:avLst>
              <a:gd name="adj1" fmla="val -27168"/>
              <a:gd name="adj2" fmla="val 99376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Elbow Connector 56">
            <a:extLst>
              <a:ext uri="{FF2B5EF4-FFF2-40B4-BE49-F238E27FC236}">
                <a16:creationId xmlns:a16="http://schemas.microsoft.com/office/drawing/2014/main" id="{F38834F7-AB5C-4070-98DC-D7AEAFD00312}"/>
              </a:ext>
            </a:extLst>
          </p:cNvPr>
          <p:cNvCxnSpPr>
            <a:cxnSpLocks/>
            <a:stCxn id="89" idx="3"/>
          </p:cNvCxnSpPr>
          <p:nvPr/>
        </p:nvCxnSpPr>
        <p:spPr>
          <a:xfrm flipH="1">
            <a:off x="4768022" y="3451605"/>
            <a:ext cx="844018" cy="2004317"/>
          </a:xfrm>
          <a:prstGeom prst="bentConnector4">
            <a:avLst>
              <a:gd name="adj1" fmla="val -27085"/>
              <a:gd name="adj2" fmla="val 99566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Elbow Connector 56">
            <a:extLst>
              <a:ext uri="{FF2B5EF4-FFF2-40B4-BE49-F238E27FC236}">
                <a16:creationId xmlns:a16="http://schemas.microsoft.com/office/drawing/2014/main" id="{3F311BAA-2BE1-4980-A029-D469D899B8DE}"/>
              </a:ext>
            </a:extLst>
          </p:cNvPr>
          <p:cNvCxnSpPr>
            <a:cxnSpLocks/>
            <a:stCxn id="90" idx="3"/>
          </p:cNvCxnSpPr>
          <p:nvPr/>
        </p:nvCxnSpPr>
        <p:spPr>
          <a:xfrm>
            <a:off x="5439451" y="4020737"/>
            <a:ext cx="2515087" cy="548563"/>
          </a:xfrm>
          <a:prstGeom prst="bentConnector3">
            <a:avLst>
              <a:gd name="adj1" fmla="val 38891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Elbow Connector 56">
            <a:extLst>
              <a:ext uri="{FF2B5EF4-FFF2-40B4-BE49-F238E27FC236}">
                <a16:creationId xmlns:a16="http://schemas.microsoft.com/office/drawing/2014/main" id="{F1B0D1BB-E82B-4F3B-B8FF-B040DD6FD753}"/>
              </a:ext>
            </a:extLst>
          </p:cNvPr>
          <p:cNvCxnSpPr>
            <a:cxnSpLocks/>
            <a:stCxn id="180" idx="3"/>
          </p:cNvCxnSpPr>
          <p:nvPr/>
        </p:nvCxnSpPr>
        <p:spPr>
          <a:xfrm>
            <a:off x="4223129" y="3655007"/>
            <a:ext cx="541004" cy="255227"/>
          </a:xfrm>
          <a:prstGeom prst="bentConnector3">
            <a:avLst>
              <a:gd name="adj1" fmla="val 50000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Elbow Connector 56">
            <a:extLst>
              <a:ext uri="{FF2B5EF4-FFF2-40B4-BE49-F238E27FC236}">
                <a16:creationId xmlns:a16="http://schemas.microsoft.com/office/drawing/2014/main" id="{6A04DC9D-A6D7-4E03-B2D3-EA2386F340DE}"/>
              </a:ext>
            </a:extLst>
          </p:cNvPr>
          <p:cNvCxnSpPr>
            <a:cxnSpLocks/>
          </p:cNvCxnSpPr>
          <p:nvPr/>
        </p:nvCxnSpPr>
        <p:spPr>
          <a:xfrm rot="10800000">
            <a:off x="4221947" y="3774228"/>
            <a:ext cx="542191" cy="194164"/>
          </a:xfrm>
          <a:prstGeom prst="bentConnector3">
            <a:avLst>
              <a:gd name="adj1" fmla="val 60541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Elbow Connector 56">
            <a:extLst>
              <a:ext uri="{FF2B5EF4-FFF2-40B4-BE49-F238E27FC236}">
                <a16:creationId xmlns:a16="http://schemas.microsoft.com/office/drawing/2014/main" id="{E9DC7D74-7045-4720-85E7-1B71F3C71EB9}"/>
              </a:ext>
            </a:extLst>
          </p:cNvPr>
          <p:cNvCxnSpPr>
            <a:cxnSpLocks/>
            <a:endCxn id="89" idx="1"/>
          </p:cNvCxnSpPr>
          <p:nvPr/>
        </p:nvCxnSpPr>
        <p:spPr>
          <a:xfrm rot="16200000" flipV="1">
            <a:off x="4743496" y="3652530"/>
            <a:ext cx="445071" cy="43222"/>
          </a:xfrm>
          <a:prstGeom prst="bentConnector4">
            <a:avLst>
              <a:gd name="adj1" fmla="val 33380"/>
              <a:gd name="adj2" fmla="val 302744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Elbow Connector 56">
            <a:extLst>
              <a:ext uri="{FF2B5EF4-FFF2-40B4-BE49-F238E27FC236}">
                <a16:creationId xmlns:a16="http://schemas.microsoft.com/office/drawing/2014/main" id="{E9C2128D-7127-4151-A20C-1197683BF2C7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2038279" cy="1844185"/>
          </a:xfrm>
          <a:prstGeom prst="bentConnector3">
            <a:avLst>
              <a:gd name="adj1" fmla="val 53240"/>
            </a:avLst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Elbow Connector 56">
            <a:extLst>
              <a:ext uri="{FF2B5EF4-FFF2-40B4-BE49-F238E27FC236}">
                <a16:creationId xmlns:a16="http://schemas.microsoft.com/office/drawing/2014/main" id="{2973BBC1-1C5F-458E-A016-FD758E447D5B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1084980" cy="2245264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Elbow Connector 56">
            <a:extLst>
              <a:ext uri="{FF2B5EF4-FFF2-40B4-BE49-F238E27FC236}">
                <a16:creationId xmlns:a16="http://schemas.microsoft.com/office/drawing/2014/main" id="{94DC209D-27D1-4A9E-9A13-41665E7FF0CE}"/>
              </a:ext>
            </a:extLst>
          </p:cNvPr>
          <p:cNvCxnSpPr>
            <a:cxnSpLocks/>
          </p:cNvCxnSpPr>
          <p:nvPr/>
        </p:nvCxnSpPr>
        <p:spPr>
          <a:xfrm>
            <a:off x="3166973" y="5067736"/>
            <a:ext cx="920628" cy="0"/>
          </a:xfrm>
          <a:prstGeom prst="straightConnector1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Elbow Connector 56">
            <a:extLst>
              <a:ext uri="{FF2B5EF4-FFF2-40B4-BE49-F238E27FC236}">
                <a16:creationId xmlns:a16="http://schemas.microsoft.com/office/drawing/2014/main" id="{77DD1CD4-9730-44EC-91E2-5C9E600BAA98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1083060" cy="2449703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Elbow Connector 56">
            <a:extLst>
              <a:ext uri="{FF2B5EF4-FFF2-40B4-BE49-F238E27FC236}">
                <a16:creationId xmlns:a16="http://schemas.microsoft.com/office/drawing/2014/main" id="{FB982657-D5E3-4A79-B1E8-3DD75CBB3035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1081216" cy="3013025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Elbow Connector 56">
            <a:extLst>
              <a:ext uri="{FF2B5EF4-FFF2-40B4-BE49-F238E27FC236}">
                <a16:creationId xmlns:a16="http://schemas.microsoft.com/office/drawing/2014/main" id="{B68866AC-77EB-42F7-9DE6-6E7049A5992D}"/>
              </a:ext>
            </a:extLst>
          </p:cNvPr>
          <p:cNvCxnSpPr>
            <a:cxnSpLocks/>
          </p:cNvCxnSpPr>
          <p:nvPr/>
        </p:nvCxnSpPr>
        <p:spPr>
          <a:xfrm>
            <a:off x="3170829" y="5837402"/>
            <a:ext cx="920628" cy="0"/>
          </a:xfrm>
          <a:prstGeom prst="straightConnector1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Elbow Connector 56">
            <a:extLst>
              <a:ext uri="{FF2B5EF4-FFF2-40B4-BE49-F238E27FC236}">
                <a16:creationId xmlns:a16="http://schemas.microsoft.com/office/drawing/2014/main" id="{0ABB24D6-7AE1-449F-805C-4DB57F4CE26A}"/>
              </a:ext>
            </a:extLst>
          </p:cNvPr>
          <p:cNvCxnSpPr>
            <a:cxnSpLocks/>
            <a:stCxn id="8" idx="3"/>
            <a:endCxn id="18" idx="3"/>
          </p:cNvCxnSpPr>
          <p:nvPr/>
        </p:nvCxnSpPr>
        <p:spPr>
          <a:xfrm>
            <a:off x="2066852" y="2835248"/>
            <a:ext cx="553567" cy="1514455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Elbow Connector 56">
            <a:extLst>
              <a:ext uri="{FF2B5EF4-FFF2-40B4-BE49-F238E27FC236}">
                <a16:creationId xmlns:a16="http://schemas.microsoft.com/office/drawing/2014/main" id="{91F6E739-09E3-4461-9EE5-15189E7F6479}"/>
              </a:ext>
            </a:extLst>
          </p:cNvPr>
          <p:cNvCxnSpPr>
            <a:cxnSpLocks/>
            <a:stCxn id="52" idx="2"/>
          </p:cNvCxnSpPr>
          <p:nvPr/>
        </p:nvCxnSpPr>
        <p:spPr>
          <a:xfrm rot="5400000">
            <a:off x="3219455" y="1911159"/>
            <a:ext cx="856467" cy="991712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56">
            <a:extLst>
              <a:ext uri="{FF2B5EF4-FFF2-40B4-BE49-F238E27FC236}">
                <a16:creationId xmlns:a16="http://schemas.microsoft.com/office/drawing/2014/main" id="{B49EAF7B-342F-349C-13D1-BA81BFF6FC82}"/>
              </a:ext>
            </a:extLst>
          </p:cNvPr>
          <p:cNvCxnSpPr>
            <a:cxnSpLocks/>
          </p:cNvCxnSpPr>
          <p:nvPr/>
        </p:nvCxnSpPr>
        <p:spPr>
          <a:xfrm rot="10800000">
            <a:off x="5618528" y="3350614"/>
            <a:ext cx="2327358" cy="145181"/>
          </a:xfrm>
          <a:prstGeom prst="bentConnector3">
            <a:avLst>
              <a:gd name="adj1" fmla="val 67704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Elbow Connector 56">
            <a:extLst>
              <a:ext uri="{FF2B5EF4-FFF2-40B4-BE49-F238E27FC236}">
                <a16:creationId xmlns:a16="http://schemas.microsoft.com/office/drawing/2014/main" id="{92F17629-697B-04AF-647C-0F92F4609D53}"/>
              </a:ext>
            </a:extLst>
          </p:cNvPr>
          <p:cNvCxnSpPr>
            <a:cxnSpLocks/>
          </p:cNvCxnSpPr>
          <p:nvPr/>
        </p:nvCxnSpPr>
        <p:spPr>
          <a:xfrm>
            <a:off x="3184503" y="5227802"/>
            <a:ext cx="920628" cy="0"/>
          </a:xfrm>
          <a:prstGeom prst="straightConnector1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Elbow Connector 56">
            <a:extLst>
              <a:ext uri="{FF2B5EF4-FFF2-40B4-BE49-F238E27FC236}">
                <a16:creationId xmlns:a16="http://schemas.microsoft.com/office/drawing/2014/main" id="{4F09E56D-F40E-29BA-8FA9-0AECD59D1FD3}"/>
              </a:ext>
            </a:extLst>
          </p:cNvPr>
          <p:cNvCxnSpPr>
            <a:cxnSpLocks/>
            <a:stCxn id="90" idx="0"/>
            <a:endCxn id="89" idx="2"/>
          </p:cNvCxnSpPr>
          <p:nvPr/>
        </p:nvCxnSpPr>
        <p:spPr>
          <a:xfrm rot="5400000" flipH="1" flipV="1">
            <a:off x="5043372" y="3661819"/>
            <a:ext cx="297126" cy="172589"/>
          </a:xfrm>
          <a:prstGeom prst="bentConnector3">
            <a:avLst>
              <a:gd name="adj1" fmla="val 60258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B4A3D44A-8354-0E39-B0D2-BC242EFBEC49}"/>
              </a:ext>
            </a:extLst>
          </p:cNvPr>
          <p:cNvSpPr/>
          <p:nvPr/>
        </p:nvSpPr>
        <p:spPr>
          <a:xfrm>
            <a:off x="9932798" y="3236808"/>
            <a:ext cx="2114576" cy="10517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00" b="1" dirty="0">
                <a:solidFill>
                  <a:schemeClr val="tx1"/>
                </a:solidFill>
              </a:rPr>
              <a:t>Scenario step:</a:t>
            </a:r>
          </a:p>
          <a:p>
            <a:endParaRPr lang="en-US" sz="1200" dirty="0">
              <a:solidFill>
                <a:schemeClr val="tx1"/>
              </a:solidFill>
            </a:endParaRPr>
          </a:p>
          <a:p>
            <a:r>
              <a:rPr lang="en-US" sz="1100" dirty="0">
                <a:solidFill>
                  <a:schemeClr val="tx1"/>
                </a:solidFill>
              </a:rPr>
              <a:t>Agent 1 performs routine measurement of GP1 with instrument A</a:t>
            </a:r>
            <a:endParaRPr lang="en-US" sz="1200" dirty="0">
              <a:solidFill>
                <a:schemeClr val="tx1"/>
              </a:solidFill>
            </a:endParaRPr>
          </a:p>
          <a:p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5CD7BE0-74E6-45C7-0C83-46AD2FDBE880}"/>
              </a:ext>
            </a:extLst>
          </p:cNvPr>
          <p:cNvSpPr txBox="1"/>
          <p:nvPr/>
        </p:nvSpPr>
        <p:spPr>
          <a:xfrm>
            <a:off x="6665073" y="4575010"/>
            <a:ext cx="126304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State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-Current time</a:t>
            </a:r>
          </a:p>
        </p:txBody>
      </p:sp>
      <p:cxnSp>
        <p:nvCxnSpPr>
          <p:cNvPr id="17" name="Elbow Connector 56">
            <a:extLst>
              <a:ext uri="{FF2B5EF4-FFF2-40B4-BE49-F238E27FC236}">
                <a16:creationId xmlns:a16="http://schemas.microsoft.com/office/drawing/2014/main" id="{61CDCA00-F929-2F19-F601-88FD76839D0D}"/>
              </a:ext>
            </a:extLst>
          </p:cNvPr>
          <p:cNvCxnSpPr>
            <a:cxnSpLocks/>
          </p:cNvCxnSpPr>
          <p:nvPr/>
        </p:nvCxnSpPr>
        <p:spPr>
          <a:xfrm>
            <a:off x="5457028" y="3968393"/>
            <a:ext cx="2497510" cy="517239"/>
          </a:xfrm>
          <a:prstGeom prst="bentConnector3">
            <a:avLst>
              <a:gd name="adj1" fmla="val 50000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59926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4C978-9A8F-D19F-6684-24EF10271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Engineering Module - Plan Execution </a:t>
            </a:r>
          </a:p>
        </p:txBody>
      </p:sp>
      <p:sp>
        <p:nvSpPr>
          <p:cNvPr id="4" name="Rounded Rectangle 29">
            <a:extLst>
              <a:ext uri="{FF2B5EF4-FFF2-40B4-BE49-F238E27FC236}">
                <a16:creationId xmlns:a16="http://schemas.microsoft.com/office/drawing/2014/main" id="{F40648B5-DE50-3579-FADA-CAF8E94030E7}"/>
              </a:ext>
            </a:extLst>
          </p:cNvPr>
          <p:cNvSpPr/>
          <p:nvPr/>
        </p:nvSpPr>
        <p:spPr>
          <a:xfrm>
            <a:off x="1698089" y="1115370"/>
            <a:ext cx="8052471" cy="5183541"/>
          </a:xfrm>
          <a:prstGeom prst="roundRect">
            <a:avLst>
              <a:gd name="adj" fmla="val 6097"/>
            </a:avLst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5" name="Rounded Rectangle 30">
            <a:extLst>
              <a:ext uri="{FF2B5EF4-FFF2-40B4-BE49-F238E27FC236}">
                <a16:creationId xmlns:a16="http://schemas.microsoft.com/office/drawing/2014/main" id="{36FCB5CD-F302-D51B-34A3-A0B1CCDBE6D6}"/>
              </a:ext>
            </a:extLst>
          </p:cNvPr>
          <p:cNvSpPr/>
          <p:nvPr/>
        </p:nvSpPr>
        <p:spPr>
          <a:xfrm rot="16200000">
            <a:off x="-510985" y="2233073"/>
            <a:ext cx="2154955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Environment</a:t>
            </a:r>
          </a:p>
        </p:txBody>
      </p:sp>
      <p:sp>
        <p:nvSpPr>
          <p:cNvPr id="6" name="Rounded Rectangle 30">
            <a:extLst>
              <a:ext uri="{FF2B5EF4-FFF2-40B4-BE49-F238E27FC236}">
                <a16:creationId xmlns:a16="http://schemas.microsoft.com/office/drawing/2014/main" id="{87F517DA-6E73-F6CB-E770-58B82D97E783}"/>
              </a:ext>
            </a:extLst>
          </p:cNvPr>
          <p:cNvSpPr/>
          <p:nvPr/>
        </p:nvSpPr>
        <p:spPr>
          <a:xfrm rot="16200000">
            <a:off x="-423114" y="4774286"/>
            <a:ext cx="1979210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Other Agents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1FE5CB-B5E3-B8CC-FC28-61C7280D0EC8}"/>
              </a:ext>
            </a:extLst>
          </p:cNvPr>
          <p:cNvSpPr/>
          <p:nvPr/>
        </p:nvSpPr>
        <p:spPr>
          <a:xfrm>
            <a:off x="1698087" y="1854201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SUB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C5E1990-9422-5D7F-F9ED-1C8180FDCE4E}"/>
              </a:ext>
            </a:extLst>
          </p:cNvPr>
          <p:cNvSpPr/>
          <p:nvPr/>
        </p:nvSpPr>
        <p:spPr>
          <a:xfrm>
            <a:off x="1698087" y="2652859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227E52-179E-4D2F-5FC9-FDFD8678AC53}"/>
              </a:ext>
            </a:extLst>
          </p:cNvPr>
          <p:cNvSpPr/>
          <p:nvPr/>
        </p:nvSpPr>
        <p:spPr>
          <a:xfrm>
            <a:off x="1698087" y="4357079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REP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6CB41F-8ECB-30FC-1971-129130FB3B89}"/>
              </a:ext>
            </a:extLst>
          </p:cNvPr>
          <p:cNvSpPr/>
          <p:nvPr/>
        </p:nvSpPr>
        <p:spPr>
          <a:xfrm>
            <a:off x="1698087" y="5155737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11" name="Rounded Rectangle 29">
            <a:extLst>
              <a:ext uri="{FF2B5EF4-FFF2-40B4-BE49-F238E27FC236}">
                <a16:creationId xmlns:a16="http://schemas.microsoft.com/office/drawing/2014/main" id="{2B32A1C8-1F4D-FE46-0683-3487D1FA5643}"/>
              </a:ext>
            </a:extLst>
          </p:cNvPr>
          <p:cNvSpPr/>
          <p:nvPr/>
        </p:nvSpPr>
        <p:spPr>
          <a:xfrm>
            <a:off x="2323156" y="2446945"/>
            <a:ext cx="4289582" cy="3786754"/>
          </a:xfrm>
          <a:prstGeom prst="roundRect">
            <a:avLst>
              <a:gd name="adj" fmla="val 3300"/>
            </a:avLst>
          </a:prstGeom>
          <a:solidFill>
            <a:schemeClr val="accent2">
              <a:lumMod val="10000"/>
              <a:lumOff val="90000"/>
            </a:scheme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z="1200" i="1" dirty="0">
                <a:solidFill>
                  <a:sysClr val="windowText" lastClr="000000"/>
                </a:solidFill>
              </a:rPr>
              <a:t>Engineering Module</a:t>
            </a:r>
          </a:p>
        </p:txBody>
      </p:sp>
      <p:sp>
        <p:nvSpPr>
          <p:cNvPr id="12" name="Rounded Rectangle 29">
            <a:extLst>
              <a:ext uri="{FF2B5EF4-FFF2-40B4-BE49-F238E27FC236}">
                <a16:creationId xmlns:a16="http://schemas.microsoft.com/office/drawing/2014/main" id="{12ADA39C-3563-CAEB-6599-771568637F19}"/>
              </a:ext>
            </a:extLst>
          </p:cNvPr>
          <p:cNvSpPr/>
          <p:nvPr/>
        </p:nvSpPr>
        <p:spPr>
          <a:xfrm>
            <a:off x="7948289" y="3236808"/>
            <a:ext cx="1307237" cy="307489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i="1" dirty="0">
                <a:solidFill>
                  <a:sysClr val="windowText" lastClr="000000"/>
                </a:solidFill>
              </a:rPr>
              <a:t>Science Module</a:t>
            </a:r>
          </a:p>
        </p:txBody>
      </p:sp>
      <p:sp>
        <p:nvSpPr>
          <p:cNvPr id="13" name="Rounded Rectangle 29">
            <a:extLst>
              <a:ext uri="{FF2B5EF4-FFF2-40B4-BE49-F238E27FC236}">
                <a16:creationId xmlns:a16="http://schemas.microsoft.com/office/drawing/2014/main" id="{4CF191CC-E3D1-061E-10AD-55F38E8AB2A6}"/>
              </a:ext>
            </a:extLst>
          </p:cNvPr>
          <p:cNvSpPr/>
          <p:nvPr/>
        </p:nvSpPr>
        <p:spPr>
          <a:xfrm>
            <a:off x="7954538" y="4331887"/>
            <a:ext cx="1307237" cy="307489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i="1" dirty="0">
                <a:solidFill>
                  <a:sysClr val="windowText" lastClr="000000"/>
                </a:solidFill>
              </a:rPr>
              <a:t>Planning Module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2CFE17B-DDF8-C7E1-74CB-183DE935DC47}"/>
              </a:ext>
            </a:extLst>
          </p:cNvPr>
          <p:cNvCxnSpPr>
            <a:cxnSpLocks/>
          </p:cNvCxnSpPr>
          <p:nvPr/>
        </p:nvCxnSpPr>
        <p:spPr>
          <a:xfrm flipH="1" flipV="1">
            <a:off x="780272" y="2835247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B52B2B7-ABA9-443F-1E5D-AA7CC65B7D4C}"/>
              </a:ext>
            </a:extLst>
          </p:cNvPr>
          <p:cNvCxnSpPr>
            <a:cxnSpLocks/>
          </p:cNvCxnSpPr>
          <p:nvPr/>
        </p:nvCxnSpPr>
        <p:spPr>
          <a:xfrm flipH="1" flipV="1">
            <a:off x="776055" y="2056519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321F822-5C6A-BD15-F8C8-E7C9183E20A6}"/>
              </a:ext>
            </a:extLst>
          </p:cNvPr>
          <p:cNvCxnSpPr>
            <a:cxnSpLocks/>
          </p:cNvCxnSpPr>
          <p:nvPr/>
        </p:nvCxnSpPr>
        <p:spPr>
          <a:xfrm flipH="1" flipV="1">
            <a:off x="772589" y="5337387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3DB52F6-DC85-48AB-544C-FCD2F9E9318D}"/>
              </a:ext>
            </a:extLst>
          </p:cNvPr>
          <p:cNvCxnSpPr>
            <a:cxnSpLocks/>
          </p:cNvCxnSpPr>
          <p:nvPr/>
        </p:nvCxnSpPr>
        <p:spPr>
          <a:xfrm flipH="1" flipV="1">
            <a:off x="774321" y="4538729"/>
            <a:ext cx="922031" cy="738"/>
          </a:xfrm>
          <a:prstGeom prst="straightConnector1">
            <a:avLst/>
          </a:prstGeom>
          <a:ln w="28575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05EFBA9-F89A-F4AA-B55A-FE4D71BE992A}"/>
              </a:ext>
            </a:extLst>
          </p:cNvPr>
          <p:cNvCxnSpPr>
            <a:cxnSpLocks/>
            <a:endCxn id="9" idx="3"/>
          </p:cNvCxnSpPr>
          <p:nvPr/>
        </p:nvCxnSpPr>
        <p:spPr>
          <a:xfrm flipH="1">
            <a:off x="2066852" y="4538729"/>
            <a:ext cx="370038" cy="739"/>
          </a:xfrm>
          <a:prstGeom prst="straightConnector1">
            <a:avLst/>
          </a:prstGeom>
          <a:ln w="19050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3080E86-4D23-A774-F967-F388C923D11E}"/>
              </a:ext>
            </a:extLst>
          </p:cNvPr>
          <p:cNvCxnSpPr>
            <a:cxnSpLocks/>
            <a:endCxn id="10" idx="3"/>
          </p:cNvCxnSpPr>
          <p:nvPr/>
        </p:nvCxnSpPr>
        <p:spPr>
          <a:xfrm flipH="1">
            <a:off x="2066852" y="5337387"/>
            <a:ext cx="374588" cy="739"/>
          </a:xfrm>
          <a:prstGeom prst="straightConnector1">
            <a:avLst/>
          </a:prstGeom>
          <a:ln w="19050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A7A95947-F6FE-37CA-E02B-B0F9DFACB9A8}"/>
              </a:ext>
            </a:extLst>
          </p:cNvPr>
          <p:cNvCxnSpPr>
            <a:cxnSpLocks/>
            <a:stCxn id="12" idx="2"/>
            <a:endCxn id="13" idx="0"/>
          </p:cNvCxnSpPr>
          <p:nvPr/>
        </p:nvCxnSpPr>
        <p:spPr>
          <a:xfrm>
            <a:off x="8601908" y="3544297"/>
            <a:ext cx="6249" cy="787590"/>
          </a:xfrm>
          <a:prstGeom prst="straightConnector1">
            <a:avLst/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465D2550-9A5E-2B9C-C4A5-BEBE059DFA7D}"/>
              </a:ext>
            </a:extLst>
          </p:cNvPr>
          <p:cNvSpPr/>
          <p:nvPr/>
        </p:nvSpPr>
        <p:spPr>
          <a:xfrm>
            <a:off x="3574030" y="1593032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Event Handler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CDB0AC5-0E15-BEA5-0D41-E610593E1143}"/>
              </a:ext>
            </a:extLst>
          </p:cNvPr>
          <p:cNvSpPr/>
          <p:nvPr/>
        </p:nvSpPr>
        <p:spPr>
          <a:xfrm>
            <a:off x="5511071" y="1592469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Sim Start/End</a:t>
            </a:r>
          </a:p>
        </p:txBody>
      </p:sp>
      <p:cxnSp>
        <p:nvCxnSpPr>
          <p:cNvPr id="54" name="Elbow Connector 56">
            <a:extLst>
              <a:ext uri="{FF2B5EF4-FFF2-40B4-BE49-F238E27FC236}">
                <a16:creationId xmlns:a16="http://schemas.microsoft.com/office/drawing/2014/main" id="{DED9E14D-4B83-0719-589B-A0247A26D48A}"/>
              </a:ext>
            </a:extLst>
          </p:cNvPr>
          <p:cNvCxnSpPr>
            <a:cxnSpLocks/>
            <a:stCxn id="7" idx="3"/>
            <a:endCxn id="52" idx="1"/>
          </p:cNvCxnSpPr>
          <p:nvPr/>
        </p:nvCxnSpPr>
        <p:spPr>
          <a:xfrm flipV="1">
            <a:off x="2066852" y="1785907"/>
            <a:ext cx="1507178" cy="250683"/>
          </a:xfrm>
          <a:prstGeom prst="bentConnector3">
            <a:avLst>
              <a:gd name="adj1" fmla="val 50000"/>
            </a:avLst>
          </a:prstGeom>
          <a:ln w="190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A6007C7-0ABA-1107-19E0-A027CCDFC33B}"/>
              </a:ext>
            </a:extLst>
          </p:cNvPr>
          <p:cNvCxnSpPr>
            <a:cxnSpLocks/>
            <a:stCxn id="53" idx="1"/>
            <a:endCxn id="52" idx="3"/>
          </p:cNvCxnSpPr>
          <p:nvPr/>
        </p:nvCxnSpPr>
        <p:spPr>
          <a:xfrm flipH="1">
            <a:off x="4713057" y="1785344"/>
            <a:ext cx="798014" cy="563"/>
          </a:xfrm>
          <a:prstGeom prst="straightConnector1">
            <a:avLst/>
          </a:prstGeom>
          <a:ln w="19050"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ounded Rectangle 29">
            <a:extLst>
              <a:ext uri="{FF2B5EF4-FFF2-40B4-BE49-F238E27FC236}">
                <a16:creationId xmlns:a16="http://schemas.microsoft.com/office/drawing/2014/main" id="{8651A971-FD80-C7DD-B497-3D2C3B67E474}"/>
              </a:ext>
            </a:extLst>
          </p:cNvPr>
          <p:cNvSpPr/>
          <p:nvPr/>
        </p:nvSpPr>
        <p:spPr>
          <a:xfrm>
            <a:off x="3450703" y="1263627"/>
            <a:ext cx="3281173" cy="902555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i="1" dirty="0">
                <a:solidFill>
                  <a:sysClr val="windowText" lastClr="000000"/>
                </a:solidFill>
              </a:rPr>
              <a:t>Simulation Maintenance Module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E1EDB20-B750-E5E9-8E92-87267775AC19}"/>
              </a:ext>
            </a:extLst>
          </p:cNvPr>
          <p:cNvSpPr txBox="1"/>
          <p:nvPr/>
        </p:nvSpPr>
        <p:spPr>
          <a:xfrm>
            <a:off x="4713057" y="1489479"/>
            <a:ext cx="6752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-Simulation Events</a:t>
            </a:r>
          </a:p>
        </p:txBody>
      </p:sp>
      <p:sp>
        <p:nvSpPr>
          <p:cNvPr id="18" name="Rounded Rectangle 29">
            <a:extLst>
              <a:ext uri="{FF2B5EF4-FFF2-40B4-BE49-F238E27FC236}">
                <a16:creationId xmlns:a16="http://schemas.microsoft.com/office/drawing/2014/main" id="{351ABAC9-95DA-DB64-1D76-AEB49F238802}"/>
              </a:ext>
            </a:extLst>
          </p:cNvPr>
          <p:cNvSpPr/>
          <p:nvPr/>
        </p:nvSpPr>
        <p:spPr>
          <a:xfrm rot="16200000">
            <a:off x="2029694" y="4761449"/>
            <a:ext cx="1181448" cy="357955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ysClr val="windowText" lastClr="000000"/>
                </a:solidFill>
              </a:rPr>
              <a:t>Network Emulator</a:t>
            </a:r>
          </a:p>
        </p:txBody>
      </p:sp>
      <p:sp>
        <p:nvSpPr>
          <p:cNvPr id="51" name="Rounded Rectangle 29">
            <a:extLst>
              <a:ext uri="{FF2B5EF4-FFF2-40B4-BE49-F238E27FC236}">
                <a16:creationId xmlns:a16="http://schemas.microsoft.com/office/drawing/2014/main" id="{217BB112-4919-5EF6-1341-F6C36B25E02B}"/>
              </a:ext>
            </a:extLst>
          </p:cNvPr>
          <p:cNvSpPr/>
          <p:nvPr/>
        </p:nvSpPr>
        <p:spPr>
          <a:xfrm>
            <a:off x="3270356" y="2878232"/>
            <a:ext cx="3038481" cy="3157979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50" i="1" dirty="0">
                <a:solidFill>
                  <a:sysClr val="windowText" lastClr="000000"/>
                </a:solidFill>
              </a:rPr>
              <a:t>Platform Emulator</a:t>
            </a:r>
          </a:p>
        </p:txBody>
      </p:sp>
      <p:sp>
        <p:nvSpPr>
          <p:cNvPr id="60" name="Rounded Rectangle 29">
            <a:extLst>
              <a:ext uri="{FF2B5EF4-FFF2-40B4-BE49-F238E27FC236}">
                <a16:creationId xmlns:a16="http://schemas.microsoft.com/office/drawing/2014/main" id="{FF61DADA-E76D-99A4-ABE1-66DEFE816698}"/>
              </a:ext>
            </a:extLst>
          </p:cNvPr>
          <p:cNvSpPr/>
          <p:nvPr/>
        </p:nvSpPr>
        <p:spPr>
          <a:xfrm>
            <a:off x="4093543" y="5574315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Payload</a:t>
            </a:r>
          </a:p>
        </p:txBody>
      </p:sp>
      <p:cxnSp>
        <p:nvCxnSpPr>
          <p:cNvPr id="147" name="Elbow Connector 56">
            <a:extLst>
              <a:ext uri="{FF2B5EF4-FFF2-40B4-BE49-F238E27FC236}">
                <a16:creationId xmlns:a16="http://schemas.microsoft.com/office/drawing/2014/main" id="{C4502423-406F-A3F6-1567-395AD1537D70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5457028" y="3968393"/>
            <a:ext cx="2497510" cy="517239"/>
          </a:xfrm>
          <a:prstGeom prst="bentConnector3">
            <a:avLst>
              <a:gd name="adj1" fmla="val 50000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Elbow Connector 56">
            <a:extLst>
              <a:ext uri="{FF2B5EF4-FFF2-40B4-BE49-F238E27FC236}">
                <a16:creationId xmlns:a16="http://schemas.microsoft.com/office/drawing/2014/main" id="{8F38ED55-85B4-23DF-B418-4B917428540D}"/>
              </a:ext>
            </a:extLst>
          </p:cNvPr>
          <p:cNvCxnSpPr>
            <a:cxnSpLocks/>
            <a:stCxn id="89" idx="0"/>
            <a:endCxn id="12" idx="1"/>
          </p:cNvCxnSpPr>
          <p:nvPr/>
        </p:nvCxnSpPr>
        <p:spPr>
          <a:xfrm rot="16200000" flipH="1">
            <a:off x="6569812" y="2012077"/>
            <a:ext cx="86893" cy="2670059"/>
          </a:xfrm>
          <a:prstGeom prst="bentConnector4">
            <a:avLst>
              <a:gd name="adj1" fmla="val -263082"/>
              <a:gd name="adj2" fmla="val 44455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Rounded Rectangle 29">
            <a:extLst>
              <a:ext uri="{FF2B5EF4-FFF2-40B4-BE49-F238E27FC236}">
                <a16:creationId xmlns:a16="http://schemas.microsoft.com/office/drawing/2014/main" id="{AD0BCC4D-3FD7-21C3-0DE9-F78C5720B017}"/>
              </a:ext>
            </a:extLst>
          </p:cNvPr>
          <p:cNvSpPr/>
          <p:nvPr/>
        </p:nvSpPr>
        <p:spPr>
          <a:xfrm>
            <a:off x="3555509" y="3535786"/>
            <a:ext cx="667620" cy="238442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Reactive Planner</a:t>
            </a:r>
          </a:p>
        </p:txBody>
      </p:sp>
      <p:sp>
        <p:nvSpPr>
          <p:cNvPr id="72" name="Rounded Rectangle 29">
            <a:extLst>
              <a:ext uri="{FF2B5EF4-FFF2-40B4-BE49-F238E27FC236}">
                <a16:creationId xmlns:a16="http://schemas.microsoft.com/office/drawing/2014/main" id="{84D4896E-930E-472B-B585-48CDAD784539}"/>
              </a:ext>
            </a:extLst>
          </p:cNvPr>
          <p:cNvSpPr/>
          <p:nvPr/>
        </p:nvSpPr>
        <p:spPr>
          <a:xfrm>
            <a:off x="4093543" y="5182556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Comms</a:t>
            </a:r>
            <a:endParaRPr lang="en-US" sz="600" i="1" dirty="0">
              <a:solidFill>
                <a:sysClr val="windowText" lastClr="000000"/>
              </a:solidFill>
            </a:endParaRPr>
          </a:p>
        </p:txBody>
      </p:sp>
      <p:sp>
        <p:nvSpPr>
          <p:cNvPr id="73" name="Rounded Rectangle 29">
            <a:extLst>
              <a:ext uri="{FF2B5EF4-FFF2-40B4-BE49-F238E27FC236}">
                <a16:creationId xmlns:a16="http://schemas.microsoft.com/office/drawing/2014/main" id="{117013F9-A97F-4F7A-B68C-0B8700601C16}"/>
              </a:ext>
            </a:extLst>
          </p:cNvPr>
          <p:cNvSpPr/>
          <p:nvPr/>
        </p:nvSpPr>
        <p:spPr>
          <a:xfrm>
            <a:off x="4093543" y="4790798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EPS</a:t>
            </a:r>
          </a:p>
        </p:txBody>
      </p:sp>
      <p:sp>
        <p:nvSpPr>
          <p:cNvPr id="75" name="Rounded Rectangle 29">
            <a:extLst>
              <a:ext uri="{FF2B5EF4-FFF2-40B4-BE49-F238E27FC236}">
                <a16:creationId xmlns:a16="http://schemas.microsoft.com/office/drawing/2014/main" id="{9EBDCE34-BAB4-4345-9C48-CB22D85302A0}"/>
              </a:ext>
            </a:extLst>
          </p:cNvPr>
          <p:cNvSpPr/>
          <p:nvPr/>
        </p:nvSpPr>
        <p:spPr>
          <a:xfrm>
            <a:off x="4093543" y="4399040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GNC</a:t>
            </a:r>
          </a:p>
        </p:txBody>
      </p:sp>
      <p:sp>
        <p:nvSpPr>
          <p:cNvPr id="76" name="Rounded Rectangle 29">
            <a:extLst>
              <a:ext uri="{FF2B5EF4-FFF2-40B4-BE49-F238E27FC236}">
                <a16:creationId xmlns:a16="http://schemas.microsoft.com/office/drawing/2014/main" id="{EC542895-4B0F-4E1E-9A51-400E8AB0FFA4}"/>
              </a:ext>
            </a:extLst>
          </p:cNvPr>
          <p:cNvSpPr/>
          <p:nvPr/>
        </p:nvSpPr>
        <p:spPr>
          <a:xfrm>
            <a:off x="3490685" y="3197788"/>
            <a:ext cx="2575259" cy="1090749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800" dirty="0">
                <a:solidFill>
                  <a:sysClr val="windowText" lastClr="000000"/>
                </a:solidFill>
              </a:rPr>
              <a:t>CDH</a:t>
            </a:r>
          </a:p>
        </p:txBody>
      </p:sp>
      <p:sp>
        <p:nvSpPr>
          <p:cNvPr id="89" name="Rounded Rectangle 29">
            <a:extLst>
              <a:ext uri="{FF2B5EF4-FFF2-40B4-BE49-F238E27FC236}">
                <a16:creationId xmlns:a16="http://schemas.microsoft.com/office/drawing/2014/main" id="{A089AF54-A214-49A0-8D78-1A76942FC697}"/>
              </a:ext>
            </a:extLst>
          </p:cNvPr>
          <p:cNvSpPr/>
          <p:nvPr/>
        </p:nvSpPr>
        <p:spPr>
          <a:xfrm>
            <a:off x="4944420" y="3303660"/>
            <a:ext cx="667620" cy="29589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Memory Emulator</a:t>
            </a:r>
          </a:p>
        </p:txBody>
      </p:sp>
      <p:sp>
        <p:nvSpPr>
          <p:cNvPr id="90" name="Rounded Rectangle 29">
            <a:extLst>
              <a:ext uri="{FF2B5EF4-FFF2-40B4-BE49-F238E27FC236}">
                <a16:creationId xmlns:a16="http://schemas.microsoft.com/office/drawing/2014/main" id="{7A899FE2-096C-4441-BC96-893DB6260128}"/>
              </a:ext>
            </a:extLst>
          </p:cNvPr>
          <p:cNvSpPr/>
          <p:nvPr/>
        </p:nvSpPr>
        <p:spPr>
          <a:xfrm>
            <a:off x="4771831" y="3896676"/>
            <a:ext cx="667620" cy="248121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Operations Executor</a:t>
            </a:r>
          </a:p>
        </p:txBody>
      </p:sp>
      <p:cxnSp>
        <p:nvCxnSpPr>
          <p:cNvPr id="105" name="Elbow Connector 56">
            <a:extLst>
              <a:ext uri="{FF2B5EF4-FFF2-40B4-BE49-F238E27FC236}">
                <a16:creationId xmlns:a16="http://schemas.microsoft.com/office/drawing/2014/main" id="{F5DF90EF-91A2-423E-827C-D647B4163013}"/>
              </a:ext>
            </a:extLst>
          </p:cNvPr>
          <p:cNvCxnSpPr>
            <a:cxnSpLocks/>
            <a:stCxn id="75" idx="1"/>
            <a:endCxn id="90" idx="1"/>
          </p:cNvCxnSpPr>
          <p:nvPr/>
        </p:nvCxnSpPr>
        <p:spPr>
          <a:xfrm rot="10800000" flipH="1">
            <a:off x="4093543" y="4020738"/>
            <a:ext cx="678288" cy="533873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Elbow Connector 56">
            <a:extLst>
              <a:ext uri="{FF2B5EF4-FFF2-40B4-BE49-F238E27FC236}">
                <a16:creationId xmlns:a16="http://schemas.microsoft.com/office/drawing/2014/main" id="{1276588E-6E95-4E3A-9113-31E5B78741FD}"/>
              </a:ext>
            </a:extLst>
          </p:cNvPr>
          <p:cNvCxnSpPr>
            <a:cxnSpLocks/>
            <a:stCxn id="73" idx="1"/>
            <a:endCxn id="90" idx="1"/>
          </p:cNvCxnSpPr>
          <p:nvPr/>
        </p:nvCxnSpPr>
        <p:spPr>
          <a:xfrm rot="10800000" flipH="1">
            <a:off x="4093543" y="4020738"/>
            <a:ext cx="678288" cy="925631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Elbow Connector 56">
            <a:extLst>
              <a:ext uri="{FF2B5EF4-FFF2-40B4-BE49-F238E27FC236}">
                <a16:creationId xmlns:a16="http://schemas.microsoft.com/office/drawing/2014/main" id="{7E7DCF36-0AD7-4A5C-A0F2-A60BC87135E2}"/>
              </a:ext>
            </a:extLst>
          </p:cNvPr>
          <p:cNvCxnSpPr>
            <a:cxnSpLocks/>
            <a:stCxn id="72" idx="1"/>
            <a:endCxn id="90" idx="1"/>
          </p:cNvCxnSpPr>
          <p:nvPr/>
        </p:nvCxnSpPr>
        <p:spPr>
          <a:xfrm rot="10800000" flipH="1">
            <a:off x="4093543" y="4020738"/>
            <a:ext cx="678288" cy="1317389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Elbow Connector 56">
            <a:extLst>
              <a:ext uri="{FF2B5EF4-FFF2-40B4-BE49-F238E27FC236}">
                <a16:creationId xmlns:a16="http://schemas.microsoft.com/office/drawing/2014/main" id="{EE80653F-58C9-448D-9038-26256F33A14C}"/>
              </a:ext>
            </a:extLst>
          </p:cNvPr>
          <p:cNvCxnSpPr>
            <a:cxnSpLocks/>
            <a:stCxn id="60" idx="1"/>
            <a:endCxn id="90" idx="1"/>
          </p:cNvCxnSpPr>
          <p:nvPr/>
        </p:nvCxnSpPr>
        <p:spPr>
          <a:xfrm rot="10800000" flipH="1">
            <a:off x="4093543" y="4020737"/>
            <a:ext cx="678288" cy="1709148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Elbow Connector 56">
            <a:extLst>
              <a:ext uri="{FF2B5EF4-FFF2-40B4-BE49-F238E27FC236}">
                <a16:creationId xmlns:a16="http://schemas.microsoft.com/office/drawing/2014/main" id="{0A3C5567-7911-4126-A03D-4F9D0E9372E2}"/>
              </a:ext>
            </a:extLst>
          </p:cNvPr>
          <p:cNvCxnSpPr>
            <a:cxnSpLocks/>
            <a:stCxn id="90" idx="2"/>
            <a:endCxn id="75" idx="3"/>
          </p:cNvCxnSpPr>
          <p:nvPr/>
        </p:nvCxnSpPr>
        <p:spPr>
          <a:xfrm rot="5400000">
            <a:off x="4729981" y="4178949"/>
            <a:ext cx="409813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Elbow Connector 56">
            <a:extLst>
              <a:ext uri="{FF2B5EF4-FFF2-40B4-BE49-F238E27FC236}">
                <a16:creationId xmlns:a16="http://schemas.microsoft.com/office/drawing/2014/main" id="{650CE2F8-3AF4-4B08-927F-647C746D5826}"/>
              </a:ext>
            </a:extLst>
          </p:cNvPr>
          <p:cNvCxnSpPr>
            <a:cxnSpLocks/>
            <a:stCxn id="90" idx="2"/>
            <a:endCxn id="73" idx="3"/>
          </p:cNvCxnSpPr>
          <p:nvPr/>
        </p:nvCxnSpPr>
        <p:spPr>
          <a:xfrm rot="5400000">
            <a:off x="4534102" y="4374828"/>
            <a:ext cx="801571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Elbow Connector 56">
            <a:extLst>
              <a:ext uri="{FF2B5EF4-FFF2-40B4-BE49-F238E27FC236}">
                <a16:creationId xmlns:a16="http://schemas.microsoft.com/office/drawing/2014/main" id="{81354236-E510-40FB-A081-2E061FAF211D}"/>
              </a:ext>
            </a:extLst>
          </p:cNvPr>
          <p:cNvCxnSpPr>
            <a:cxnSpLocks/>
            <a:stCxn id="90" idx="2"/>
            <a:endCxn id="72" idx="3"/>
          </p:cNvCxnSpPr>
          <p:nvPr/>
        </p:nvCxnSpPr>
        <p:spPr>
          <a:xfrm rot="5400000">
            <a:off x="4338223" y="4570707"/>
            <a:ext cx="1193329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Elbow Connector 56">
            <a:extLst>
              <a:ext uri="{FF2B5EF4-FFF2-40B4-BE49-F238E27FC236}">
                <a16:creationId xmlns:a16="http://schemas.microsoft.com/office/drawing/2014/main" id="{74371965-3CBC-4202-90CC-34368C216DDF}"/>
              </a:ext>
            </a:extLst>
          </p:cNvPr>
          <p:cNvCxnSpPr>
            <a:cxnSpLocks/>
            <a:stCxn id="90" idx="2"/>
            <a:endCxn id="60" idx="3"/>
          </p:cNvCxnSpPr>
          <p:nvPr/>
        </p:nvCxnSpPr>
        <p:spPr>
          <a:xfrm rot="5400000">
            <a:off x="4142343" y="4766587"/>
            <a:ext cx="1585088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Elbow Connector 56">
            <a:extLst>
              <a:ext uri="{FF2B5EF4-FFF2-40B4-BE49-F238E27FC236}">
                <a16:creationId xmlns:a16="http://schemas.microsoft.com/office/drawing/2014/main" id="{DD8C3B6D-2674-428C-BC26-3A80B5A5473E}"/>
              </a:ext>
            </a:extLst>
          </p:cNvPr>
          <p:cNvCxnSpPr>
            <a:cxnSpLocks/>
            <a:endCxn id="18" idx="2"/>
          </p:cNvCxnSpPr>
          <p:nvPr/>
        </p:nvCxnSpPr>
        <p:spPr>
          <a:xfrm rot="10800000">
            <a:off x="2799396" y="4940428"/>
            <a:ext cx="1294150" cy="515497"/>
          </a:xfrm>
          <a:prstGeom prst="bentConnector3">
            <a:avLst>
              <a:gd name="adj1" fmla="val 87683"/>
            </a:avLst>
          </a:prstGeom>
          <a:ln w="19050"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Elbow Connector 56">
            <a:extLst>
              <a:ext uri="{FF2B5EF4-FFF2-40B4-BE49-F238E27FC236}">
                <a16:creationId xmlns:a16="http://schemas.microsoft.com/office/drawing/2014/main" id="{F5229F95-BCB5-4C9F-A7C6-4D267755FE5F}"/>
              </a:ext>
            </a:extLst>
          </p:cNvPr>
          <p:cNvCxnSpPr>
            <a:cxnSpLocks/>
            <a:stCxn id="89" idx="3"/>
          </p:cNvCxnSpPr>
          <p:nvPr/>
        </p:nvCxnSpPr>
        <p:spPr>
          <a:xfrm flipH="1">
            <a:off x="4770621" y="3451605"/>
            <a:ext cx="841419" cy="2413265"/>
          </a:xfrm>
          <a:prstGeom prst="bentConnector4">
            <a:avLst>
              <a:gd name="adj1" fmla="val -27168"/>
              <a:gd name="adj2" fmla="val 99376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Elbow Connector 56">
            <a:extLst>
              <a:ext uri="{FF2B5EF4-FFF2-40B4-BE49-F238E27FC236}">
                <a16:creationId xmlns:a16="http://schemas.microsoft.com/office/drawing/2014/main" id="{F38834F7-AB5C-4070-98DC-D7AEAFD00312}"/>
              </a:ext>
            </a:extLst>
          </p:cNvPr>
          <p:cNvCxnSpPr>
            <a:cxnSpLocks/>
            <a:stCxn id="89" idx="3"/>
          </p:cNvCxnSpPr>
          <p:nvPr/>
        </p:nvCxnSpPr>
        <p:spPr>
          <a:xfrm flipH="1">
            <a:off x="4768022" y="3451605"/>
            <a:ext cx="844018" cy="2004317"/>
          </a:xfrm>
          <a:prstGeom prst="bentConnector4">
            <a:avLst>
              <a:gd name="adj1" fmla="val -27085"/>
              <a:gd name="adj2" fmla="val 99566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Elbow Connector 56">
            <a:extLst>
              <a:ext uri="{FF2B5EF4-FFF2-40B4-BE49-F238E27FC236}">
                <a16:creationId xmlns:a16="http://schemas.microsoft.com/office/drawing/2014/main" id="{3F311BAA-2BE1-4980-A029-D469D899B8DE}"/>
              </a:ext>
            </a:extLst>
          </p:cNvPr>
          <p:cNvCxnSpPr>
            <a:cxnSpLocks/>
            <a:stCxn id="90" idx="3"/>
          </p:cNvCxnSpPr>
          <p:nvPr/>
        </p:nvCxnSpPr>
        <p:spPr>
          <a:xfrm>
            <a:off x="5439451" y="4020737"/>
            <a:ext cx="2515087" cy="548563"/>
          </a:xfrm>
          <a:prstGeom prst="bentConnector3">
            <a:avLst>
              <a:gd name="adj1" fmla="val 38891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Elbow Connector 56">
            <a:extLst>
              <a:ext uri="{FF2B5EF4-FFF2-40B4-BE49-F238E27FC236}">
                <a16:creationId xmlns:a16="http://schemas.microsoft.com/office/drawing/2014/main" id="{F1B0D1BB-E82B-4F3B-B8FF-B040DD6FD753}"/>
              </a:ext>
            </a:extLst>
          </p:cNvPr>
          <p:cNvCxnSpPr>
            <a:cxnSpLocks/>
            <a:stCxn id="180" idx="3"/>
          </p:cNvCxnSpPr>
          <p:nvPr/>
        </p:nvCxnSpPr>
        <p:spPr>
          <a:xfrm>
            <a:off x="4223129" y="3655007"/>
            <a:ext cx="541004" cy="255227"/>
          </a:xfrm>
          <a:prstGeom prst="bentConnector3">
            <a:avLst>
              <a:gd name="adj1" fmla="val 50000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Elbow Connector 56">
            <a:extLst>
              <a:ext uri="{FF2B5EF4-FFF2-40B4-BE49-F238E27FC236}">
                <a16:creationId xmlns:a16="http://schemas.microsoft.com/office/drawing/2014/main" id="{6A04DC9D-A6D7-4E03-B2D3-EA2386F340DE}"/>
              </a:ext>
            </a:extLst>
          </p:cNvPr>
          <p:cNvCxnSpPr>
            <a:cxnSpLocks/>
          </p:cNvCxnSpPr>
          <p:nvPr/>
        </p:nvCxnSpPr>
        <p:spPr>
          <a:xfrm rot="10800000">
            <a:off x="4221947" y="3774228"/>
            <a:ext cx="542191" cy="194164"/>
          </a:xfrm>
          <a:prstGeom prst="bentConnector3">
            <a:avLst>
              <a:gd name="adj1" fmla="val 60541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Elbow Connector 56">
            <a:extLst>
              <a:ext uri="{FF2B5EF4-FFF2-40B4-BE49-F238E27FC236}">
                <a16:creationId xmlns:a16="http://schemas.microsoft.com/office/drawing/2014/main" id="{E9DC7D74-7045-4720-85E7-1B71F3C71EB9}"/>
              </a:ext>
            </a:extLst>
          </p:cNvPr>
          <p:cNvCxnSpPr>
            <a:cxnSpLocks/>
            <a:endCxn id="89" idx="1"/>
          </p:cNvCxnSpPr>
          <p:nvPr/>
        </p:nvCxnSpPr>
        <p:spPr>
          <a:xfrm rot="16200000" flipV="1">
            <a:off x="4743496" y="3652530"/>
            <a:ext cx="445071" cy="43222"/>
          </a:xfrm>
          <a:prstGeom prst="bentConnector4">
            <a:avLst>
              <a:gd name="adj1" fmla="val 33380"/>
              <a:gd name="adj2" fmla="val 302744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Elbow Connector 56">
            <a:extLst>
              <a:ext uri="{FF2B5EF4-FFF2-40B4-BE49-F238E27FC236}">
                <a16:creationId xmlns:a16="http://schemas.microsoft.com/office/drawing/2014/main" id="{E9C2128D-7127-4151-A20C-1197683BF2C7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2038279" cy="1844185"/>
          </a:xfrm>
          <a:prstGeom prst="bentConnector3">
            <a:avLst>
              <a:gd name="adj1" fmla="val 53240"/>
            </a:avLst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Elbow Connector 56">
            <a:extLst>
              <a:ext uri="{FF2B5EF4-FFF2-40B4-BE49-F238E27FC236}">
                <a16:creationId xmlns:a16="http://schemas.microsoft.com/office/drawing/2014/main" id="{2973BBC1-1C5F-458E-A016-FD758E447D5B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1084980" cy="2245264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Elbow Connector 56">
            <a:extLst>
              <a:ext uri="{FF2B5EF4-FFF2-40B4-BE49-F238E27FC236}">
                <a16:creationId xmlns:a16="http://schemas.microsoft.com/office/drawing/2014/main" id="{94DC209D-27D1-4A9E-9A13-41665E7FF0CE}"/>
              </a:ext>
            </a:extLst>
          </p:cNvPr>
          <p:cNvCxnSpPr>
            <a:cxnSpLocks/>
          </p:cNvCxnSpPr>
          <p:nvPr/>
        </p:nvCxnSpPr>
        <p:spPr>
          <a:xfrm>
            <a:off x="3166973" y="5067736"/>
            <a:ext cx="920628" cy="0"/>
          </a:xfrm>
          <a:prstGeom prst="straightConnector1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Elbow Connector 56">
            <a:extLst>
              <a:ext uri="{FF2B5EF4-FFF2-40B4-BE49-F238E27FC236}">
                <a16:creationId xmlns:a16="http://schemas.microsoft.com/office/drawing/2014/main" id="{77DD1CD4-9730-44EC-91E2-5C9E600BAA98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1083060" cy="2449703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Elbow Connector 56">
            <a:extLst>
              <a:ext uri="{FF2B5EF4-FFF2-40B4-BE49-F238E27FC236}">
                <a16:creationId xmlns:a16="http://schemas.microsoft.com/office/drawing/2014/main" id="{FB982657-D5E3-4A79-B1E8-3DD75CBB3035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1081216" cy="3013025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Elbow Connector 56">
            <a:extLst>
              <a:ext uri="{FF2B5EF4-FFF2-40B4-BE49-F238E27FC236}">
                <a16:creationId xmlns:a16="http://schemas.microsoft.com/office/drawing/2014/main" id="{B68866AC-77EB-42F7-9DE6-6E7049A5992D}"/>
              </a:ext>
            </a:extLst>
          </p:cNvPr>
          <p:cNvCxnSpPr>
            <a:cxnSpLocks/>
          </p:cNvCxnSpPr>
          <p:nvPr/>
        </p:nvCxnSpPr>
        <p:spPr>
          <a:xfrm>
            <a:off x="3170829" y="5837402"/>
            <a:ext cx="920628" cy="0"/>
          </a:xfrm>
          <a:prstGeom prst="straightConnector1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Elbow Connector 56">
            <a:extLst>
              <a:ext uri="{FF2B5EF4-FFF2-40B4-BE49-F238E27FC236}">
                <a16:creationId xmlns:a16="http://schemas.microsoft.com/office/drawing/2014/main" id="{0ABB24D6-7AE1-449F-805C-4DB57F4CE26A}"/>
              </a:ext>
            </a:extLst>
          </p:cNvPr>
          <p:cNvCxnSpPr>
            <a:cxnSpLocks/>
            <a:stCxn id="8" idx="3"/>
            <a:endCxn id="18" idx="3"/>
          </p:cNvCxnSpPr>
          <p:nvPr/>
        </p:nvCxnSpPr>
        <p:spPr>
          <a:xfrm>
            <a:off x="2066852" y="2835248"/>
            <a:ext cx="553567" cy="1514455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Elbow Connector 56">
            <a:extLst>
              <a:ext uri="{FF2B5EF4-FFF2-40B4-BE49-F238E27FC236}">
                <a16:creationId xmlns:a16="http://schemas.microsoft.com/office/drawing/2014/main" id="{91F6E739-09E3-4461-9EE5-15189E7F6479}"/>
              </a:ext>
            </a:extLst>
          </p:cNvPr>
          <p:cNvCxnSpPr>
            <a:cxnSpLocks/>
            <a:stCxn id="52" idx="2"/>
          </p:cNvCxnSpPr>
          <p:nvPr/>
        </p:nvCxnSpPr>
        <p:spPr>
          <a:xfrm rot="5400000">
            <a:off x="3219455" y="1911159"/>
            <a:ext cx="856467" cy="991712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56">
            <a:extLst>
              <a:ext uri="{FF2B5EF4-FFF2-40B4-BE49-F238E27FC236}">
                <a16:creationId xmlns:a16="http://schemas.microsoft.com/office/drawing/2014/main" id="{B49EAF7B-342F-349C-13D1-BA81BFF6FC82}"/>
              </a:ext>
            </a:extLst>
          </p:cNvPr>
          <p:cNvCxnSpPr>
            <a:cxnSpLocks/>
          </p:cNvCxnSpPr>
          <p:nvPr/>
        </p:nvCxnSpPr>
        <p:spPr>
          <a:xfrm rot="10800000">
            <a:off x="5618528" y="3350614"/>
            <a:ext cx="2327358" cy="145181"/>
          </a:xfrm>
          <a:prstGeom prst="bentConnector3">
            <a:avLst>
              <a:gd name="adj1" fmla="val 67704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Elbow Connector 56">
            <a:extLst>
              <a:ext uri="{FF2B5EF4-FFF2-40B4-BE49-F238E27FC236}">
                <a16:creationId xmlns:a16="http://schemas.microsoft.com/office/drawing/2014/main" id="{92F17629-697B-04AF-647C-0F92F4609D53}"/>
              </a:ext>
            </a:extLst>
          </p:cNvPr>
          <p:cNvCxnSpPr>
            <a:cxnSpLocks/>
          </p:cNvCxnSpPr>
          <p:nvPr/>
        </p:nvCxnSpPr>
        <p:spPr>
          <a:xfrm>
            <a:off x="3184503" y="5227802"/>
            <a:ext cx="920628" cy="0"/>
          </a:xfrm>
          <a:prstGeom prst="straightConnector1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Elbow Connector 56">
            <a:extLst>
              <a:ext uri="{FF2B5EF4-FFF2-40B4-BE49-F238E27FC236}">
                <a16:creationId xmlns:a16="http://schemas.microsoft.com/office/drawing/2014/main" id="{4F09E56D-F40E-29BA-8FA9-0AECD59D1FD3}"/>
              </a:ext>
            </a:extLst>
          </p:cNvPr>
          <p:cNvCxnSpPr>
            <a:cxnSpLocks/>
            <a:stCxn id="90" idx="0"/>
            <a:endCxn id="89" idx="2"/>
          </p:cNvCxnSpPr>
          <p:nvPr/>
        </p:nvCxnSpPr>
        <p:spPr>
          <a:xfrm rot="5400000" flipH="1" flipV="1">
            <a:off x="5043372" y="3661819"/>
            <a:ext cx="297126" cy="172589"/>
          </a:xfrm>
          <a:prstGeom prst="bentConnector3">
            <a:avLst>
              <a:gd name="adj1" fmla="val 60258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B4A3D44A-8354-0E39-B0D2-BC242EFBEC49}"/>
              </a:ext>
            </a:extLst>
          </p:cNvPr>
          <p:cNvSpPr/>
          <p:nvPr/>
        </p:nvSpPr>
        <p:spPr>
          <a:xfrm>
            <a:off x="9932798" y="3236808"/>
            <a:ext cx="2114576" cy="10517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00" b="1" dirty="0">
                <a:solidFill>
                  <a:schemeClr val="tx1"/>
                </a:solidFill>
              </a:rPr>
              <a:t>Scenario step:</a:t>
            </a:r>
          </a:p>
          <a:p>
            <a:endParaRPr lang="en-US" sz="1200" dirty="0">
              <a:solidFill>
                <a:schemeClr val="tx1"/>
              </a:solidFill>
            </a:endParaRPr>
          </a:p>
          <a:p>
            <a:r>
              <a:rPr lang="en-US" sz="1100" dirty="0">
                <a:solidFill>
                  <a:schemeClr val="tx1"/>
                </a:solidFill>
              </a:rPr>
              <a:t>Agent 1 performs routine measurement of GP1 with instrument A</a:t>
            </a:r>
            <a:endParaRPr lang="en-US" sz="1200" dirty="0">
              <a:solidFill>
                <a:schemeClr val="tx1"/>
              </a:solidFill>
            </a:endParaRPr>
          </a:p>
          <a:p>
            <a:endParaRPr lang="en-US" sz="1000" dirty="0">
              <a:solidFill>
                <a:schemeClr val="tx1"/>
              </a:solidFill>
            </a:endParaRPr>
          </a:p>
        </p:txBody>
      </p:sp>
      <p:pic>
        <p:nvPicPr>
          <p:cNvPr id="25" name="Graphic 24" descr="Speech with solid fill">
            <a:extLst>
              <a:ext uri="{FF2B5EF4-FFF2-40B4-BE49-F238E27FC236}">
                <a16:creationId xmlns:a16="http://schemas.microsoft.com/office/drawing/2014/main" id="{D4DC6E40-896F-1781-97B5-4FC37C6BE4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4982564" y="2594401"/>
            <a:ext cx="1629683" cy="153287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A369C354-F3A3-C8ED-6975-29F702014D50}"/>
              </a:ext>
            </a:extLst>
          </p:cNvPr>
          <p:cNvSpPr txBox="1"/>
          <p:nvPr/>
        </p:nvSpPr>
        <p:spPr>
          <a:xfrm>
            <a:off x="6734973" y="4031823"/>
            <a:ext cx="1162634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-Task: “Measure GP1 with Instrument A at T=1”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997EA47-7056-4CAE-9384-FA6CC6E920E5}"/>
              </a:ext>
            </a:extLst>
          </p:cNvPr>
          <p:cNvSpPr txBox="1"/>
          <p:nvPr/>
        </p:nvSpPr>
        <p:spPr>
          <a:xfrm>
            <a:off x="5220408" y="2898698"/>
            <a:ext cx="1162634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”Itemized plan: 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-Wait for T=1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-Turn on instrument A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-Perform measurement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-Send data to science module”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3A3457C-6E18-60E9-8053-0C6E5F96FF8C}"/>
              </a:ext>
            </a:extLst>
          </p:cNvPr>
          <p:cNvGrpSpPr/>
          <p:nvPr/>
        </p:nvGrpSpPr>
        <p:grpSpPr>
          <a:xfrm>
            <a:off x="1253943" y="936113"/>
            <a:ext cx="914400" cy="914400"/>
            <a:chOff x="8717280" y="2379218"/>
            <a:chExt cx="914400" cy="914400"/>
          </a:xfrm>
        </p:grpSpPr>
        <p:pic>
          <p:nvPicPr>
            <p:cNvPr id="29" name="Graphic 28" descr="Satellite with solid fill">
              <a:extLst>
                <a:ext uri="{FF2B5EF4-FFF2-40B4-BE49-F238E27FC236}">
                  <a16:creationId xmlns:a16="http://schemas.microsoft.com/office/drawing/2014/main" id="{B1084F37-555A-9A04-0744-DF4BE68FAB3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17280" y="2379218"/>
              <a:ext cx="914400" cy="914400"/>
            </a:xfrm>
            <a:prstGeom prst="rect">
              <a:avLst/>
            </a:prstGeom>
          </p:spPr>
        </p:pic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01D6889B-2C3A-3546-A66A-8B3F3731B9D2}"/>
                </a:ext>
              </a:extLst>
            </p:cNvPr>
            <p:cNvSpPr/>
            <p:nvPr/>
          </p:nvSpPr>
          <p:spPr>
            <a:xfrm>
              <a:off x="9089136" y="2746756"/>
              <a:ext cx="170688" cy="17932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1</a:t>
              </a:r>
            </a:p>
          </p:txBody>
        </p:sp>
      </p:grpSp>
      <p:pic>
        <p:nvPicPr>
          <p:cNvPr id="33" name="Graphic 32" descr="Speech with solid fill">
            <a:extLst>
              <a:ext uri="{FF2B5EF4-FFF2-40B4-BE49-F238E27FC236}">
                <a16:creationId xmlns:a16="http://schemas.microsoft.com/office/drawing/2014/main" id="{759ED437-7612-D19A-CF0F-AC1CDBCDD8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88347" y="3466171"/>
            <a:ext cx="1306670" cy="1229050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EC420A44-5E3A-E2E6-845F-096B2648BF66}"/>
              </a:ext>
            </a:extLst>
          </p:cNvPr>
          <p:cNvSpPr txBox="1"/>
          <p:nvPr/>
        </p:nvSpPr>
        <p:spPr>
          <a:xfrm>
            <a:off x="8462489" y="3736909"/>
            <a:ext cx="958386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“Planning complete, perform routine plan!”</a:t>
            </a:r>
          </a:p>
        </p:txBody>
      </p:sp>
      <p:pic>
        <p:nvPicPr>
          <p:cNvPr id="37" name="Graphic 36" descr="Left Brain with solid fill">
            <a:extLst>
              <a:ext uri="{FF2B5EF4-FFF2-40B4-BE49-F238E27FC236}">
                <a16:creationId xmlns:a16="http://schemas.microsoft.com/office/drawing/2014/main" id="{368F5B38-E3D0-075F-FE28-4B6567AEF6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007081" y="4489854"/>
            <a:ext cx="495653" cy="495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3357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4C978-9A8F-D19F-6684-24EF10271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Engineering Module - Plan Execution </a:t>
            </a:r>
          </a:p>
        </p:txBody>
      </p:sp>
      <p:sp>
        <p:nvSpPr>
          <p:cNvPr id="4" name="Rounded Rectangle 29">
            <a:extLst>
              <a:ext uri="{FF2B5EF4-FFF2-40B4-BE49-F238E27FC236}">
                <a16:creationId xmlns:a16="http://schemas.microsoft.com/office/drawing/2014/main" id="{F40648B5-DE50-3579-FADA-CAF8E94030E7}"/>
              </a:ext>
            </a:extLst>
          </p:cNvPr>
          <p:cNvSpPr/>
          <p:nvPr/>
        </p:nvSpPr>
        <p:spPr>
          <a:xfrm>
            <a:off x="1698089" y="1115370"/>
            <a:ext cx="8052471" cy="5183541"/>
          </a:xfrm>
          <a:prstGeom prst="roundRect">
            <a:avLst>
              <a:gd name="adj" fmla="val 6097"/>
            </a:avLst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5" name="Rounded Rectangle 30">
            <a:extLst>
              <a:ext uri="{FF2B5EF4-FFF2-40B4-BE49-F238E27FC236}">
                <a16:creationId xmlns:a16="http://schemas.microsoft.com/office/drawing/2014/main" id="{36FCB5CD-F302-D51B-34A3-A0B1CCDBE6D6}"/>
              </a:ext>
            </a:extLst>
          </p:cNvPr>
          <p:cNvSpPr/>
          <p:nvPr/>
        </p:nvSpPr>
        <p:spPr>
          <a:xfrm rot="16200000">
            <a:off x="-510985" y="2233073"/>
            <a:ext cx="2154955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Environment</a:t>
            </a:r>
          </a:p>
        </p:txBody>
      </p:sp>
      <p:sp>
        <p:nvSpPr>
          <p:cNvPr id="6" name="Rounded Rectangle 30">
            <a:extLst>
              <a:ext uri="{FF2B5EF4-FFF2-40B4-BE49-F238E27FC236}">
                <a16:creationId xmlns:a16="http://schemas.microsoft.com/office/drawing/2014/main" id="{87F517DA-6E73-F6CB-E770-58B82D97E783}"/>
              </a:ext>
            </a:extLst>
          </p:cNvPr>
          <p:cNvSpPr/>
          <p:nvPr/>
        </p:nvSpPr>
        <p:spPr>
          <a:xfrm rot="16200000">
            <a:off x="-423114" y="4774286"/>
            <a:ext cx="1979210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Other Agents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1FE5CB-B5E3-B8CC-FC28-61C7280D0EC8}"/>
              </a:ext>
            </a:extLst>
          </p:cNvPr>
          <p:cNvSpPr/>
          <p:nvPr/>
        </p:nvSpPr>
        <p:spPr>
          <a:xfrm>
            <a:off x="1698087" y="1854201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SUB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C5E1990-9422-5D7F-F9ED-1C8180FDCE4E}"/>
              </a:ext>
            </a:extLst>
          </p:cNvPr>
          <p:cNvSpPr/>
          <p:nvPr/>
        </p:nvSpPr>
        <p:spPr>
          <a:xfrm>
            <a:off x="1698087" y="2652859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227E52-179E-4D2F-5FC9-FDFD8678AC53}"/>
              </a:ext>
            </a:extLst>
          </p:cNvPr>
          <p:cNvSpPr/>
          <p:nvPr/>
        </p:nvSpPr>
        <p:spPr>
          <a:xfrm>
            <a:off x="1698087" y="4357079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REP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6CB41F-8ECB-30FC-1971-129130FB3B89}"/>
              </a:ext>
            </a:extLst>
          </p:cNvPr>
          <p:cNvSpPr/>
          <p:nvPr/>
        </p:nvSpPr>
        <p:spPr>
          <a:xfrm>
            <a:off x="1698087" y="5155737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11" name="Rounded Rectangle 29">
            <a:extLst>
              <a:ext uri="{FF2B5EF4-FFF2-40B4-BE49-F238E27FC236}">
                <a16:creationId xmlns:a16="http://schemas.microsoft.com/office/drawing/2014/main" id="{2B32A1C8-1F4D-FE46-0683-3487D1FA5643}"/>
              </a:ext>
            </a:extLst>
          </p:cNvPr>
          <p:cNvSpPr/>
          <p:nvPr/>
        </p:nvSpPr>
        <p:spPr>
          <a:xfrm>
            <a:off x="2323156" y="2446945"/>
            <a:ext cx="4289582" cy="3786754"/>
          </a:xfrm>
          <a:prstGeom prst="roundRect">
            <a:avLst>
              <a:gd name="adj" fmla="val 3300"/>
            </a:avLst>
          </a:prstGeom>
          <a:solidFill>
            <a:schemeClr val="accent2">
              <a:lumMod val="10000"/>
              <a:lumOff val="90000"/>
            </a:scheme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z="1200" i="1" dirty="0">
                <a:solidFill>
                  <a:sysClr val="windowText" lastClr="000000"/>
                </a:solidFill>
              </a:rPr>
              <a:t>Engineering Module</a:t>
            </a:r>
          </a:p>
        </p:txBody>
      </p:sp>
      <p:sp>
        <p:nvSpPr>
          <p:cNvPr id="12" name="Rounded Rectangle 29">
            <a:extLst>
              <a:ext uri="{FF2B5EF4-FFF2-40B4-BE49-F238E27FC236}">
                <a16:creationId xmlns:a16="http://schemas.microsoft.com/office/drawing/2014/main" id="{12ADA39C-3563-CAEB-6599-771568637F19}"/>
              </a:ext>
            </a:extLst>
          </p:cNvPr>
          <p:cNvSpPr/>
          <p:nvPr/>
        </p:nvSpPr>
        <p:spPr>
          <a:xfrm>
            <a:off x="7948289" y="3236808"/>
            <a:ext cx="1307237" cy="307489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i="1" dirty="0">
                <a:solidFill>
                  <a:sysClr val="windowText" lastClr="000000"/>
                </a:solidFill>
              </a:rPr>
              <a:t>Science Module</a:t>
            </a:r>
          </a:p>
        </p:txBody>
      </p:sp>
      <p:sp>
        <p:nvSpPr>
          <p:cNvPr id="13" name="Rounded Rectangle 29">
            <a:extLst>
              <a:ext uri="{FF2B5EF4-FFF2-40B4-BE49-F238E27FC236}">
                <a16:creationId xmlns:a16="http://schemas.microsoft.com/office/drawing/2014/main" id="{4CF191CC-E3D1-061E-10AD-55F38E8AB2A6}"/>
              </a:ext>
            </a:extLst>
          </p:cNvPr>
          <p:cNvSpPr/>
          <p:nvPr/>
        </p:nvSpPr>
        <p:spPr>
          <a:xfrm>
            <a:off x="7954538" y="4331887"/>
            <a:ext cx="1307237" cy="307489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i="1" dirty="0">
                <a:solidFill>
                  <a:sysClr val="windowText" lastClr="000000"/>
                </a:solidFill>
              </a:rPr>
              <a:t>Planning Module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2CFE17B-DDF8-C7E1-74CB-183DE935DC47}"/>
              </a:ext>
            </a:extLst>
          </p:cNvPr>
          <p:cNvCxnSpPr>
            <a:cxnSpLocks/>
          </p:cNvCxnSpPr>
          <p:nvPr/>
        </p:nvCxnSpPr>
        <p:spPr>
          <a:xfrm flipH="1" flipV="1">
            <a:off x="780272" y="2835247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B52B2B7-ABA9-443F-1E5D-AA7CC65B7D4C}"/>
              </a:ext>
            </a:extLst>
          </p:cNvPr>
          <p:cNvCxnSpPr>
            <a:cxnSpLocks/>
          </p:cNvCxnSpPr>
          <p:nvPr/>
        </p:nvCxnSpPr>
        <p:spPr>
          <a:xfrm flipH="1" flipV="1">
            <a:off x="776055" y="2056519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321F822-5C6A-BD15-F8C8-E7C9183E20A6}"/>
              </a:ext>
            </a:extLst>
          </p:cNvPr>
          <p:cNvCxnSpPr>
            <a:cxnSpLocks/>
          </p:cNvCxnSpPr>
          <p:nvPr/>
        </p:nvCxnSpPr>
        <p:spPr>
          <a:xfrm flipH="1" flipV="1">
            <a:off x="772589" y="5337387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3DB52F6-DC85-48AB-544C-FCD2F9E9318D}"/>
              </a:ext>
            </a:extLst>
          </p:cNvPr>
          <p:cNvCxnSpPr>
            <a:cxnSpLocks/>
          </p:cNvCxnSpPr>
          <p:nvPr/>
        </p:nvCxnSpPr>
        <p:spPr>
          <a:xfrm flipH="1" flipV="1">
            <a:off x="774321" y="4538729"/>
            <a:ext cx="922031" cy="738"/>
          </a:xfrm>
          <a:prstGeom prst="straightConnector1">
            <a:avLst/>
          </a:prstGeom>
          <a:ln w="28575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05EFBA9-F89A-F4AA-B55A-FE4D71BE992A}"/>
              </a:ext>
            </a:extLst>
          </p:cNvPr>
          <p:cNvCxnSpPr>
            <a:cxnSpLocks/>
            <a:endCxn id="9" idx="3"/>
          </p:cNvCxnSpPr>
          <p:nvPr/>
        </p:nvCxnSpPr>
        <p:spPr>
          <a:xfrm flipH="1">
            <a:off x="2066852" y="4538729"/>
            <a:ext cx="370038" cy="739"/>
          </a:xfrm>
          <a:prstGeom prst="straightConnector1">
            <a:avLst/>
          </a:prstGeom>
          <a:ln w="19050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3080E86-4D23-A774-F967-F388C923D11E}"/>
              </a:ext>
            </a:extLst>
          </p:cNvPr>
          <p:cNvCxnSpPr>
            <a:cxnSpLocks/>
            <a:endCxn id="10" idx="3"/>
          </p:cNvCxnSpPr>
          <p:nvPr/>
        </p:nvCxnSpPr>
        <p:spPr>
          <a:xfrm flipH="1">
            <a:off x="2066852" y="5337387"/>
            <a:ext cx="374588" cy="739"/>
          </a:xfrm>
          <a:prstGeom prst="straightConnector1">
            <a:avLst/>
          </a:prstGeom>
          <a:ln w="19050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A7A95947-F6FE-37CA-E02B-B0F9DFACB9A8}"/>
              </a:ext>
            </a:extLst>
          </p:cNvPr>
          <p:cNvCxnSpPr>
            <a:cxnSpLocks/>
            <a:stCxn id="12" idx="2"/>
            <a:endCxn id="13" idx="0"/>
          </p:cNvCxnSpPr>
          <p:nvPr/>
        </p:nvCxnSpPr>
        <p:spPr>
          <a:xfrm>
            <a:off x="8601908" y="3544297"/>
            <a:ext cx="6249" cy="787590"/>
          </a:xfrm>
          <a:prstGeom prst="straightConnector1">
            <a:avLst/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465D2550-9A5E-2B9C-C4A5-BEBE059DFA7D}"/>
              </a:ext>
            </a:extLst>
          </p:cNvPr>
          <p:cNvSpPr/>
          <p:nvPr/>
        </p:nvSpPr>
        <p:spPr>
          <a:xfrm>
            <a:off x="3574030" y="1593032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Event Handler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CDB0AC5-0E15-BEA5-0D41-E610593E1143}"/>
              </a:ext>
            </a:extLst>
          </p:cNvPr>
          <p:cNvSpPr/>
          <p:nvPr/>
        </p:nvSpPr>
        <p:spPr>
          <a:xfrm>
            <a:off x="5511071" y="1592469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Sim Start/End</a:t>
            </a:r>
          </a:p>
        </p:txBody>
      </p:sp>
      <p:cxnSp>
        <p:nvCxnSpPr>
          <p:cNvPr id="54" name="Elbow Connector 56">
            <a:extLst>
              <a:ext uri="{FF2B5EF4-FFF2-40B4-BE49-F238E27FC236}">
                <a16:creationId xmlns:a16="http://schemas.microsoft.com/office/drawing/2014/main" id="{DED9E14D-4B83-0719-589B-A0247A26D48A}"/>
              </a:ext>
            </a:extLst>
          </p:cNvPr>
          <p:cNvCxnSpPr>
            <a:cxnSpLocks/>
            <a:stCxn id="7" idx="3"/>
            <a:endCxn id="52" idx="1"/>
          </p:cNvCxnSpPr>
          <p:nvPr/>
        </p:nvCxnSpPr>
        <p:spPr>
          <a:xfrm flipV="1">
            <a:off x="2066852" y="1785907"/>
            <a:ext cx="1507178" cy="250683"/>
          </a:xfrm>
          <a:prstGeom prst="bentConnector3">
            <a:avLst>
              <a:gd name="adj1" fmla="val 50000"/>
            </a:avLst>
          </a:prstGeom>
          <a:ln w="190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A6007C7-0ABA-1107-19E0-A027CCDFC33B}"/>
              </a:ext>
            </a:extLst>
          </p:cNvPr>
          <p:cNvCxnSpPr>
            <a:cxnSpLocks/>
            <a:stCxn id="53" idx="1"/>
            <a:endCxn id="52" idx="3"/>
          </p:cNvCxnSpPr>
          <p:nvPr/>
        </p:nvCxnSpPr>
        <p:spPr>
          <a:xfrm flipH="1">
            <a:off x="4713057" y="1785344"/>
            <a:ext cx="798014" cy="563"/>
          </a:xfrm>
          <a:prstGeom prst="straightConnector1">
            <a:avLst/>
          </a:prstGeom>
          <a:ln w="19050"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ounded Rectangle 29">
            <a:extLst>
              <a:ext uri="{FF2B5EF4-FFF2-40B4-BE49-F238E27FC236}">
                <a16:creationId xmlns:a16="http://schemas.microsoft.com/office/drawing/2014/main" id="{8651A971-FD80-C7DD-B497-3D2C3B67E474}"/>
              </a:ext>
            </a:extLst>
          </p:cNvPr>
          <p:cNvSpPr/>
          <p:nvPr/>
        </p:nvSpPr>
        <p:spPr>
          <a:xfrm>
            <a:off x="3450703" y="1263627"/>
            <a:ext cx="3281173" cy="902555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i="1" dirty="0">
                <a:solidFill>
                  <a:sysClr val="windowText" lastClr="000000"/>
                </a:solidFill>
              </a:rPr>
              <a:t>Simulation Maintenance Module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E1EDB20-B750-E5E9-8E92-87267775AC19}"/>
              </a:ext>
            </a:extLst>
          </p:cNvPr>
          <p:cNvSpPr txBox="1"/>
          <p:nvPr/>
        </p:nvSpPr>
        <p:spPr>
          <a:xfrm>
            <a:off x="4713057" y="1489479"/>
            <a:ext cx="6752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-Simulation Events</a:t>
            </a:r>
          </a:p>
        </p:txBody>
      </p:sp>
      <p:sp>
        <p:nvSpPr>
          <p:cNvPr id="18" name="Rounded Rectangle 29">
            <a:extLst>
              <a:ext uri="{FF2B5EF4-FFF2-40B4-BE49-F238E27FC236}">
                <a16:creationId xmlns:a16="http://schemas.microsoft.com/office/drawing/2014/main" id="{351ABAC9-95DA-DB64-1D76-AEB49F238802}"/>
              </a:ext>
            </a:extLst>
          </p:cNvPr>
          <p:cNvSpPr/>
          <p:nvPr/>
        </p:nvSpPr>
        <p:spPr>
          <a:xfrm rot="16200000">
            <a:off x="2029694" y="4761449"/>
            <a:ext cx="1181448" cy="357955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ysClr val="windowText" lastClr="000000"/>
                </a:solidFill>
              </a:rPr>
              <a:t>Network Emulator</a:t>
            </a:r>
          </a:p>
        </p:txBody>
      </p:sp>
      <p:sp>
        <p:nvSpPr>
          <p:cNvPr id="51" name="Rounded Rectangle 29">
            <a:extLst>
              <a:ext uri="{FF2B5EF4-FFF2-40B4-BE49-F238E27FC236}">
                <a16:creationId xmlns:a16="http://schemas.microsoft.com/office/drawing/2014/main" id="{217BB112-4919-5EF6-1341-F6C36B25E02B}"/>
              </a:ext>
            </a:extLst>
          </p:cNvPr>
          <p:cNvSpPr/>
          <p:nvPr/>
        </p:nvSpPr>
        <p:spPr>
          <a:xfrm>
            <a:off x="3270356" y="2878232"/>
            <a:ext cx="3038481" cy="3157979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50" i="1" dirty="0">
                <a:solidFill>
                  <a:sysClr val="windowText" lastClr="000000"/>
                </a:solidFill>
              </a:rPr>
              <a:t>Platform Emulator</a:t>
            </a:r>
          </a:p>
        </p:txBody>
      </p:sp>
      <p:sp>
        <p:nvSpPr>
          <p:cNvPr id="60" name="Rounded Rectangle 29">
            <a:extLst>
              <a:ext uri="{FF2B5EF4-FFF2-40B4-BE49-F238E27FC236}">
                <a16:creationId xmlns:a16="http://schemas.microsoft.com/office/drawing/2014/main" id="{FF61DADA-E76D-99A4-ABE1-66DEFE816698}"/>
              </a:ext>
            </a:extLst>
          </p:cNvPr>
          <p:cNvSpPr/>
          <p:nvPr/>
        </p:nvSpPr>
        <p:spPr>
          <a:xfrm>
            <a:off x="4093543" y="5574315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Payload</a:t>
            </a:r>
          </a:p>
        </p:txBody>
      </p:sp>
      <p:cxnSp>
        <p:nvCxnSpPr>
          <p:cNvPr id="147" name="Elbow Connector 56">
            <a:extLst>
              <a:ext uri="{FF2B5EF4-FFF2-40B4-BE49-F238E27FC236}">
                <a16:creationId xmlns:a16="http://schemas.microsoft.com/office/drawing/2014/main" id="{C4502423-406F-A3F6-1567-395AD1537D70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5457028" y="3968393"/>
            <a:ext cx="2497510" cy="517239"/>
          </a:xfrm>
          <a:prstGeom prst="bentConnector3">
            <a:avLst>
              <a:gd name="adj1" fmla="val 50000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Elbow Connector 56">
            <a:extLst>
              <a:ext uri="{FF2B5EF4-FFF2-40B4-BE49-F238E27FC236}">
                <a16:creationId xmlns:a16="http://schemas.microsoft.com/office/drawing/2014/main" id="{8F38ED55-85B4-23DF-B418-4B917428540D}"/>
              </a:ext>
            </a:extLst>
          </p:cNvPr>
          <p:cNvCxnSpPr>
            <a:cxnSpLocks/>
            <a:stCxn id="89" idx="0"/>
            <a:endCxn id="12" idx="1"/>
          </p:cNvCxnSpPr>
          <p:nvPr/>
        </p:nvCxnSpPr>
        <p:spPr>
          <a:xfrm rot="16200000" flipH="1">
            <a:off x="6569812" y="2012077"/>
            <a:ext cx="86893" cy="2670059"/>
          </a:xfrm>
          <a:prstGeom prst="bentConnector4">
            <a:avLst>
              <a:gd name="adj1" fmla="val -263082"/>
              <a:gd name="adj2" fmla="val 44455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Rounded Rectangle 29">
            <a:extLst>
              <a:ext uri="{FF2B5EF4-FFF2-40B4-BE49-F238E27FC236}">
                <a16:creationId xmlns:a16="http://schemas.microsoft.com/office/drawing/2014/main" id="{AD0BCC4D-3FD7-21C3-0DE9-F78C5720B017}"/>
              </a:ext>
            </a:extLst>
          </p:cNvPr>
          <p:cNvSpPr/>
          <p:nvPr/>
        </p:nvSpPr>
        <p:spPr>
          <a:xfrm>
            <a:off x="3555509" y="3535786"/>
            <a:ext cx="667620" cy="238442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Reactive Planner</a:t>
            </a:r>
          </a:p>
        </p:txBody>
      </p:sp>
      <p:sp>
        <p:nvSpPr>
          <p:cNvPr id="72" name="Rounded Rectangle 29">
            <a:extLst>
              <a:ext uri="{FF2B5EF4-FFF2-40B4-BE49-F238E27FC236}">
                <a16:creationId xmlns:a16="http://schemas.microsoft.com/office/drawing/2014/main" id="{84D4896E-930E-472B-B585-48CDAD784539}"/>
              </a:ext>
            </a:extLst>
          </p:cNvPr>
          <p:cNvSpPr/>
          <p:nvPr/>
        </p:nvSpPr>
        <p:spPr>
          <a:xfrm>
            <a:off x="4093543" y="5182556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Comms</a:t>
            </a:r>
            <a:endParaRPr lang="en-US" sz="600" i="1" dirty="0">
              <a:solidFill>
                <a:sysClr val="windowText" lastClr="000000"/>
              </a:solidFill>
            </a:endParaRPr>
          </a:p>
        </p:txBody>
      </p:sp>
      <p:sp>
        <p:nvSpPr>
          <p:cNvPr id="73" name="Rounded Rectangle 29">
            <a:extLst>
              <a:ext uri="{FF2B5EF4-FFF2-40B4-BE49-F238E27FC236}">
                <a16:creationId xmlns:a16="http://schemas.microsoft.com/office/drawing/2014/main" id="{117013F9-A97F-4F7A-B68C-0B8700601C16}"/>
              </a:ext>
            </a:extLst>
          </p:cNvPr>
          <p:cNvSpPr/>
          <p:nvPr/>
        </p:nvSpPr>
        <p:spPr>
          <a:xfrm>
            <a:off x="4093543" y="4790798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EPS</a:t>
            </a:r>
          </a:p>
        </p:txBody>
      </p:sp>
      <p:sp>
        <p:nvSpPr>
          <p:cNvPr id="75" name="Rounded Rectangle 29">
            <a:extLst>
              <a:ext uri="{FF2B5EF4-FFF2-40B4-BE49-F238E27FC236}">
                <a16:creationId xmlns:a16="http://schemas.microsoft.com/office/drawing/2014/main" id="{9EBDCE34-BAB4-4345-9C48-CB22D85302A0}"/>
              </a:ext>
            </a:extLst>
          </p:cNvPr>
          <p:cNvSpPr/>
          <p:nvPr/>
        </p:nvSpPr>
        <p:spPr>
          <a:xfrm>
            <a:off x="4093543" y="4399040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GNC</a:t>
            </a:r>
          </a:p>
        </p:txBody>
      </p:sp>
      <p:sp>
        <p:nvSpPr>
          <p:cNvPr id="76" name="Rounded Rectangle 29">
            <a:extLst>
              <a:ext uri="{FF2B5EF4-FFF2-40B4-BE49-F238E27FC236}">
                <a16:creationId xmlns:a16="http://schemas.microsoft.com/office/drawing/2014/main" id="{EC542895-4B0F-4E1E-9A51-400E8AB0FFA4}"/>
              </a:ext>
            </a:extLst>
          </p:cNvPr>
          <p:cNvSpPr/>
          <p:nvPr/>
        </p:nvSpPr>
        <p:spPr>
          <a:xfrm>
            <a:off x="3490685" y="3197788"/>
            <a:ext cx="2575259" cy="1090749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800" dirty="0">
                <a:solidFill>
                  <a:sysClr val="windowText" lastClr="000000"/>
                </a:solidFill>
              </a:rPr>
              <a:t>CDH</a:t>
            </a:r>
          </a:p>
        </p:txBody>
      </p:sp>
      <p:sp>
        <p:nvSpPr>
          <p:cNvPr id="89" name="Rounded Rectangle 29">
            <a:extLst>
              <a:ext uri="{FF2B5EF4-FFF2-40B4-BE49-F238E27FC236}">
                <a16:creationId xmlns:a16="http://schemas.microsoft.com/office/drawing/2014/main" id="{A089AF54-A214-49A0-8D78-1A76942FC697}"/>
              </a:ext>
            </a:extLst>
          </p:cNvPr>
          <p:cNvSpPr/>
          <p:nvPr/>
        </p:nvSpPr>
        <p:spPr>
          <a:xfrm>
            <a:off x="4944420" y="3303660"/>
            <a:ext cx="667620" cy="29589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Memory Emulator</a:t>
            </a:r>
          </a:p>
        </p:txBody>
      </p:sp>
      <p:sp>
        <p:nvSpPr>
          <p:cNvPr id="90" name="Rounded Rectangle 29">
            <a:extLst>
              <a:ext uri="{FF2B5EF4-FFF2-40B4-BE49-F238E27FC236}">
                <a16:creationId xmlns:a16="http://schemas.microsoft.com/office/drawing/2014/main" id="{7A899FE2-096C-4441-BC96-893DB6260128}"/>
              </a:ext>
            </a:extLst>
          </p:cNvPr>
          <p:cNvSpPr/>
          <p:nvPr/>
        </p:nvSpPr>
        <p:spPr>
          <a:xfrm>
            <a:off x="4771831" y="3896676"/>
            <a:ext cx="667620" cy="248121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Operations Executor</a:t>
            </a:r>
          </a:p>
        </p:txBody>
      </p:sp>
      <p:cxnSp>
        <p:nvCxnSpPr>
          <p:cNvPr id="105" name="Elbow Connector 56">
            <a:extLst>
              <a:ext uri="{FF2B5EF4-FFF2-40B4-BE49-F238E27FC236}">
                <a16:creationId xmlns:a16="http://schemas.microsoft.com/office/drawing/2014/main" id="{F5DF90EF-91A2-423E-827C-D647B4163013}"/>
              </a:ext>
            </a:extLst>
          </p:cNvPr>
          <p:cNvCxnSpPr>
            <a:cxnSpLocks/>
            <a:stCxn id="75" idx="1"/>
            <a:endCxn id="90" idx="1"/>
          </p:cNvCxnSpPr>
          <p:nvPr/>
        </p:nvCxnSpPr>
        <p:spPr>
          <a:xfrm rot="10800000" flipH="1">
            <a:off x="4093543" y="4020738"/>
            <a:ext cx="678288" cy="533873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Elbow Connector 56">
            <a:extLst>
              <a:ext uri="{FF2B5EF4-FFF2-40B4-BE49-F238E27FC236}">
                <a16:creationId xmlns:a16="http://schemas.microsoft.com/office/drawing/2014/main" id="{1276588E-6E95-4E3A-9113-31E5B78741FD}"/>
              </a:ext>
            </a:extLst>
          </p:cNvPr>
          <p:cNvCxnSpPr>
            <a:cxnSpLocks/>
            <a:stCxn id="73" idx="1"/>
            <a:endCxn id="90" idx="1"/>
          </p:cNvCxnSpPr>
          <p:nvPr/>
        </p:nvCxnSpPr>
        <p:spPr>
          <a:xfrm rot="10800000" flipH="1">
            <a:off x="4093543" y="4020738"/>
            <a:ext cx="678288" cy="925631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Elbow Connector 56">
            <a:extLst>
              <a:ext uri="{FF2B5EF4-FFF2-40B4-BE49-F238E27FC236}">
                <a16:creationId xmlns:a16="http://schemas.microsoft.com/office/drawing/2014/main" id="{7E7DCF36-0AD7-4A5C-A0F2-A60BC87135E2}"/>
              </a:ext>
            </a:extLst>
          </p:cNvPr>
          <p:cNvCxnSpPr>
            <a:cxnSpLocks/>
            <a:stCxn id="72" idx="1"/>
            <a:endCxn id="90" idx="1"/>
          </p:cNvCxnSpPr>
          <p:nvPr/>
        </p:nvCxnSpPr>
        <p:spPr>
          <a:xfrm rot="10800000" flipH="1">
            <a:off x="4093543" y="4020738"/>
            <a:ext cx="678288" cy="1317389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Elbow Connector 56">
            <a:extLst>
              <a:ext uri="{FF2B5EF4-FFF2-40B4-BE49-F238E27FC236}">
                <a16:creationId xmlns:a16="http://schemas.microsoft.com/office/drawing/2014/main" id="{EE80653F-58C9-448D-9038-26256F33A14C}"/>
              </a:ext>
            </a:extLst>
          </p:cNvPr>
          <p:cNvCxnSpPr>
            <a:cxnSpLocks/>
            <a:stCxn id="60" idx="1"/>
            <a:endCxn id="90" idx="1"/>
          </p:cNvCxnSpPr>
          <p:nvPr/>
        </p:nvCxnSpPr>
        <p:spPr>
          <a:xfrm rot="10800000" flipH="1">
            <a:off x="4093543" y="4020737"/>
            <a:ext cx="678288" cy="1709148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Elbow Connector 56">
            <a:extLst>
              <a:ext uri="{FF2B5EF4-FFF2-40B4-BE49-F238E27FC236}">
                <a16:creationId xmlns:a16="http://schemas.microsoft.com/office/drawing/2014/main" id="{0A3C5567-7911-4126-A03D-4F9D0E9372E2}"/>
              </a:ext>
            </a:extLst>
          </p:cNvPr>
          <p:cNvCxnSpPr>
            <a:cxnSpLocks/>
            <a:stCxn id="90" idx="2"/>
            <a:endCxn id="75" idx="3"/>
          </p:cNvCxnSpPr>
          <p:nvPr/>
        </p:nvCxnSpPr>
        <p:spPr>
          <a:xfrm rot="5400000">
            <a:off x="4729981" y="4178949"/>
            <a:ext cx="409813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Elbow Connector 56">
            <a:extLst>
              <a:ext uri="{FF2B5EF4-FFF2-40B4-BE49-F238E27FC236}">
                <a16:creationId xmlns:a16="http://schemas.microsoft.com/office/drawing/2014/main" id="{650CE2F8-3AF4-4B08-927F-647C746D5826}"/>
              </a:ext>
            </a:extLst>
          </p:cNvPr>
          <p:cNvCxnSpPr>
            <a:cxnSpLocks/>
            <a:stCxn id="90" idx="2"/>
            <a:endCxn id="73" idx="3"/>
          </p:cNvCxnSpPr>
          <p:nvPr/>
        </p:nvCxnSpPr>
        <p:spPr>
          <a:xfrm rot="5400000">
            <a:off x="4534102" y="4374828"/>
            <a:ext cx="801571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Elbow Connector 56">
            <a:extLst>
              <a:ext uri="{FF2B5EF4-FFF2-40B4-BE49-F238E27FC236}">
                <a16:creationId xmlns:a16="http://schemas.microsoft.com/office/drawing/2014/main" id="{81354236-E510-40FB-A081-2E061FAF211D}"/>
              </a:ext>
            </a:extLst>
          </p:cNvPr>
          <p:cNvCxnSpPr>
            <a:cxnSpLocks/>
            <a:stCxn id="90" idx="2"/>
            <a:endCxn id="72" idx="3"/>
          </p:cNvCxnSpPr>
          <p:nvPr/>
        </p:nvCxnSpPr>
        <p:spPr>
          <a:xfrm rot="5400000">
            <a:off x="4338223" y="4570707"/>
            <a:ext cx="1193329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Elbow Connector 56">
            <a:extLst>
              <a:ext uri="{FF2B5EF4-FFF2-40B4-BE49-F238E27FC236}">
                <a16:creationId xmlns:a16="http://schemas.microsoft.com/office/drawing/2014/main" id="{74371965-3CBC-4202-90CC-34368C216DDF}"/>
              </a:ext>
            </a:extLst>
          </p:cNvPr>
          <p:cNvCxnSpPr>
            <a:cxnSpLocks/>
            <a:stCxn id="90" idx="2"/>
            <a:endCxn id="60" idx="3"/>
          </p:cNvCxnSpPr>
          <p:nvPr/>
        </p:nvCxnSpPr>
        <p:spPr>
          <a:xfrm rot="5400000">
            <a:off x="4142343" y="4766587"/>
            <a:ext cx="1585088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Elbow Connector 56">
            <a:extLst>
              <a:ext uri="{FF2B5EF4-FFF2-40B4-BE49-F238E27FC236}">
                <a16:creationId xmlns:a16="http://schemas.microsoft.com/office/drawing/2014/main" id="{DD8C3B6D-2674-428C-BC26-3A80B5A5473E}"/>
              </a:ext>
            </a:extLst>
          </p:cNvPr>
          <p:cNvCxnSpPr>
            <a:cxnSpLocks/>
            <a:endCxn id="18" idx="2"/>
          </p:cNvCxnSpPr>
          <p:nvPr/>
        </p:nvCxnSpPr>
        <p:spPr>
          <a:xfrm rot="10800000">
            <a:off x="2799396" y="4940428"/>
            <a:ext cx="1294150" cy="515497"/>
          </a:xfrm>
          <a:prstGeom prst="bentConnector3">
            <a:avLst>
              <a:gd name="adj1" fmla="val 87683"/>
            </a:avLst>
          </a:prstGeom>
          <a:ln w="19050"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Elbow Connector 56">
            <a:extLst>
              <a:ext uri="{FF2B5EF4-FFF2-40B4-BE49-F238E27FC236}">
                <a16:creationId xmlns:a16="http://schemas.microsoft.com/office/drawing/2014/main" id="{F5229F95-BCB5-4C9F-A7C6-4D267755FE5F}"/>
              </a:ext>
            </a:extLst>
          </p:cNvPr>
          <p:cNvCxnSpPr>
            <a:cxnSpLocks/>
            <a:stCxn id="89" idx="3"/>
          </p:cNvCxnSpPr>
          <p:nvPr/>
        </p:nvCxnSpPr>
        <p:spPr>
          <a:xfrm flipH="1">
            <a:off x="4770621" y="3451605"/>
            <a:ext cx="841419" cy="2413265"/>
          </a:xfrm>
          <a:prstGeom prst="bentConnector4">
            <a:avLst>
              <a:gd name="adj1" fmla="val -27168"/>
              <a:gd name="adj2" fmla="val 99376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Elbow Connector 56">
            <a:extLst>
              <a:ext uri="{FF2B5EF4-FFF2-40B4-BE49-F238E27FC236}">
                <a16:creationId xmlns:a16="http://schemas.microsoft.com/office/drawing/2014/main" id="{F38834F7-AB5C-4070-98DC-D7AEAFD00312}"/>
              </a:ext>
            </a:extLst>
          </p:cNvPr>
          <p:cNvCxnSpPr>
            <a:cxnSpLocks/>
            <a:stCxn id="89" idx="3"/>
          </p:cNvCxnSpPr>
          <p:nvPr/>
        </p:nvCxnSpPr>
        <p:spPr>
          <a:xfrm flipH="1">
            <a:off x="4768022" y="3451605"/>
            <a:ext cx="844018" cy="2004317"/>
          </a:xfrm>
          <a:prstGeom prst="bentConnector4">
            <a:avLst>
              <a:gd name="adj1" fmla="val -27085"/>
              <a:gd name="adj2" fmla="val 99566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Elbow Connector 56">
            <a:extLst>
              <a:ext uri="{FF2B5EF4-FFF2-40B4-BE49-F238E27FC236}">
                <a16:creationId xmlns:a16="http://schemas.microsoft.com/office/drawing/2014/main" id="{3F311BAA-2BE1-4980-A029-D469D899B8DE}"/>
              </a:ext>
            </a:extLst>
          </p:cNvPr>
          <p:cNvCxnSpPr>
            <a:cxnSpLocks/>
            <a:stCxn id="90" idx="3"/>
          </p:cNvCxnSpPr>
          <p:nvPr/>
        </p:nvCxnSpPr>
        <p:spPr>
          <a:xfrm>
            <a:off x="5439451" y="4020737"/>
            <a:ext cx="2515087" cy="548563"/>
          </a:xfrm>
          <a:prstGeom prst="bentConnector3">
            <a:avLst>
              <a:gd name="adj1" fmla="val 38891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Elbow Connector 56">
            <a:extLst>
              <a:ext uri="{FF2B5EF4-FFF2-40B4-BE49-F238E27FC236}">
                <a16:creationId xmlns:a16="http://schemas.microsoft.com/office/drawing/2014/main" id="{F1B0D1BB-E82B-4F3B-B8FF-B040DD6FD753}"/>
              </a:ext>
            </a:extLst>
          </p:cNvPr>
          <p:cNvCxnSpPr>
            <a:cxnSpLocks/>
            <a:stCxn id="180" idx="3"/>
          </p:cNvCxnSpPr>
          <p:nvPr/>
        </p:nvCxnSpPr>
        <p:spPr>
          <a:xfrm>
            <a:off x="4223129" y="3655007"/>
            <a:ext cx="541004" cy="255227"/>
          </a:xfrm>
          <a:prstGeom prst="bentConnector3">
            <a:avLst>
              <a:gd name="adj1" fmla="val 50000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Elbow Connector 56">
            <a:extLst>
              <a:ext uri="{FF2B5EF4-FFF2-40B4-BE49-F238E27FC236}">
                <a16:creationId xmlns:a16="http://schemas.microsoft.com/office/drawing/2014/main" id="{6A04DC9D-A6D7-4E03-B2D3-EA2386F340DE}"/>
              </a:ext>
            </a:extLst>
          </p:cNvPr>
          <p:cNvCxnSpPr>
            <a:cxnSpLocks/>
          </p:cNvCxnSpPr>
          <p:nvPr/>
        </p:nvCxnSpPr>
        <p:spPr>
          <a:xfrm rot="10800000">
            <a:off x="4221947" y="3774228"/>
            <a:ext cx="542191" cy="194164"/>
          </a:xfrm>
          <a:prstGeom prst="bentConnector3">
            <a:avLst>
              <a:gd name="adj1" fmla="val 60541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Elbow Connector 56">
            <a:extLst>
              <a:ext uri="{FF2B5EF4-FFF2-40B4-BE49-F238E27FC236}">
                <a16:creationId xmlns:a16="http://schemas.microsoft.com/office/drawing/2014/main" id="{E9DC7D74-7045-4720-85E7-1B71F3C71EB9}"/>
              </a:ext>
            </a:extLst>
          </p:cNvPr>
          <p:cNvCxnSpPr>
            <a:cxnSpLocks/>
            <a:endCxn id="89" idx="1"/>
          </p:cNvCxnSpPr>
          <p:nvPr/>
        </p:nvCxnSpPr>
        <p:spPr>
          <a:xfrm rot="16200000" flipV="1">
            <a:off x="4743496" y="3652530"/>
            <a:ext cx="445071" cy="43222"/>
          </a:xfrm>
          <a:prstGeom prst="bentConnector4">
            <a:avLst>
              <a:gd name="adj1" fmla="val 33380"/>
              <a:gd name="adj2" fmla="val 302744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Elbow Connector 56">
            <a:extLst>
              <a:ext uri="{FF2B5EF4-FFF2-40B4-BE49-F238E27FC236}">
                <a16:creationId xmlns:a16="http://schemas.microsoft.com/office/drawing/2014/main" id="{E9C2128D-7127-4151-A20C-1197683BF2C7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2038279" cy="1844185"/>
          </a:xfrm>
          <a:prstGeom prst="bentConnector3">
            <a:avLst>
              <a:gd name="adj1" fmla="val 53240"/>
            </a:avLst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Elbow Connector 56">
            <a:extLst>
              <a:ext uri="{FF2B5EF4-FFF2-40B4-BE49-F238E27FC236}">
                <a16:creationId xmlns:a16="http://schemas.microsoft.com/office/drawing/2014/main" id="{2973BBC1-1C5F-458E-A016-FD758E447D5B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1084980" cy="2245264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Elbow Connector 56">
            <a:extLst>
              <a:ext uri="{FF2B5EF4-FFF2-40B4-BE49-F238E27FC236}">
                <a16:creationId xmlns:a16="http://schemas.microsoft.com/office/drawing/2014/main" id="{94DC209D-27D1-4A9E-9A13-41665E7FF0CE}"/>
              </a:ext>
            </a:extLst>
          </p:cNvPr>
          <p:cNvCxnSpPr>
            <a:cxnSpLocks/>
          </p:cNvCxnSpPr>
          <p:nvPr/>
        </p:nvCxnSpPr>
        <p:spPr>
          <a:xfrm>
            <a:off x="3166973" y="5067736"/>
            <a:ext cx="920628" cy="0"/>
          </a:xfrm>
          <a:prstGeom prst="straightConnector1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Elbow Connector 56">
            <a:extLst>
              <a:ext uri="{FF2B5EF4-FFF2-40B4-BE49-F238E27FC236}">
                <a16:creationId xmlns:a16="http://schemas.microsoft.com/office/drawing/2014/main" id="{77DD1CD4-9730-44EC-91E2-5C9E600BAA98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1083060" cy="2449703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Elbow Connector 56">
            <a:extLst>
              <a:ext uri="{FF2B5EF4-FFF2-40B4-BE49-F238E27FC236}">
                <a16:creationId xmlns:a16="http://schemas.microsoft.com/office/drawing/2014/main" id="{FB982657-D5E3-4A79-B1E8-3DD75CBB3035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1081216" cy="3013025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Elbow Connector 56">
            <a:extLst>
              <a:ext uri="{FF2B5EF4-FFF2-40B4-BE49-F238E27FC236}">
                <a16:creationId xmlns:a16="http://schemas.microsoft.com/office/drawing/2014/main" id="{B68866AC-77EB-42F7-9DE6-6E7049A5992D}"/>
              </a:ext>
            </a:extLst>
          </p:cNvPr>
          <p:cNvCxnSpPr>
            <a:cxnSpLocks/>
          </p:cNvCxnSpPr>
          <p:nvPr/>
        </p:nvCxnSpPr>
        <p:spPr>
          <a:xfrm>
            <a:off x="3170829" y="5837402"/>
            <a:ext cx="920628" cy="0"/>
          </a:xfrm>
          <a:prstGeom prst="straightConnector1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Elbow Connector 56">
            <a:extLst>
              <a:ext uri="{FF2B5EF4-FFF2-40B4-BE49-F238E27FC236}">
                <a16:creationId xmlns:a16="http://schemas.microsoft.com/office/drawing/2014/main" id="{0ABB24D6-7AE1-449F-805C-4DB57F4CE26A}"/>
              </a:ext>
            </a:extLst>
          </p:cNvPr>
          <p:cNvCxnSpPr>
            <a:cxnSpLocks/>
            <a:stCxn id="8" idx="3"/>
            <a:endCxn id="18" idx="3"/>
          </p:cNvCxnSpPr>
          <p:nvPr/>
        </p:nvCxnSpPr>
        <p:spPr>
          <a:xfrm>
            <a:off x="2066852" y="2835248"/>
            <a:ext cx="553567" cy="1514455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Elbow Connector 56">
            <a:extLst>
              <a:ext uri="{FF2B5EF4-FFF2-40B4-BE49-F238E27FC236}">
                <a16:creationId xmlns:a16="http://schemas.microsoft.com/office/drawing/2014/main" id="{91F6E739-09E3-4461-9EE5-15189E7F6479}"/>
              </a:ext>
            </a:extLst>
          </p:cNvPr>
          <p:cNvCxnSpPr>
            <a:cxnSpLocks/>
            <a:stCxn id="52" idx="2"/>
          </p:cNvCxnSpPr>
          <p:nvPr/>
        </p:nvCxnSpPr>
        <p:spPr>
          <a:xfrm rot="5400000">
            <a:off x="3219455" y="1911159"/>
            <a:ext cx="856467" cy="991712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56">
            <a:extLst>
              <a:ext uri="{FF2B5EF4-FFF2-40B4-BE49-F238E27FC236}">
                <a16:creationId xmlns:a16="http://schemas.microsoft.com/office/drawing/2014/main" id="{B49EAF7B-342F-349C-13D1-BA81BFF6FC82}"/>
              </a:ext>
            </a:extLst>
          </p:cNvPr>
          <p:cNvCxnSpPr>
            <a:cxnSpLocks/>
          </p:cNvCxnSpPr>
          <p:nvPr/>
        </p:nvCxnSpPr>
        <p:spPr>
          <a:xfrm rot="10800000">
            <a:off x="5618528" y="3350614"/>
            <a:ext cx="2327358" cy="145181"/>
          </a:xfrm>
          <a:prstGeom prst="bentConnector3">
            <a:avLst>
              <a:gd name="adj1" fmla="val 67704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Elbow Connector 56">
            <a:extLst>
              <a:ext uri="{FF2B5EF4-FFF2-40B4-BE49-F238E27FC236}">
                <a16:creationId xmlns:a16="http://schemas.microsoft.com/office/drawing/2014/main" id="{92F17629-697B-04AF-647C-0F92F4609D53}"/>
              </a:ext>
            </a:extLst>
          </p:cNvPr>
          <p:cNvCxnSpPr>
            <a:cxnSpLocks/>
          </p:cNvCxnSpPr>
          <p:nvPr/>
        </p:nvCxnSpPr>
        <p:spPr>
          <a:xfrm>
            <a:off x="3184503" y="5227802"/>
            <a:ext cx="920628" cy="0"/>
          </a:xfrm>
          <a:prstGeom prst="straightConnector1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Elbow Connector 56">
            <a:extLst>
              <a:ext uri="{FF2B5EF4-FFF2-40B4-BE49-F238E27FC236}">
                <a16:creationId xmlns:a16="http://schemas.microsoft.com/office/drawing/2014/main" id="{4F09E56D-F40E-29BA-8FA9-0AECD59D1FD3}"/>
              </a:ext>
            </a:extLst>
          </p:cNvPr>
          <p:cNvCxnSpPr>
            <a:cxnSpLocks/>
            <a:stCxn id="90" idx="0"/>
            <a:endCxn id="89" idx="2"/>
          </p:cNvCxnSpPr>
          <p:nvPr/>
        </p:nvCxnSpPr>
        <p:spPr>
          <a:xfrm rot="5400000" flipH="1" flipV="1">
            <a:off x="5043372" y="3661819"/>
            <a:ext cx="297126" cy="172589"/>
          </a:xfrm>
          <a:prstGeom prst="bentConnector3">
            <a:avLst>
              <a:gd name="adj1" fmla="val 60258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B4A3D44A-8354-0E39-B0D2-BC242EFBEC49}"/>
              </a:ext>
            </a:extLst>
          </p:cNvPr>
          <p:cNvSpPr/>
          <p:nvPr/>
        </p:nvSpPr>
        <p:spPr>
          <a:xfrm>
            <a:off x="9932798" y="3236808"/>
            <a:ext cx="2114576" cy="10517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00" b="1" dirty="0">
                <a:solidFill>
                  <a:schemeClr val="tx1"/>
                </a:solidFill>
              </a:rPr>
              <a:t>Scenario step:</a:t>
            </a:r>
          </a:p>
          <a:p>
            <a:endParaRPr lang="en-US" sz="1200" dirty="0">
              <a:solidFill>
                <a:schemeClr val="tx1"/>
              </a:solidFill>
            </a:endParaRPr>
          </a:p>
          <a:p>
            <a:r>
              <a:rPr lang="en-US" sz="1100" dirty="0">
                <a:solidFill>
                  <a:schemeClr val="tx1"/>
                </a:solidFill>
              </a:rPr>
              <a:t>Agent 1 performs routine measurement of GP1 with instrument A</a:t>
            </a:r>
            <a:endParaRPr lang="en-US" sz="1200" dirty="0">
              <a:solidFill>
                <a:schemeClr val="tx1"/>
              </a:solidFill>
            </a:endParaRPr>
          </a:p>
          <a:p>
            <a:endParaRPr lang="en-US" sz="1000" dirty="0">
              <a:solidFill>
                <a:schemeClr val="tx1"/>
              </a:solidFill>
            </a:endParaRPr>
          </a:p>
        </p:txBody>
      </p:sp>
      <p:pic>
        <p:nvPicPr>
          <p:cNvPr id="25" name="Graphic 24" descr="Speech with solid fill">
            <a:extLst>
              <a:ext uri="{FF2B5EF4-FFF2-40B4-BE49-F238E27FC236}">
                <a16:creationId xmlns:a16="http://schemas.microsoft.com/office/drawing/2014/main" id="{D4DC6E40-896F-1781-97B5-4FC37C6BE4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4982560" y="3208968"/>
            <a:ext cx="1117121" cy="801573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1997EA47-7056-4CAE-9384-FA6CC6E920E5}"/>
              </a:ext>
            </a:extLst>
          </p:cNvPr>
          <p:cNvSpPr txBox="1"/>
          <p:nvPr/>
        </p:nvSpPr>
        <p:spPr>
          <a:xfrm>
            <a:off x="5100558" y="3429544"/>
            <a:ext cx="955628" cy="2308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9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“T is now T=1!”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3B5FC3E-E1DA-0B1E-B37C-A93A24465C27}"/>
              </a:ext>
            </a:extLst>
          </p:cNvPr>
          <p:cNvSpPr txBox="1"/>
          <p:nvPr/>
        </p:nvSpPr>
        <p:spPr>
          <a:xfrm>
            <a:off x="3917428" y="3999942"/>
            <a:ext cx="756852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-”Turn on Instrument A”</a:t>
            </a:r>
          </a:p>
          <a:p>
            <a:endParaRPr lang="en-US" sz="7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7" name="Graphic 16" descr="Speech with solid fill">
            <a:extLst>
              <a:ext uri="{FF2B5EF4-FFF2-40B4-BE49-F238E27FC236}">
                <a16:creationId xmlns:a16="http://schemas.microsoft.com/office/drawing/2014/main" id="{BAAFDCD6-5EB9-F40E-926B-8412B2A3A5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4401243" y="5012718"/>
            <a:ext cx="1117121" cy="80157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1BC0C69-CCB9-8556-8B71-699806400C86}"/>
              </a:ext>
            </a:extLst>
          </p:cNvPr>
          <p:cNvSpPr txBox="1"/>
          <p:nvPr/>
        </p:nvSpPr>
        <p:spPr>
          <a:xfrm>
            <a:off x="4566064" y="5207166"/>
            <a:ext cx="78035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“Turning on instrument A…"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04B5BEA-80E5-2033-A947-511545068FF7}"/>
              </a:ext>
            </a:extLst>
          </p:cNvPr>
          <p:cNvGrpSpPr/>
          <p:nvPr/>
        </p:nvGrpSpPr>
        <p:grpSpPr>
          <a:xfrm>
            <a:off x="1253943" y="936113"/>
            <a:ext cx="914400" cy="914400"/>
            <a:chOff x="8717280" y="2379218"/>
            <a:chExt cx="914400" cy="914400"/>
          </a:xfrm>
        </p:grpSpPr>
        <p:pic>
          <p:nvPicPr>
            <p:cNvPr id="23" name="Graphic 22" descr="Satellite with solid fill">
              <a:extLst>
                <a:ext uri="{FF2B5EF4-FFF2-40B4-BE49-F238E27FC236}">
                  <a16:creationId xmlns:a16="http://schemas.microsoft.com/office/drawing/2014/main" id="{15CC5094-FB67-A54F-B615-6CD71C70441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17280" y="2379218"/>
              <a:ext cx="914400" cy="914400"/>
            </a:xfrm>
            <a:prstGeom prst="rect">
              <a:avLst/>
            </a:prstGeom>
          </p:spPr>
        </p:pic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327565C2-AC5C-4F75-DA9A-A49C2B9A0D58}"/>
                </a:ext>
              </a:extLst>
            </p:cNvPr>
            <p:cNvSpPr/>
            <p:nvPr/>
          </p:nvSpPr>
          <p:spPr>
            <a:xfrm>
              <a:off x="9089136" y="2746756"/>
              <a:ext cx="170688" cy="17932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494682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4C978-9A8F-D19F-6684-24EF10271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Engineering Module - Plan Execution </a:t>
            </a:r>
          </a:p>
        </p:txBody>
      </p:sp>
      <p:sp>
        <p:nvSpPr>
          <p:cNvPr id="4" name="Rounded Rectangle 29">
            <a:extLst>
              <a:ext uri="{FF2B5EF4-FFF2-40B4-BE49-F238E27FC236}">
                <a16:creationId xmlns:a16="http://schemas.microsoft.com/office/drawing/2014/main" id="{F40648B5-DE50-3579-FADA-CAF8E94030E7}"/>
              </a:ext>
            </a:extLst>
          </p:cNvPr>
          <p:cNvSpPr/>
          <p:nvPr/>
        </p:nvSpPr>
        <p:spPr>
          <a:xfrm>
            <a:off x="1698089" y="1115370"/>
            <a:ext cx="8052471" cy="5183541"/>
          </a:xfrm>
          <a:prstGeom prst="roundRect">
            <a:avLst>
              <a:gd name="adj" fmla="val 6097"/>
            </a:avLst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5" name="Rounded Rectangle 30">
            <a:extLst>
              <a:ext uri="{FF2B5EF4-FFF2-40B4-BE49-F238E27FC236}">
                <a16:creationId xmlns:a16="http://schemas.microsoft.com/office/drawing/2014/main" id="{36FCB5CD-F302-D51B-34A3-A0B1CCDBE6D6}"/>
              </a:ext>
            </a:extLst>
          </p:cNvPr>
          <p:cNvSpPr/>
          <p:nvPr/>
        </p:nvSpPr>
        <p:spPr>
          <a:xfrm rot="16200000">
            <a:off x="-510985" y="2233073"/>
            <a:ext cx="2154955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Environment</a:t>
            </a:r>
          </a:p>
        </p:txBody>
      </p:sp>
      <p:sp>
        <p:nvSpPr>
          <p:cNvPr id="6" name="Rounded Rectangle 30">
            <a:extLst>
              <a:ext uri="{FF2B5EF4-FFF2-40B4-BE49-F238E27FC236}">
                <a16:creationId xmlns:a16="http://schemas.microsoft.com/office/drawing/2014/main" id="{87F517DA-6E73-F6CB-E770-58B82D97E783}"/>
              </a:ext>
            </a:extLst>
          </p:cNvPr>
          <p:cNvSpPr/>
          <p:nvPr/>
        </p:nvSpPr>
        <p:spPr>
          <a:xfrm rot="16200000">
            <a:off x="-423114" y="4774286"/>
            <a:ext cx="1979210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Other Agents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1FE5CB-B5E3-B8CC-FC28-61C7280D0EC8}"/>
              </a:ext>
            </a:extLst>
          </p:cNvPr>
          <p:cNvSpPr/>
          <p:nvPr/>
        </p:nvSpPr>
        <p:spPr>
          <a:xfrm>
            <a:off x="1698087" y="1854201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SUB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C5E1990-9422-5D7F-F9ED-1C8180FDCE4E}"/>
              </a:ext>
            </a:extLst>
          </p:cNvPr>
          <p:cNvSpPr/>
          <p:nvPr/>
        </p:nvSpPr>
        <p:spPr>
          <a:xfrm>
            <a:off x="1698087" y="2652859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227E52-179E-4D2F-5FC9-FDFD8678AC53}"/>
              </a:ext>
            </a:extLst>
          </p:cNvPr>
          <p:cNvSpPr/>
          <p:nvPr/>
        </p:nvSpPr>
        <p:spPr>
          <a:xfrm>
            <a:off x="1698087" y="4357079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REP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6CB41F-8ECB-30FC-1971-129130FB3B89}"/>
              </a:ext>
            </a:extLst>
          </p:cNvPr>
          <p:cNvSpPr/>
          <p:nvPr/>
        </p:nvSpPr>
        <p:spPr>
          <a:xfrm>
            <a:off x="1698087" y="5155737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11" name="Rounded Rectangle 29">
            <a:extLst>
              <a:ext uri="{FF2B5EF4-FFF2-40B4-BE49-F238E27FC236}">
                <a16:creationId xmlns:a16="http://schemas.microsoft.com/office/drawing/2014/main" id="{2B32A1C8-1F4D-FE46-0683-3487D1FA5643}"/>
              </a:ext>
            </a:extLst>
          </p:cNvPr>
          <p:cNvSpPr/>
          <p:nvPr/>
        </p:nvSpPr>
        <p:spPr>
          <a:xfrm>
            <a:off x="2323156" y="2446945"/>
            <a:ext cx="4289582" cy="3786754"/>
          </a:xfrm>
          <a:prstGeom prst="roundRect">
            <a:avLst>
              <a:gd name="adj" fmla="val 3300"/>
            </a:avLst>
          </a:prstGeom>
          <a:solidFill>
            <a:schemeClr val="accent2">
              <a:lumMod val="10000"/>
              <a:lumOff val="90000"/>
            </a:scheme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z="1200" i="1" dirty="0">
                <a:solidFill>
                  <a:sysClr val="windowText" lastClr="000000"/>
                </a:solidFill>
              </a:rPr>
              <a:t>Engineering Module</a:t>
            </a:r>
          </a:p>
        </p:txBody>
      </p:sp>
      <p:sp>
        <p:nvSpPr>
          <p:cNvPr id="12" name="Rounded Rectangle 29">
            <a:extLst>
              <a:ext uri="{FF2B5EF4-FFF2-40B4-BE49-F238E27FC236}">
                <a16:creationId xmlns:a16="http://schemas.microsoft.com/office/drawing/2014/main" id="{12ADA39C-3563-CAEB-6599-771568637F19}"/>
              </a:ext>
            </a:extLst>
          </p:cNvPr>
          <p:cNvSpPr/>
          <p:nvPr/>
        </p:nvSpPr>
        <p:spPr>
          <a:xfrm>
            <a:off x="7948289" y="3236808"/>
            <a:ext cx="1307237" cy="307489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i="1" dirty="0">
                <a:solidFill>
                  <a:sysClr val="windowText" lastClr="000000"/>
                </a:solidFill>
              </a:rPr>
              <a:t>Science Module</a:t>
            </a:r>
          </a:p>
        </p:txBody>
      </p:sp>
      <p:sp>
        <p:nvSpPr>
          <p:cNvPr id="13" name="Rounded Rectangle 29">
            <a:extLst>
              <a:ext uri="{FF2B5EF4-FFF2-40B4-BE49-F238E27FC236}">
                <a16:creationId xmlns:a16="http://schemas.microsoft.com/office/drawing/2014/main" id="{4CF191CC-E3D1-061E-10AD-55F38E8AB2A6}"/>
              </a:ext>
            </a:extLst>
          </p:cNvPr>
          <p:cNvSpPr/>
          <p:nvPr/>
        </p:nvSpPr>
        <p:spPr>
          <a:xfrm>
            <a:off x="7954538" y="4331887"/>
            <a:ext cx="1307237" cy="307489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i="1" dirty="0">
                <a:solidFill>
                  <a:sysClr val="windowText" lastClr="000000"/>
                </a:solidFill>
              </a:rPr>
              <a:t>Planning Module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2CFE17B-DDF8-C7E1-74CB-183DE935DC47}"/>
              </a:ext>
            </a:extLst>
          </p:cNvPr>
          <p:cNvCxnSpPr>
            <a:cxnSpLocks/>
          </p:cNvCxnSpPr>
          <p:nvPr/>
        </p:nvCxnSpPr>
        <p:spPr>
          <a:xfrm flipH="1" flipV="1">
            <a:off x="780272" y="2835247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B52B2B7-ABA9-443F-1E5D-AA7CC65B7D4C}"/>
              </a:ext>
            </a:extLst>
          </p:cNvPr>
          <p:cNvCxnSpPr>
            <a:cxnSpLocks/>
          </p:cNvCxnSpPr>
          <p:nvPr/>
        </p:nvCxnSpPr>
        <p:spPr>
          <a:xfrm flipH="1" flipV="1">
            <a:off x="776055" y="2056519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321F822-5C6A-BD15-F8C8-E7C9183E20A6}"/>
              </a:ext>
            </a:extLst>
          </p:cNvPr>
          <p:cNvCxnSpPr>
            <a:cxnSpLocks/>
          </p:cNvCxnSpPr>
          <p:nvPr/>
        </p:nvCxnSpPr>
        <p:spPr>
          <a:xfrm flipH="1" flipV="1">
            <a:off x="772589" y="5337387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3DB52F6-DC85-48AB-544C-FCD2F9E9318D}"/>
              </a:ext>
            </a:extLst>
          </p:cNvPr>
          <p:cNvCxnSpPr>
            <a:cxnSpLocks/>
          </p:cNvCxnSpPr>
          <p:nvPr/>
        </p:nvCxnSpPr>
        <p:spPr>
          <a:xfrm flipH="1" flipV="1">
            <a:off x="774321" y="4538729"/>
            <a:ext cx="922031" cy="738"/>
          </a:xfrm>
          <a:prstGeom prst="straightConnector1">
            <a:avLst/>
          </a:prstGeom>
          <a:ln w="28575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05EFBA9-F89A-F4AA-B55A-FE4D71BE992A}"/>
              </a:ext>
            </a:extLst>
          </p:cNvPr>
          <p:cNvCxnSpPr>
            <a:cxnSpLocks/>
            <a:endCxn id="9" idx="3"/>
          </p:cNvCxnSpPr>
          <p:nvPr/>
        </p:nvCxnSpPr>
        <p:spPr>
          <a:xfrm flipH="1">
            <a:off x="2066852" y="4538729"/>
            <a:ext cx="370038" cy="739"/>
          </a:xfrm>
          <a:prstGeom prst="straightConnector1">
            <a:avLst/>
          </a:prstGeom>
          <a:ln w="19050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3080E86-4D23-A774-F967-F388C923D11E}"/>
              </a:ext>
            </a:extLst>
          </p:cNvPr>
          <p:cNvCxnSpPr>
            <a:cxnSpLocks/>
            <a:endCxn id="10" idx="3"/>
          </p:cNvCxnSpPr>
          <p:nvPr/>
        </p:nvCxnSpPr>
        <p:spPr>
          <a:xfrm flipH="1">
            <a:off x="2066852" y="5337387"/>
            <a:ext cx="374588" cy="739"/>
          </a:xfrm>
          <a:prstGeom prst="straightConnector1">
            <a:avLst/>
          </a:prstGeom>
          <a:ln w="19050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A7A95947-F6FE-37CA-E02B-B0F9DFACB9A8}"/>
              </a:ext>
            </a:extLst>
          </p:cNvPr>
          <p:cNvCxnSpPr>
            <a:cxnSpLocks/>
            <a:stCxn id="12" idx="2"/>
            <a:endCxn id="13" idx="0"/>
          </p:cNvCxnSpPr>
          <p:nvPr/>
        </p:nvCxnSpPr>
        <p:spPr>
          <a:xfrm>
            <a:off x="8601908" y="3544297"/>
            <a:ext cx="6249" cy="787590"/>
          </a:xfrm>
          <a:prstGeom prst="straightConnector1">
            <a:avLst/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465D2550-9A5E-2B9C-C4A5-BEBE059DFA7D}"/>
              </a:ext>
            </a:extLst>
          </p:cNvPr>
          <p:cNvSpPr/>
          <p:nvPr/>
        </p:nvSpPr>
        <p:spPr>
          <a:xfrm>
            <a:off x="3574030" y="1593032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Event Handler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CDB0AC5-0E15-BEA5-0D41-E610593E1143}"/>
              </a:ext>
            </a:extLst>
          </p:cNvPr>
          <p:cNvSpPr/>
          <p:nvPr/>
        </p:nvSpPr>
        <p:spPr>
          <a:xfrm>
            <a:off x="5511071" y="1592469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Sim Start/End</a:t>
            </a:r>
          </a:p>
        </p:txBody>
      </p:sp>
      <p:cxnSp>
        <p:nvCxnSpPr>
          <p:cNvPr id="54" name="Elbow Connector 56">
            <a:extLst>
              <a:ext uri="{FF2B5EF4-FFF2-40B4-BE49-F238E27FC236}">
                <a16:creationId xmlns:a16="http://schemas.microsoft.com/office/drawing/2014/main" id="{DED9E14D-4B83-0719-589B-A0247A26D48A}"/>
              </a:ext>
            </a:extLst>
          </p:cNvPr>
          <p:cNvCxnSpPr>
            <a:cxnSpLocks/>
            <a:stCxn id="7" idx="3"/>
            <a:endCxn id="52" idx="1"/>
          </p:cNvCxnSpPr>
          <p:nvPr/>
        </p:nvCxnSpPr>
        <p:spPr>
          <a:xfrm flipV="1">
            <a:off x="2066852" y="1785907"/>
            <a:ext cx="1507178" cy="250683"/>
          </a:xfrm>
          <a:prstGeom prst="bentConnector3">
            <a:avLst>
              <a:gd name="adj1" fmla="val 50000"/>
            </a:avLst>
          </a:prstGeom>
          <a:ln w="190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A6007C7-0ABA-1107-19E0-A027CCDFC33B}"/>
              </a:ext>
            </a:extLst>
          </p:cNvPr>
          <p:cNvCxnSpPr>
            <a:cxnSpLocks/>
            <a:stCxn id="53" idx="1"/>
            <a:endCxn id="52" idx="3"/>
          </p:cNvCxnSpPr>
          <p:nvPr/>
        </p:nvCxnSpPr>
        <p:spPr>
          <a:xfrm flipH="1">
            <a:off x="4713057" y="1785344"/>
            <a:ext cx="798014" cy="563"/>
          </a:xfrm>
          <a:prstGeom prst="straightConnector1">
            <a:avLst/>
          </a:prstGeom>
          <a:ln w="19050"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ounded Rectangle 29">
            <a:extLst>
              <a:ext uri="{FF2B5EF4-FFF2-40B4-BE49-F238E27FC236}">
                <a16:creationId xmlns:a16="http://schemas.microsoft.com/office/drawing/2014/main" id="{8651A971-FD80-C7DD-B497-3D2C3B67E474}"/>
              </a:ext>
            </a:extLst>
          </p:cNvPr>
          <p:cNvSpPr/>
          <p:nvPr/>
        </p:nvSpPr>
        <p:spPr>
          <a:xfrm>
            <a:off x="3450703" y="1263627"/>
            <a:ext cx="3281173" cy="902555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i="1" dirty="0">
                <a:solidFill>
                  <a:sysClr val="windowText" lastClr="000000"/>
                </a:solidFill>
              </a:rPr>
              <a:t>Simulation Maintenance Module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E1EDB20-B750-E5E9-8E92-87267775AC19}"/>
              </a:ext>
            </a:extLst>
          </p:cNvPr>
          <p:cNvSpPr txBox="1"/>
          <p:nvPr/>
        </p:nvSpPr>
        <p:spPr>
          <a:xfrm>
            <a:off x="4713057" y="1489479"/>
            <a:ext cx="6752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-Simulation Events</a:t>
            </a:r>
          </a:p>
        </p:txBody>
      </p:sp>
      <p:sp>
        <p:nvSpPr>
          <p:cNvPr id="18" name="Rounded Rectangle 29">
            <a:extLst>
              <a:ext uri="{FF2B5EF4-FFF2-40B4-BE49-F238E27FC236}">
                <a16:creationId xmlns:a16="http://schemas.microsoft.com/office/drawing/2014/main" id="{351ABAC9-95DA-DB64-1D76-AEB49F238802}"/>
              </a:ext>
            </a:extLst>
          </p:cNvPr>
          <p:cNvSpPr/>
          <p:nvPr/>
        </p:nvSpPr>
        <p:spPr>
          <a:xfrm rot="16200000">
            <a:off x="2029694" y="4761449"/>
            <a:ext cx="1181448" cy="357955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ysClr val="windowText" lastClr="000000"/>
                </a:solidFill>
              </a:rPr>
              <a:t>Network Emulator</a:t>
            </a:r>
          </a:p>
        </p:txBody>
      </p:sp>
      <p:sp>
        <p:nvSpPr>
          <p:cNvPr id="51" name="Rounded Rectangle 29">
            <a:extLst>
              <a:ext uri="{FF2B5EF4-FFF2-40B4-BE49-F238E27FC236}">
                <a16:creationId xmlns:a16="http://schemas.microsoft.com/office/drawing/2014/main" id="{217BB112-4919-5EF6-1341-F6C36B25E02B}"/>
              </a:ext>
            </a:extLst>
          </p:cNvPr>
          <p:cNvSpPr/>
          <p:nvPr/>
        </p:nvSpPr>
        <p:spPr>
          <a:xfrm>
            <a:off x="3270356" y="2878232"/>
            <a:ext cx="3038481" cy="3157979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50" i="1" dirty="0">
                <a:solidFill>
                  <a:sysClr val="windowText" lastClr="000000"/>
                </a:solidFill>
              </a:rPr>
              <a:t>Platform Emulator</a:t>
            </a:r>
          </a:p>
        </p:txBody>
      </p:sp>
      <p:sp>
        <p:nvSpPr>
          <p:cNvPr id="60" name="Rounded Rectangle 29">
            <a:extLst>
              <a:ext uri="{FF2B5EF4-FFF2-40B4-BE49-F238E27FC236}">
                <a16:creationId xmlns:a16="http://schemas.microsoft.com/office/drawing/2014/main" id="{FF61DADA-E76D-99A4-ABE1-66DEFE816698}"/>
              </a:ext>
            </a:extLst>
          </p:cNvPr>
          <p:cNvSpPr/>
          <p:nvPr/>
        </p:nvSpPr>
        <p:spPr>
          <a:xfrm>
            <a:off x="4093543" y="5574315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Payload</a:t>
            </a:r>
          </a:p>
        </p:txBody>
      </p:sp>
      <p:cxnSp>
        <p:nvCxnSpPr>
          <p:cNvPr id="147" name="Elbow Connector 56">
            <a:extLst>
              <a:ext uri="{FF2B5EF4-FFF2-40B4-BE49-F238E27FC236}">
                <a16:creationId xmlns:a16="http://schemas.microsoft.com/office/drawing/2014/main" id="{C4502423-406F-A3F6-1567-395AD1537D70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5457028" y="3968393"/>
            <a:ext cx="2497510" cy="517239"/>
          </a:xfrm>
          <a:prstGeom prst="bentConnector3">
            <a:avLst>
              <a:gd name="adj1" fmla="val 50000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Elbow Connector 56">
            <a:extLst>
              <a:ext uri="{FF2B5EF4-FFF2-40B4-BE49-F238E27FC236}">
                <a16:creationId xmlns:a16="http://schemas.microsoft.com/office/drawing/2014/main" id="{8F38ED55-85B4-23DF-B418-4B917428540D}"/>
              </a:ext>
            </a:extLst>
          </p:cNvPr>
          <p:cNvCxnSpPr>
            <a:cxnSpLocks/>
            <a:stCxn id="89" idx="0"/>
            <a:endCxn id="12" idx="1"/>
          </p:cNvCxnSpPr>
          <p:nvPr/>
        </p:nvCxnSpPr>
        <p:spPr>
          <a:xfrm rot="16200000" flipH="1">
            <a:off x="6569812" y="2012077"/>
            <a:ext cx="86893" cy="2670059"/>
          </a:xfrm>
          <a:prstGeom prst="bentConnector4">
            <a:avLst>
              <a:gd name="adj1" fmla="val -263082"/>
              <a:gd name="adj2" fmla="val 44455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Rounded Rectangle 29">
            <a:extLst>
              <a:ext uri="{FF2B5EF4-FFF2-40B4-BE49-F238E27FC236}">
                <a16:creationId xmlns:a16="http://schemas.microsoft.com/office/drawing/2014/main" id="{AD0BCC4D-3FD7-21C3-0DE9-F78C5720B017}"/>
              </a:ext>
            </a:extLst>
          </p:cNvPr>
          <p:cNvSpPr/>
          <p:nvPr/>
        </p:nvSpPr>
        <p:spPr>
          <a:xfrm>
            <a:off x="3555509" y="3535786"/>
            <a:ext cx="667620" cy="238442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Reactive Planner</a:t>
            </a:r>
          </a:p>
        </p:txBody>
      </p:sp>
      <p:sp>
        <p:nvSpPr>
          <p:cNvPr id="72" name="Rounded Rectangle 29">
            <a:extLst>
              <a:ext uri="{FF2B5EF4-FFF2-40B4-BE49-F238E27FC236}">
                <a16:creationId xmlns:a16="http://schemas.microsoft.com/office/drawing/2014/main" id="{84D4896E-930E-472B-B585-48CDAD784539}"/>
              </a:ext>
            </a:extLst>
          </p:cNvPr>
          <p:cNvSpPr/>
          <p:nvPr/>
        </p:nvSpPr>
        <p:spPr>
          <a:xfrm>
            <a:off x="4093543" y="5182556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Comms</a:t>
            </a:r>
            <a:endParaRPr lang="en-US" sz="600" i="1" dirty="0">
              <a:solidFill>
                <a:sysClr val="windowText" lastClr="000000"/>
              </a:solidFill>
            </a:endParaRPr>
          </a:p>
        </p:txBody>
      </p:sp>
      <p:sp>
        <p:nvSpPr>
          <p:cNvPr id="73" name="Rounded Rectangle 29">
            <a:extLst>
              <a:ext uri="{FF2B5EF4-FFF2-40B4-BE49-F238E27FC236}">
                <a16:creationId xmlns:a16="http://schemas.microsoft.com/office/drawing/2014/main" id="{117013F9-A97F-4F7A-B68C-0B8700601C16}"/>
              </a:ext>
            </a:extLst>
          </p:cNvPr>
          <p:cNvSpPr/>
          <p:nvPr/>
        </p:nvSpPr>
        <p:spPr>
          <a:xfrm>
            <a:off x="4093543" y="4790798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EPS</a:t>
            </a:r>
          </a:p>
        </p:txBody>
      </p:sp>
      <p:sp>
        <p:nvSpPr>
          <p:cNvPr id="75" name="Rounded Rectangle 29">
            <a:extLst>
              <a:ext uri="{FF2B5EF4-FFF2-40B4-BE49-F238E27FC236}">
                <a16:creationId xmlns:a16="http://schemas.microsoft.com/office/drawing/2014/main" id="{9EBDCE34-BAB4-4345-9C48-CB22D85302A0}"/>
              </a:ext>
            </a:extLst>
          </p:cNvPr>
          <p:cNvSpPr/>
          <p:nvPr/>
        </p:nvSpPr>
        <p:spPr>
          <a:xfrm>
            <a:off x="4093543" y="4399040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GNC</a:t>
            </a:r>
          </a:p>
        </p:txBody>
      </p:sp>
      <p:sp>
        <p:nvSpPr>
          <p:cNvPr id="76" name="Rounded Rectangle 29">
            <a:extLst>
              <a:ext uri="{FF2B5EF4-FFF2-40B4-BE49-F238E27FC236}">
                <a16:creationId xmlns:a16="http://schemas.microsoft.com/office/drawing/2014/main" id="{EC542895-4B0F-4E1E-9A51-400E8AB0FFA4}"/>
              </a:ext>
            </a:extLst>
          </p:cNvPr>
          <p:cNvSpPr/>
          <p:nvPr/>
        </p:nvSpPr>
        <p:spPr>
          <a:xfrm>
            <a:off x="3490685" y="3197788"/>
            <a:ext cx="2575259" cy="1090749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800" dirty="0">
                <a:solidFill>
                  <a:sysClr val="windowText" lastClr="000000"/>
                </a:solidFill>
              </a:rPr>
              <a:t>CDH</a:t>
            </a:r>
          </a:p>
        </p:txBody>
      </p:sp>
      <p:sp>
        <p:nvSpPr>
          <p:cNvPr id="89" name="Rounded Rectangle 29">
            <a:extLst>
              <a:ext uri="{FF2B5EF4-FFF2-40B4-BE49-F238E27FC236}">
                <a16:creationId xmlns:a16="http://schemas.microsoft.com/office/drawing/2014/main" id="{A089AF54-A214-49A0-8D78-1A76942FC697}"/>
              </a:ext>
            </a:extLst>
          </p:cNvPr>
          <p:cNvSpPr/>
          <p:nvPr/>
        </p:nvSpPr>
        <p:spPr>
          <a:xfrm>
            <a:off x="4944420" y="3303660"/>
            <a:ext cx="667620" cy="29589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Memory Emulator</a:t>
            </a:r>
          </a:p>
        </p:txBody>
      </p:sp>
      <p:sp>
        <p:nvSpPr>
          <p:cNvPr id="90" name="Rounded Rectangle 29">
            <a:extLst>
              <a:ext uri="{FF2B5EF4-FFF2-40B4-BE49-F238E27FC236}">
                <a16:creationId xmlns:a16="http://schemas.microsoft.com/office/drawing/2014/main" id="{7A899FE2-096C-4441-BC96-893DB6260128}"/>
              </a:ext>
            </a:extLst>
          </p:cNvPr>
          <p:cNvSpPr/>
          <p:nvPr/>
        </p:nvSpPr>
        <p:spPr>
          <a:xfrm>
            <a:off x="4771831" y="3896676"/>
            <a:ext cx="667620" cy="248121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Operations Executor</a:t>
            </a:r>
          </a:p>
        </p:txBody>
      </p:sp>
      <p:cxnSp>
        <p:nvCxnSpPr>
          <p:cNvPr id="105" name="Elbow Connector 56">
            <a:extLst>
              <a:ext uri="{FF2B5EF4-FFF2-40B4-BE49-F238E27FC236}">
                <a16:creationId xmlns:a16="http://schemas.microsoft.com/office/drawing/2014/main" id="{F5DF90EF-91A2-423E-827C-D647B4163013}"/>
              </a:ext>
            </a:extLst>
          </p:cNvPr>
          <p:cNvCxnSpPr>
            <a:cxnSpLocks/>
            <a:stCxn id="75" idx="1"/>
            <a:endCxn id="90" idx="1"/>
          </p:cNvCxnSpPr>
          <p:nvPr/>
        </p:nvCxnSpPr>
        <p:spPr>
          <a:xfrm rot="10800000" flipH="1">
            <a:off x="4093543" y="4020738"/>
            <a:ext cx="678288" cy="533873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Elbow Connector 56">
            <a:extLst>
              <a:ext uri="{FF2B5EF4-FFF2-40B4-BE49-F238E27FC236}">
                <a16:creationId xmlns:a16="http://schemas.microsoft.com/office/drawing/2014/main" id="{1276588E-6E95-4E3A-9113-31E5B78741FD}"/>
              </a:ext>
            </a:extLst>
          </p:cNvPr>
          <p:cNvCxnSpPr>
            <a:cxnSpLocks/>
            <a:stCxn id="73" idx="1"/>
            <a:endCxn id="90" idx="1"/>
          </p:cNvCxnSpPr>
          <p:nvPr/>
        </p:nvCxnSpPr>
        <p:spPr>
          <a:xfrm rot="10800000" flipH="1">
            <a:off x="4093543" y="4020738"/>
            <a:ext cx="678288" cy="925631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Elbow Connector 56">
            <a:extLst>
              <a:ext uri="{FF2B5EF4-FFF2-40B4-BE49-F238E27FC236}">
                <a16:creationId xmlns:a16="http://schemas.microsoft.com/office/drawing/2014/main" id="{7E7DCF36-0AD7-4A5C-A0F2-A60BC87135E2}"/>
              </a:ext>
            </a:extLst>
          </p:cNvPr>
          <p:cNvCxnSpPr>
            <a:cxnSpLocks/>
            <a:stCxn id="72" idx="1"/>
            <a:endCxn id="90" idx="1"/>
          </p:cNvCxnSpPr>
          <p:nvPr/>
        </p:nvCxnSpPr>
        <p:spPr>
          <a:xfrm rot="10800000" flipH="1">
            <a:off x="4093543" y="4020738"/>
            <a:ext cx="678288" cy="1317389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Elbow Connector 56">
            <a:extLst>
              <a:ext uri="{FF2B5EF4-FFF2-40B4-BE49-F238E27FC236}">
                <a16:creationId xmlns:a16="http://schemas.microsoft.com/office/drawing/2014/main" id="{EE80653F-58C9-448D-9038-26256F33A14C}"/>
              </a:ext>
            </a:extLst>
          </p:cNvPr>
          <p:cNvCxnSpPr>
            <a:cxnSpLocks/>
            <a:stCxn id="60" idx="1"/>
            <a:endCxn id="90" idx="1"/>
          </p:cNvCxnSpPr>
          <p:nvPr/>
        </p:nvCxnSpPr>
        <p:spPr>
          <a:xfrm rot="10800000" flipH="1">
            <a:off x="4093543" y="4020737"/>
            <a:ext cx="678288" cy="1709148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Elbow Connector 56">
            <a:extLst>
              <a:ext uri="{FF2B5EF4-FFF2-40B4-BE49-F238E27FC236}">
                <a16:creationId xmlns:a16="http://schemas.microsoft.com/office/drawing/2014/main" id="{0A3C5567-7911-4126-A03D-4F9D0E9372E2}"/>
              </a:ext>
            </a:extLst>
          </p:cNvPr>
          <p:cNvCxnSpPr>
            <a:cxnSpLocks/>
            <a:stCxn id="90" idx="2"/>
            <a:endCxn id="75" idx="3"/>
          </p:cNvCxnSpPr>
          <p:nvPr/>
        </p:nvCxnSpPr>
        <p:spPr>
          <a:xfrm rot="5400000">
            <a:off x="4729981" y="4178949"/>
            <a:ext cx="409813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Elbow Connector 56">
            <a:extLst>
              <a:ext uri="{FF2B5EF4-FFF2-40B4-BE49-F238E27FC236}">
                <a16:creationId xmlns:a16="http://schemas.microsoft.com/office/drawing/2014/main" id="{650CE2F8-3AF4-4B08-927F-647C746D5826}"/>
              </a:ext>
            </a:extLst>
          </p:cNvPr>
          <p:cNvCxnSpPr>
            <a:cxnSpLocks/>
            <a:stCxn id="90" idx="2"/>
            <a:endCxn id="73" idx="3"/>
          </p:cNvCxnSpPr>
          <p:nvPr/>
        </p:nvCxnSpPr>
        <p:spPr>
          <a:xfrm rot="5400000">
            <a:off x="4534102" y="4374828"/>
            <a:ext cx="801571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Elbow Connector 56">
            <a:extLst>
              <a:ext uri="{FF2B5EF4-FFF2-40B4-BE49-F238E27FC236}">
                <a16:creationId xmlns:a16="http://schemas.microsoft.com/office/drawing/2014/main" id="{81354236-E510-40FB-A081-2E061FAF211D}"/>
              </a:ext>
            </a:extLst>
          </p:cNvPr>
          <p:cNvCxnSpPr>
            <a:cxnSpLocks/>
            <a:stCxn id="90" idx="2"/>
            <a:endCxn id="72" idx="3"/>
          </p:cNvCxnSpPr>
          <p:nvPr/>
        </p:nvCxnSpPr>
        <p:spPr>
          <a:xfrm rot="5400000">
            <a:off x="4338223" y="4570707"/>
            <a:ext cx="1193329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Elbow Connector 56">
            <a:extLst>
              <a:ext uri="{FF2B5EF4-FFF2-40B4-BE49-F238E27FC236}">
                <a16:creationId xmlns:a16="http://schemas.microsoft.com/office/drawing/2014/main" id="{74371965-3CBC-4202-90CC-34368C216DDF}"/>
              </a:ext>
            </a:extLst>
          </p:cNvPr>
          <p:cNvCxnSpPr>
            <a:cxnSpLocks/>
            <a:stCxn id="90" idx="2"/>
            <a:endCxn id="60" idx="3"/>
          </p:cNvCxnSpPr>
          <p:nvPr/>
        </p:nvCxnSpPr>
        <p:spPr>
          <a:xfrm rot="5400000">
            <a:off x="4142343" y="4766587"/>
            <a:ext cx="1585088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Elbow Connector 56">
            <a:extLst>
              <a:ext uri="{FF2B5EF4-FFF2-40B4-BE49-F238E27FC236}">
                <a16:creationId xmlns:a16="http://schemas.microsoft.com/office/drawing/2014/main" id="{DD8C3B6D-2674-428C-BC26-3A80B5A5473E}"/>
              </a:ext>
            </a:extLst>
          </p:cNvPr>
          <p:cNvCxnSpPr>
            <a:cxnSpLocks/>
            <a:endCxn id="18" idx="2"/>
          </p:cNvCxnSpPr>
          <p:nvPr/>
        </p:nvCxnSpPr>
        <p:spPr>
          <a:xfrm rot="10800000">
            <a:off x="2799396" y="4940428"/>
            <a:ext cx="1294150" cy="515497"/>
          </a:xfrm>
          <a:prstGeom prst="bentConnector3">
            <a:avLst>
              <a:gd name="adj1" fmla="val 87683"/>
            </a:avLst>
          </a:prstGeom>
          <a:ln w="19050"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Elbow Connector 56">
            <a:extLst>
              <a:ext uri="{FF2B5EF4-FFF2-40B4-BE49-F238E27FC236}">
                <a16:creationId xmlns:a16="http://schemas.microsoft.com/office/drawing/2014/main" id="{F5229F95-BCB5-4C9F-A7C6-4D267755FE5F}"/>
              </a:ext>
            </a:extLst>
          </p:cNvPr>
          <p:cNvCxnSpPr>
            <a:cxnSpLocks/>
            <a:stCxn id="89" idx="3"/>
          </p:cNvCxnSpPr>
          <p:nvPr/>
        </p:nvCxnSpPr>
        <p:spPr>
          <a:xfrm flipH="1">
            <a:off x="4770621" y="3451605"/>
            <a:ext cx="841419" cy="2413265"/>
          </a:xfrm>
          <a:prstGeom prst="bentConnector4">
            <a:avLst>
              <a:gd name="adj1" fmla="val -27168"/>
              <a:gd name="adj2" fmla="val 99376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Elbow Connector 56">
            <a:extLst>
              <a:ext uri="{FF2B5EF4-FFF2-40B4-BE49-F238E27FC236}">
                <a16:creationId xmlns:a16="http://schemas.microsoft.com/office/drawing/2014/main" id="{F38834F7-AB5C-4070-98DC-D7AEAFD00312}"/>
              </a:ext>
            </a:extLst>
          </p:cNvPr>
          <p:cNvCxnSpPr>
            <a:cxnSpLocks/>
            <a:stCxn id="89" idx="3"/>
          </p:cNvCxnSpPr>
          <p:nvPr/>
        </p:nvCxnSpPr>
        <p:spPr>
          <a:xfrm flipH="1">
            <a:off x="4768022" y="3451605"/>
            <a:ext cx="844018" cy="2004317"/>
          </a:xfrm>
          <a:prstGeom prst="bentConnector4">
            <a:avLst>
              <a:gd name="adj1" fmla="val -27085"/>
              <a:gd name="adj2" fmla="val 99566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Elbow Connector 56">
            <a:extLst>
              <a:ext uri="{FF2B5EF4-FFF2-40B4-BE49-F238E27FC236}">
                <a16:creationId xmlns:a16="http://schemas.microsoft.com/office/drawing/2014/main" id="{3F311BAA-2BE1-4980-A029-D469D899B8DE}"/>
              </a:ext>
            </a:extLst>
          </p:cNvPr>
          <p:cNvCxnSpPr>
            <a:cxnSpLocks/>
            <a:stCxn id="90" idx="3"/>
          </p:cNvCxnSpPr>
          <p:nvPr/>
        </p:nvCxnSpPr>
        <p:spPr>
          <a:xfrm>
            <a:off x="5439451" y="4020737"/>
            <a:ext cx="2515087" cy="548563"/>
          </a:xfrm>
          <a:prstGeom prst="bentConnector3">
            <a:avLst>
              <a:gd name="adj1" fmla="val 38891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Elbow Connector 56">
            <a:extLst>
              <a:ext uri="{FF2B5EF4-FFF2-40B4-BE49-F238E27FC236}">
                <a16:creationId xmlns:a16="http://schemas.microsoft.com/office/drawing/2014/main" id="{F1B0D1BB-E82B-4F3B-B8FF-B040DD6FD753}"/>
              </a:ext>
            </a:extLst>
          </p:cNvPr>
          <p:cNvCxnSpPr>
            <a:cxnSpLocks/>
            <a:stCxn id="180" idx="3"/>
          </p:cNvCxnSpPr>
          <p:nvPr/>
        </p:nvCxnSpPr>
        <p:spPr>
          <a:xfrm>
            <a:off x="4223129" y="3655007"/>
            <a:ext cx="541004" cy="255227"/>
          </a:xfrm>
          <a:prstGeom prst="bentConnector3">
            <a:avLst>
              <a:gd name="adj1" fmla="val 50000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Elbow Connector 56">
            <a:extLst>
              <a:ext uri="{FF2B5EF4-FFF2-40B4-BE49-F238E27FC236}">
                <a16:creationId xmlns:a16="http://schemas.microsoft.com/office/drawing/2014/main" id="{6A04DC9D-A6D7-4E03-B2D3-EA2386F340DE}"/>
              </a:ext>
            </a:extLst>
          </p:cNvPr>
          <p:cNvCxnSpPr>
            <a:cxnSpLocks/>
          </p:cNvCxnSpPr>
          <p:nvPr/>
        </p:nvCxnSpPr>
        <p:spPr>
          <a:xfrm rot="10800000">
            <a:off x="4221947" y="3774228"/>
            <a:ext cx="542191" cy="194164"/>
          </a:xfrm>
          <a:prstGeom prst="bentConnector3">
            <a:avLst>
              <a:gd name="adj1" fmla="val 60541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Elbow Connector 56">
            <a:extLst>
              <a:ext uri="{FF2B5EF4-FFF2-40B4-BE49-F238E27FC236}">
                <a16:creationId xmlns:a16="http://schemas.microsoft.com/office/drawing/2014/main" id="{E9DC7D74-7045-4720-85E7-1B71F3C71EB9}"/>
              </a:ext>
            </a:extLst>
          </p:cNvPr>
          <p:cNvCxnSpPr>
            <a:cxnSpLocks/>
            <a:endCxn id="89" idx="1"/>
          </p:cNvCxnSpPr>
          <p:nvPr/>
        </p:nvCxnSpPr>
        <p:spPr>
          <a:xfrm rot="16200000" flipV="1">
            <a:off x="4743496" y="3652530"/>
            <a:ext cx="445071" cy="43222"/>
          </a:xfrm>
          <a:prstGeom prst="bentConnector4">
            <a:avLst>
              <a:gd name="adj1" fmla="val 33380"/>
              <a:gd name="adj2" fmla="val 302744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Elbow Connector 56">
            <a:extLst>
              <a:ext uri="{FF2B5EF4-FFF2-40B4-BE49-F238E27FC236}">
                <a16:creationId xmlns:a16="http://schemas.microsoft.com/office/drawing/2014/main" id="{E9C2128D-7127-4151-A20C-1197683BF2C7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2038279" cy="1844185"/>
          </a:xfrm>
          <a:prstGeom prst="bentConnector3">
            <a:avLst>
              <a:gd name="adj1" fmla="val 53240"/>
            </a:avLst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Elbow Connector 56">
            <a:extLst>
              <a:ext uri="{FF2B5EF4-FFF2-40B4-BE49-F238E27FC236}">
                <a16:creationId xmlns:a16="http://schemas.microsoft.com/office/drawing/2014/main" id="{2973BBC1-1C5F-458E-A016-FD758E447D5B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1084980" cy="2245264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Elbow Connector 56">
            <a:extLst>
              <a:ext uri="{FF2B5EF4-FFF2-40B4-BE49-F238E27FC236}">
                <a16:creationId xmlns:a16="http://schemas.microsoft.com/office/drawing/2014/main" id="{94DC209D-27D1-4A9E-9A13-41665E7FF0CE}"/>
              </a:ext>
            </a:extLst>
          </p:cNvPr>
          <p:cNvCxnSpPr>
            <a:cxnSpLocks/>
          </p:cNvCxnSpPr>
          <p:nvPr/>
        </p:nvCxnSpPr>
        <p:spPr>
          <a:xfrm>
            <a:off x="3166973" y="5067736"/>
            <a:ext cx="920628" cy="0"/>
          </a:xfrm>
          <a:prstGeom prst="straightConnector1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Elbow Connector 56">
            <a:extLst>
              <a:ext uri="{FF2B5EF4-FFF2-40B4-BE49-F238E27FC236}">
                <a16:creationId xmlns:a16="http://schemas.microsoft.com/office/drawing/2014/main" id="{77DD1CD4-9730-44EC-91E2-5C9E600BAA98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1083060" cy="2449703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Elbow Connector 56">
            <a:extLst>
              <a:ext uri="{FF2B5EF4-FFF2-40B4-BE49-F238E27FC236}">
                <a16:creationId xmlns:a16="http://schemas.microsoft.com/office/drawing/2014/main" id="{FB982657-D5E3-4A79-B1E8-3DD75CBB3035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1081216" cy="3013025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Elbow Connector 56">
            <a:extLst>
              <a:ext uri="{FF2B5EF4-FFF2-40B4-BE49-F238E27FC236}">
                <a16:creationId xmlns:a16="http://schemas.microsoft.com/office/drawing/2014/main" id="{B68866AC-77EB-42F7-9DE6-6E7049A5992D}"/>
              </a:ext>
            </a:extLst>
          </p:cNvPr>
          <p:cNvCxnSpPr>
            <a:cxnSpLocks/>
          </p:cNvCxnSpPr>
          <p:nvPr/>
        </p:nvCxnSpPr>
        <p:spPr>
          <a:xfrm>
            <a:off x="3170829" y="5837402"/>
            <a:ext cx="920628" cy="0"/>
          </a:xfrm>
          <a:prstGeom prst="straightConnector1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Elbow Connector 56">
            <a:extLst>
              <a:ext uri="{FF2B5EF4-FFF2-40B4-BE49-F238E27FC236}">
                <a16:creationId xmlns:a16="http://schemas.microsoft.com/office/drawing/2014/main" id="{0ABB24D6-7AE1-449F-805C-4DB57F4CE26A}"/>
              </a:ext>
            </a:extLst>
          </p:cNvPr>
          <p:cNvCxnSpPr>
            <a:cxnSpLocks/>
            <a:stCxn id="8" idx="3"/>
            <a:endCxn id="18" idx="3"/>
          </p:cNvCxnSpPr>
          <p:nvPr/>
        </p:nvCxnSpPr>
        <p:spPr>
          <a:xfrm>
            <a:off x="2066852" y="2835248"/>
            <a:ext cx="553567" cy="1514455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Elbow Connector 56">
            <a:extLst>
              <a:ext uri="{FF2B5EF4-FFF2-40B4-BE49-F238E27FC236}">
                <a16:creationId xmlns:a16="http://schemas.microsoft.com/office/drawing/2014/main" id="{91F6E739-09E3-4461-9EE5-15189E7F6479}"/>
              </a:ext>
            </a:extLst>
          </p:cNvPr>
          <p:cNvCxnSpPr>
            <a:cxnSpLocks/>
            <a:stCxn id="52" idx="2"/>
          </p:cNvCxnSpPr>
          <p:nvPr/>
        </p:nvCxnSpPr>
        <p:spPr>
          <a:xfrm rot="5400000">
            <a:off x="3219455" y="1911159"/>
            <a:ext cx="856467" cy="991712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56">
            <a:extLst>
              <a:ext uri="{FF2B5EF4-FFF2-40B4-BE49-F238E27FC236}">
                <a16:creationId xmlns:a16="http://schemas.microsoft.com/office/drawing/2014/main" id="{B49EAF7B-342F-349C-13D1-BA81BFF6FC82}"/>
              </a:ext>
            </a:extLst>
          </p:cNvPr>
          <p:cNvCxnSpPr>
            <a:cxnSpLocks/>
          </p:cNvCxnSpPr>
          <p:nvPr/>
        </p:nvCxnSpPr>
        <p:spPr>
          <a:xfrm rot="10800000">
            <a:off x="5618528" y="3350614"/>
            <a:ext cx="2327358" cy="145181"/>
          </a:xfrm>
          <a:prstGeom prst="bentConnector3">
            <a:avLst>
              <a:gd name="adj1" fmla="val 67704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Elbow Connector 56">
            <a:extLst>
              <a:ext uri="{FF2B5EF4-FFF2-40B4-BE49-F238E27FC236}">
                <a16:creationId xmlns:a16="http://schemas.microsoft.com/office/drawing/2014/main" id="{92F17629-697B-04AF-647C-0F92F4609D53}"/>
              </a:ext>
            </a:extLst>
          </p:cNvPr>
          <p:cNvCxnSpPr>
            <a:cxnSpLocks/>
          </p:cNvCxnSpPr>
          <p:nvPr/>
        </p:nvCxnSpPr>
        <p:spPr>
          <a:xfrm>
            <a:off x="3184503" y="5227802"/>
            <a:ext cx="920628" cy="0"/>
          </a:xfrm>
          <a:prstGeom prst="straightConnector1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Elbow Connector 56">
            <a:extLst>
              <a:ext uri="{FF2B5EF4-FFF2-40B4-BE49-F238E27FC236}">
                <a16:creationId xmlns:a16="http://schemas.microsoft.com/office/drawing/2014/main" id="{4F09E56D-F40E-29BA-8FA9-0AECD59D1FD3}"/>
              </a:ext>
            </a:extLst>
          </p:cNvPr>
          <p:cNvCxnSpPr>
            <a:cxnSpLocks/>
            <a:stCxn id="90" idx="0"/>
            <a:endCxn id="89" idx="2"/>
          </p:cNvCxnSpPr>
          <p:nvPr/>
        </p:nvCxnSpPr>
        <p:spPr>
          <a:xfrm rot="5400000" flipH="1" flipV="1">
            <a:off x="5043372" y="3661819"/>
            <a:ext cx="297126" cy="172589"/>
          </a:xfrm>
          <a:prstGeom prst="bentConnector3">
            <a:avLst>
              <a:gd name="adj1" fmla="val 60258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B4A3D44A-8354-0E39-B0D2-BC242EFBEC49}"/>
              </a:ext>
            </a:extLst>
          </p:cNvPr>
          <p:cNvSpPr/>
          <p:nvPr/>
        </p:nvSpPr>
        <p:spPr>
          <a:xfrm>
            <a:off x="9932798" y="3236808"/>
            <a:ext cx="2114576" cy="10517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00" b="1" dirty="0">
                <a:solidFill>
                  <a:schemeClr val="tx1"/>
                </a:solidFill>
              </a:rPr>
              <a:t>Scenario step:</a:t>
            </a:r>
          </a:p>
          <a:p>
            <a:endParaRPr lang="en-US" sz="1200" dirty="0">
              <a:solidFill>
                <a:schemeClr val="tx1"/>
              </a:solidFill>
            </a:endParaRPr>
          </a:p>
          <a:p>
            <a:r>
              <a:rPr lang="en-US" sz="1100" dirty="0">
                <a:solidFill>
                  <a:schemeClr val="tx1"/>
                </a:solidFill>
              </a:rPr>
              <a:t>Agent 1 performs routine measurement of GP1 with instrument A</a:t>
            </a:r>
            <a:endParaRPr lang="en-US" sz="1200" dirty="0">
              <a:solidFill>
                <a:schemeClr val="tx1"/>
              </a:solidFill>
            </a:endParaRPr>
          </a:p>
          <a:p>
            <a:endParaRPr lang="en-US" sz="1000" dirty="0">
              <a:solidFill>
                <a:schemeClr val="tx1"/>
              </a:solidFill>
            </a:endParaRPr>
          </a:p>
        </p:txBody>
      </p:sp>
      <p:pic>
        <p:nvPicPr>
          <p:cNvPr id="17" name="Graphic 16" descr="Speech with solid fill">
            <a:extLst>
              <a:ext uri="{FF2B5EF4-FFF2-40B4-BE49-F238E27FC236}">
                <a16:creationId xmlns:a16="http://schemas.microsoft.com/office/drawing/2014/main" id="{BAAFDCD6-5EB9-F40E-926B-8412B2A3A5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4401241" y="5012718"/>
            <a:ext cx="1276488" cy="97621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1BC0C69-CCB9-8556-8B71-699806400C86}"/>
              </a:ext>
            </a:extLst>
          </p:cNvPr>
          <p:cNvSpPr txBox="1"/>
          <p:nvPr/>
        </p:nvSpPr>
        <p:spPr>
          <a:xfrm>
            <a:off x="4579108" y="5169180"/>
            <a:ext cx="96227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“Performing measurement. Requesting info from environment…”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B1CC975-A297-D8D2-27FB-6BC195D3D94C}"/>
              </a:ext>
            </a:extLst>
          </p:cNvPr>
          <p:cNvSpPr txBox="1"/>
          <p:nvPr/>
        </p:nvSpPr>
        <p:spPr>
          <a:xfrm>
            <a:off x="811331" y="2872324"/>
            <a:ext cx="97926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-GP Data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55A6329-BFC9-ABB7-8F84-25775149A501}"/>
              </a:ext>
            </a:extLst>
          </p:cNvPr>
          <p:cNvSpPr txBox="1"/>
          <p:nvPr/>
        </p:nvSpPr>
        <p:spPr>
          <a:xfrm>
            <a:off x="3221020" y="5810551"/>
            <a:ext cx="97926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-GP Data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4E00649-E92A-058F-3253-83126467EBBE}"/>
              </a:ext>
            </a:extLst>
          </p:cNvPr>
          <p:cNvGrpSpPr/>
          <p:nvPr/>
        </p:nvGrpSpPr>
        <p:grpSpPr>
          <a:xfrm>
            <a:off x="1253943" y="936113"/>
            <a:ext cx="914400" cy="914400"/>
            <a:chOff x="8717280" y="2379218"/>
            <a:chExt cx="914400" cy="914400"/>
          </a:xfrm>
        </p:grpSpPr>
        <p:pic>
          <p:nvPicPr>
            <p:cNvPr id="33" name="Graphic 32" descr="Satellite with solid fill">
              <a:extLst>
                <a:ext uri="{FF2B5EF4-FFF2-40B4-BE49-F238E27FC236}">
                  <a16:creationId xmlns:a16="http://schemas.microsoft.com/office/drawing/2014/main" id="{8024A227-1702-CEA0-8240-6CBBFD4CA4C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17280" y="2379218"/>
              <a:ext cx="914400" cy="914400"/>
            </a:xfrm>
            <a:prstGeom prst="rect">
              <a:avLst/>
            </a:prstGeom>
          </p:spPr>
        </p:pic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5E52C594-D08E-B3E2-E204-4DBD0FE19047}"/>
                </a:ext>
              </a:extLst>
            </p:cNvPr>
            <p:cNvSpPr/>
            <p:nvPr/>
          </p:nvSpPr>
          <p:spPr>
            <a:xfrm>
              <a:off x="9089136" y="2746756"/>
              <a:ext cx="170688" cy="17932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1</a:t>
              </a:r>
            </a:p>
          </p:txBody>
        </p:sp>
      </p:grpSp>
      <p:pic>
        <p:nvPicPr>
          <p:cNvPr id="37" name="Graphic 36" descr="Speech with solid fill">
            <a:extLst>
              <a:ext uri="{FF2B5EF4-FFF2-40B4-BE49-F238E27FC236}">
                <a16:creationId xmlns:a16="http://schemas.microsoft.com/office/drawing/2014/main" id="{0C0F2BDD-C704-282E-B3E2-BE527DBA958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479598" y="1561149"/>
            <a:ext cx="1286386" cy="1364174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568F16C4-09FC-065B-CC64-851180B769A0}"/>
              </a:ext>
            </a:extLst>
          </p:cNvPr>
          <p:cNvSpPr txBox="1"/>
          <p:nvPr/>
        </p:nvSpPr>
        <p:spPr>
          <a:xfrm>
            <a:off x="650103" y="1846608"/>
            <a:ext cx="922032" cy="63094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“Accessing data for GP1 at T=1…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Data found!  Sending to Agent 1…”</a:t>
            </a:r>
          </a:p>
        </p:txBody>
      </p:sp>
    </p:spTree>
    <p:extLst>
      <p:ext uri="{BB962C8B-B14F-4D97-AF65-F5344CB8AC3E}">
        <p14:creationId xmlns:p14="http://schemas.microsoft.com/office/powerpoint/2010/main" val="31751403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4C978-9A8F-D19F-6684-24EF10271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Engineering Module - Plan Execution </a:t>
            </a:r>
          </a:p>
        </p:txBody>
      </p:sp>
      <p:sp>
        <p:nvSpPr>
          <p:cNvPr id="4" name="Rounded Rectangle 29">
            <a:extLst>
              <a:ext uri="{FF2B5EF4-FFF2-40B4-BE49-F238E27FC236}">
                <a16:creationId xmlns:a16="http://schemas.microsoft.com/office/drawing/2014/main" id="{F40648B5-DE50-3579-FADA-CAF8E94030E7}"/>
              </a:ext>
            </a:extLst>
          </p:cNvPr>
          <p:cNvSpPr/>
          <p:nvPr/>
        </p:nvSpPr>
        <p:spPr>
          <a:xfrm>
            <a:off x="1698089" y="1115370"/>
            <a:ext cx="8052471" cy="5183541"/>
          </a:xfrm>
          <a:prstGeom prst="roundRect">
            <a:avLst>
              <a:gd name="adj" fmla="val 6097"/>
            </a:avLst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5" name="Rounded Rectangle 30">
            <a:extLst>
              <a:ext uri="{FF2B5EF4-FFF2-40B4-BE49-F238E27FC236}">
                <a16:creationId xmlns:a16="http://schemas.microsoft.com/office/drawing/2014/main" id="{36FCB5CD-F302-D51B-34A3-A0B1CCDBE6D6}"/>
              </a:ext>
            </a:extLst>
          </p:cNvPr>
          <p:cNvSpPr/>
          <p:nvPr/>
        </p:nvSpPr>
        <p:spPr>
          <a:xfrm rot="16200000">
            <a:off x="-510985" y="2233073"/>
            <a:ext cx="2154955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Environment</a:t>
            </a:r>
          </a:p>
        </p:txBody>
      </p:sp>
      <p:sp>
        <p:nvSpPr>
          <p:cNvPr id="6" name="Rounded Rectangle 30">
            <a:extLst>
              <a:ext uri="{FF2B5EF4-FFF2-40B4-BE49-F238E27FC236}">
                <a16:creationId xmlns:a16="http://schemas.microsoft.com/office/drawing/2014/main" id="{87F517DA-6E73-F6CB-E770-58B82D97E783}"/>
              </a:ext>
            </a:extLst>
          </p:cNvPr>
          <p:cNvSpPr/>
          <p:nvPr/>
        </p:nvSpPr>
        <p:spPr>
          <a:xfrm rot="16200000">
            <a:off x="-423114" y="4774286"/>
            <a:ext cx="1979210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Other Agents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1FE5CB-B5E3-B8CC-FC28-61C7280D0EC8}"/>
              </a:ext>
            </a:extLst>
          </p:cNvPr>
          <p:cNvSpPr/>
          <p:nvPr/>
        </p:nvSpPr>
        <p:spPr>
          <a:xfrm>
            <a:off x="1698087" y="1854201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SUB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C5E1990-9422-5D7F-F9ED-1C8180FDCE4E}"/>
              </a:ext>
            </a:extLst>
          </p:cNvPr>
          <p:cNvSpPr/>
          <p:nvPr/>
        </p:nvSpPr>
        <p:spPr>
          <a:xfrm>
            <a:off x="1698087" y="2652859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227E52-179E-4D2F-5FC9-FDFD8678AC53}"/>
              </a:ext>
            </a:extLst>
          </p:cNvPr>
          <p:cNvSpPr/>
          <p:nvPr/>
        </p:nvSpPr>
        <p:spPr>
          <a:xfrm>
            <a:off x="1698087" y="4357079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REP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6CB41F-8ECB-30FC-1971-129130FB3B89}"/>
              </a:ext>
            </a:extLst>
          </p:cNvPr>
          <p:cNvSpPr/>
          <p:nvPr/>
        </p:nvSpPr>
        <p:spPr>
          <a:xfrm>
            <a:off x="1698087" y="5155737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11" name="Rounded Rectangle 29">
            <a:extLst>
              <a:ext uri="{FF2B5EF4-FFF2-40B4-BE49-F238E27FC236}">
                <a16:creationId xmlns:a16="http://schemas.microsoft.com/office/drawing/2014/main" id="{2B32A1C8-1F4D-FE46-0683-3487D1FA5643}"/>
              </a:ext>
            </a:extLst>
          </p:cNvPr>
          <p:cNvSpPr/>
          <p:nvPr/>
        </p:nvSpPr>
        <p:spPr>
          <a:xfrm>
            <a:off x="2323156" y="2446945"/>
            <a:ext cx="4289582" cy="3786754"/>
          </a:xfrm>
          <a:prstGeom prst="roundRect">
            <a:avLst>
              <a:gd name="adj" fmla="val 3300"/>
            </a:avLst>
          </a:prstGeom>
          <a:solidFill>
            <a:schemeClr val="accent2">
              <a:lumMod val="10000"/>
              <a:lumOff val="90000"/>
            </a:scheme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z="1200" i="1" dirty="0">
                <a:solidFill>
                  <a:sysClr val="windowText" lastClr="000000"/>
                </a:solidFill>
              </a:rPr>
              <a:t>Engineering Module</a:t>
            </a:r>
          </a:p>
        </p:txBody>
      </p:sp>
      <p:sp>
        <p:nvSpPr>
          <p:cNvPr id="12" name="Rounded Rectangle 29">
            <a:extLst>
              <a:ext uri="{FF2B5EF4-FFF2-40B4-BE49-F238E27FC236}">
                <a16:creationId xmlns:a16="http://schemas.microsoft.com/office/drawing/2014/main" id="{12ADA39C-3563-CAEB-6599-771568637F19}"/>
              </a:ext>
            </a:extLst>
          </p:cNvPr>
          <p:cNvSpPr/>
          <p:nvPr/>
        </p:nvSpPr>
        <p:spPr>
          <a:xfrm>
            <a:off x="7948289" y="3236808"/>
            <a:ext cx="1307237" cy="307489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i="1" dirty="0">
                <a:solidFill>
                  <a:sysClr val="windowText" lastClr="000000"/>
                </a:solidFill>
              </a:rPr>
              <a:t>Science Module</a:t>
            </a:r>
          </a:p>
        </p:txBody>
      </p:sp>
      <p:sp>
        <p:nvSpPr>
          <p:cNvPr id="13" name="Rounded Rectangle 29">
            <a:extLst>
              <a:ext uri="{FF2B5EF4-FFF2-40B4-BE49-F238E27FC236}">
                <a16:creationId xmlns:a16="http://schemas.microsoft.com/office/drawing/2014/main" id="{4CF191CC-E3D1-061E-10AD-55F38E8AB2A6}"/>
              </a:ext>
            </a:extLst>
          </p:cNvPr>
          <p:cNvSpPr/>
          <p:nvPr/>
        </p:nvSpPr>
        <p:spPr>
          <a:xfrm>
            <a:off x="7954538" y="4331887"/>
            <a:ext cx="1307237" cy="307489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i="1" dirty="0">
                <a:solidFill>
                  <a:sysClr val="windowText" lastClr="000000"/>
                </a:solidFill>
              </a:rPr>
              <a:t>Planning Module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2CFE17B-DDF8-C7E1-74CB-183DE935DC47}"/>
              </a:ext>
            </a:extLst>
          </p:cNvPr>
          <p:cNvCxnSpPr>
            <a:cxnSpLocks/>
          </p:cNvCxnSpPr>
          <p:nvPr/>
        </p:nvCxnSpPr>
        <p:spPr>
          <a:xfrm flipH="1" flipV="1">
            <a:off x="780272" y="2835247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B52B2B7-ABA9-443F-1E5D-AA7CC65B7D4C}"/>
              </a:ext>
            </a:extLst>
          </p:cNvPr>
          <p:cNvCxnSpPr>
            <a:cxnSpLocks/>
          </p:cNvCxnSpPr>
          <p:nvPr/>
        </p:nvCxnSpPr>
        <p:spPr>
          <a:xfrm flipH="1" flipV="1">
            <a:off x="776055" y="2056519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321F822-5C6A-BD15-F8C8-E7C9183E20A6}"/>
              </a:ext>
            </a:extLst>
          </p:cNvPr>
          <p:cNvCxnSpPr>
            <a:cxnSpLocks/>
          </p:cNvCxnSpPr>
          <p:nvPr/>
        </p:nvCxnSpPr>
        <p:spPr>
          <a:xfrm flipH="1" flipV="1">
            <a:off x="772589" y="5337387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3DB52F6-DC85-48AB-544C-FCD2F9E9318D}"/>
              </a:ext>
            </a:extLst>
          </p:cNvPr>
          <p:cNvCxnSpPr>
            <a:cxnSpLocks/>
          </p:cNvCxnSpPr>
          <p:nvPr/>
        </p:nvCxnSpPr>
        <p:spPr>
          <a:xfrm flipH="1" flipV="1">
            <a:off x="774321" y="4538729"/>
            <a:ext cx="922031" cy="738"/>
          </a:xfrm>
          <a:prstGeom prst="straightConnector1">
            <a:avLst/>
          </a:prstGeom>
          <a:ln w="28575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05EFBA9-F89A-F4AA-B55A-FE4D71BE992A}"/>
              </a:ext>
            </a:extLst>
          </p:cNvPr>
          <p:cNvCxnSpPr>
            <a:cxnSpLocks/>
            <a:endCxn id="9" idx="3"/>
          </p:cNvCxnSpPr>
          <p:nvPr/>
        </p:nvCxnSpPr>
        <p:spPr>
          <a:xfrm flipH="1">
            <a:off x="2066852" y="4538729"/>
            <a:ext cx="370038" cy="739"/>
          </a:xfrm>
          <a:prstGeom prst="straightConnector1">
            <a:avLst/>
          </a:prstGeom>
          <a:ln w="19050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3080E86-4D23-A774-F967-F388C923D11E}"/>
              </a:ext>
            </a:extLst>
          </p:cNvPr>
          <p:cNvCxnSpPr>
            <a:cxnSpLocks/>
            <a:endCxn id="10" idx="3"/>
          </p:cNvCxnSpPr>
          <p:nvPr/>
        </p:nvCxnSpPr>
        <p:spPr>
          <a:xfrm flipH="1">
            <a:off x="2066852" y="5337387"/>
            <a:ext cx="374588" cy="739"/>
          </a:xfrm>
          <a:prstGeom prst="straightConnector1">
            <a:avLst/>
          </a:prstGeom>
          <a:ln w="19050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A7A95947-F6FE-37CA-E02B-B0F9DFACB9A8}"/>
              </a:ext>
            </a:extLst>
          </p:cNvPr>
          <p:cNvCxnSpPr>
            <a:cxnSpLocks/>
            <a:stCxn id="12" idx="2"/>
            <a:endCxn id="13" idx="0"/>
          </p:cNvCxnSpPr>
          <p:nvPr/>
        </p:nvCxnSpPr>
        <p:spPr>
          <a:xfrm>
            <a:off x="8601908" y="3544297"/>
            <a:ext cx="6249" cy="787590"/>
          </a:xfrm>
          <a:prstGeom prst="straightConnector1">
            <a:avLst/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465D2550-9A5E-2B9C-C4A5-BEBE059DFA7D}"/>
              </a:ext>
            </a:extLst>
          </p:cNvPr>
          <p:cNvSpPr/>
          <p:nvPr/>
        </p:nvSpPr>
        <p:spPr>
          <a:xfrm>
            <a:off x="3574030" y="1593032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Event Handler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CDB0AC5-0E15-BEA5-0D41-E610593E1143}"/>
              </a:ext>
            </a:extLst>
          </p:cNvPr>
          <p:cNvSpPr/>
          <p:nvPr/>
        </p:nvSpPr>
        <p:spPr>
          <a:xfrm>
            <a:off x="5511071" y="1592469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Sim Start/End</a:t>
            </a:r>
          </a:p>
        </p:txBody>
      </p:sp>
      <p:cxnSp>
        <p:nvCxnSpPr>
          <p:cNvPr id="54" name="Elbow Connector 56">
            <a:extLst>
              <a:ext uri="{FF2B5EF4-FFF2-40B4-BE49-F238E27FC236}">
                <a16:creationId xmlns:a16="http://schemas.microsoft.com/office/drawing/2014/main" id="{DED9E14D-4B83-0719-589B-A0247A26D48A}"/>
              </a:ext>
            </a:extLst>
          </p:cNvPr>
          <p:cNvCxnSpPr>
            <a:cxnSpLocks/>
            <a:stCxn id="7" idx="3"/>
            <a:endCxn id="52" idx="1"/>
          </p:cNvCxnSpPr>
          <p:nvPr/>
        </p:nvCxnSpPr>
        <p:spPr>
          <a:xfrm flipV="1">
            <a:off x="2066852" y="1785907"/>
            <a:ext cx="1507178" cy="250683"/>
          </a:xfrm>
          <a:prstGeom prst="bentConnector3">
            <a:avLst>
              <a:gd name="adj1" fmla="val 50000"/>
            </a:avLst>
          </a:prstGeom>
          <a:ln w="190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A6007C7-0ABA-1107-19E0-A027CCDFC33B}"/>
              </a:ext>
            </a:extLst>
          </p:cNvPr>
          <p:cNvCxnSpPr>
            <a:cxnSpLocks/>
            <a:stCxn id="53" idx="1"/>
            <a:endCxn id="52" idx="3"/>
          </p:cNvCxnSpPr>
          <p:nvPr/>
        </p:nvCxnSpPr>
        <p:spPr>
          <a:xfrm flipH="1">
            <a:off x="4713057" y="1785344"/>
            <a:ext cx="798014" cy="563"/>
          </a:xfrm>
          <a:prstGeom prst="straightConnector1">
            <a:avLst/>
          </a:prstGeom>
          <a:ln w="19050"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ounded Rectangle 29">
            <a:extLst>
              <a:ext uri="{FF2B5EF4-FFF2-40B4-BE49-F238E27FC236}">
                <a16:creationId xmlns:a16="http://schemas.microsoft.com/office/drawing/2014/main" id="{8651A971-FD80-C7DD-B497-3D2C3B67E474}"/>
              </a:ext>
            </a:extLst>
          </p:cNvPr>
          <p:cNvSpPr/>
          <p:nvPr/>
        </p:nvSpPr>
        <p:spPr>
          <a:xfrm>
            <a:off x="3450703" y="1263627"/>
            <a:ext cx="3281173" cy="902555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i="1" dirty="0">
                <a:solidFill>
                  <a:sysClr val="windowText" lastClr="000000"/>
                </a:solidFill>
              </a:rPr>
              <a:t>Simulation Maintenance Module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E1EDB20-B750-E5E9-8E92-87267775AC19}"/>
              </a:ext>
            </a:extLst>
          </p:cNvPr>
          <p:cNvSpPr txBox="1"/>
          <p:nvPr/>
        </p:nvSpPr>
        <p:spPr>
          <a:xfrm>
            <a:off x="4713057" y="1489479"/>
            <a:ext cx="6752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-Simulation Events</a:t>
            </a:r>
          </a:p>
        </p:txBody>
      </p:sp>
      <p:sp>
        <p:nvSpPr>
          <p:cNvPr id="18" name="Rounded Rectangle 29">
            <a:extLst>
              <a:ext uri="{FF2B5EF4-FFF2-40B4-BE49-F238E27FC236}">
                <a16:creationId xmlns:a16="http://schemas.microsoft.com/office/drawing/2014/main" id="{351ABAC9-95DA-DB64-1D76-AEB49F238802}"/>
              </a:ext>
            </a:extLst>
          </p:cNvPr>
          <p:cNvSpPr/>
          <p:nvPr/>
        </p:nvSpPr>
        <p:spPr>
          <a:xfrm rot="16200000">
            <a:off x="2029694" y="4761449"/>
            <a:ext cx="1181448" cy="357955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ysClr val="windowText" lastClr="000000"/>
                </a:solidFill>
              </a:rPr>
              <a:t>Network Emulator</a:t>
            </a:r>
          </a:p>
        </p:txBody>
      </p:sp>
      <p:sp>
        <p:nvSpPr>
          <p:cNvPr id="51" name="Rounded Rectangle 29">
            <a:extLst>
              <a:ext uri="{FF2B5EF4-FFF2-40B4-BE49-F238E27FC236}">
                <a16:creationId xmlns:a16="http://schemas.microsoft.com/office/drawing/2014/main" id="{217BB112-4919-5EF6-1341-F6C36B25E02B}"/>
              </a:ext>
            </a:extLst>
          </p:cNvPr>
          <p:cNvSpPr/>
          <p:nvPr/>
        </p:nvSpPr>
        <p:spPr>
          <a:xfrm>
            <a:off x="3270356" y="2878232"/>
            <a:ext cx="3038481" cy="3157979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50" i="1" dirty="0">
                <a:solidFill>
                  <a:sysClr val="windowText" lastClr="000000"/>
                </a:solidFill>
              </a:rPr>
              <a:t>Platform Emulator</a:t>
            </a:r>
          </a:p>
        </p:txBody>
      </p:sp>
      <p:sp>
        <p:nvSpPr>
          <p:cNvPr id="60" name="Rounded Rectangle 29">
            <a:extLst>
              <a:ext uri="{FF2B5EF4-FFF2-40B4-BE49-F238E27FC236}">
                <a16:creationId xmlns:a16="http://schemas.microsoft.com/office/drawing/2014/main" id="{FF61DADA-E76D-99A4-ABE1-66DEFE816698}"/>
              </a:ext>
            </a:extLst>
          </p:cNvPr>
          <p:cNvSpPr/>
          <p:nvPr/>
        </p:nvSpPr>
        <p:spPr>
          <a:xfrm>
            <a:off x="4093543" y="5574315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Payload</a:t>
            </a:r>
          </a:p>
        </p:txBody>
      </p:sp>
      <p:cxnSp>
        <p:nvCxnSpPr>
          <p:cNvPr id="147" name="Elbow Connector 56">
            <a:extLst>
              <a:ext uri="{FF2B5EF4-FFF2-40B4-BE49-F238E27FC236}">
                <a16:creationId xmlns:a16="http://schemas.microsoft.com/office/drawing/2014/main" id="{C4502423-406F-A3F6-1567-395AD1537D70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5457028" y="3968393"/>
            <a:ext cx="2497510" cy="517239"/>
          </a:xfrm>
          <a:prstGeom prst="bentConnector3">
            <a:avLst>
              <a:gd name="adj1" fmla="val 50000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Elbow Connector 56">
            <a:extLst>
              <a:ext uri="{FF2B5EF4-FFF2-40B4-BE49-F238E27FC236}">
                <a16:creationId xmlns:a16="http://schemas.microsoft.com/office/drawing/2014/main" id="{8F38ED55-85B4-23DF-B418-4B917428540D}"/>
              </a:ext>
            </a:extLst>
          </p:cNvPr>
          <p:cNvCxnSpPr>
            <a:cxnSpLocks/>
            <a:stCxn id="89" idx="0"/>
            <a:endCxn id="12" idx="1"/>
          </p:cNvCxnSpPr>
          <p:nvPr/>
        </p:nvCxnSpPr>
        <p:spPr>
          <a:xfrm rot="16200000" flipH="1">
            <a:off x="6569812" y="2012077"/>
            <a:ext cx="86893" cy="2670059"/>
          </a:xfrm>
          <a:prstGeom prst="bentConnector4">
            <a:avLst>
              <a:gd name="adj1" fmla="val -263082"/>
              <a:gd name="adj2" fmla="val 44455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Rounded Rectangle 29">
            <a:extLst>
              <a:ext uri="{FF2B5EF4-FFF2-40B4-BE49-F238E27FC236}">
                <a16:creationId xmlns:a16="http://schemas.microsoft.com/office/drawing/2014/main" id="{AD0BCC4D-3FD7-21C3-0DE9-F78C5720B017}"/>
              </a:ext>
            </a:extLst>
          </p:cNvPr>
          <p:cNvSpPr/>
          <p:nvPr/>
        </p:nvSpPr>
        <p:spPr>
          <a:xfrm>
            <a:off x="3555509" y="3535786"/>
            <a:ext cx="667620" cy="238442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Reactive Planner</a:t>
            </a:r>
          </a:p>
        </p:txBody>
      </p:sp>
      <p:sp>
        <p:nvSpPr>
          <p:cNvPr id="72" name="Rounded Rectangle 29">
            <a:extLst>
              <a:ext uri="{FF2B5EF4-FFF2-40B4-BE49-F238E27FC236}">
                <a16:creationId xmlns:a16="http://schemas.microsoft.com/office/drawing/2014/main" id="{84D4896E-930E-472B-B585-48CDAD784539}"/>
              </a:ext>
            </a:extLst>
          </p:cNvPr>
          <p:cNvSpPr/>
          <p:nvPr/>
        </p:nvSpPr>
        <p:spPr>
          <a:xfrm>
            <a:off x="4093543" y="5182556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Comms</a:t>
            </a:r>
            <a:endParaRPr lang="en-US" sz="600" i="1" dirty="0">
              <a:solidFill>
                <a:sysClr val="windowText" lastClr="000000"/>
              </a:solidFill>
            </a:endParaRPr>
          </a:p>
        </p:txBody>
      </p:sp>
      <p:sp>
        <p:nvSpPr>
          <p:cNvPr id="73" name="Rounded Rectangle 29">
            <a:extLst>
              <a:ext uri="{FF2B5EF4-FFF2-40B4-BE49-F238E27FC236}">
                <a16:creationId xmlns:a16="http://schemas.microsoft.com/office/drawing/2014/main" id="{117013F9-A97F-4F7A-B68C-0B8700601C16}"/>
              </a:ext>
            </a:extLst>
          </p:cNvPr>
          <p:cNvSpPr/>
          <p:nvPr/>
        </p:nvSpPr>
        <p:spPr>
          <a:xfrm>
            <a:off x="4093543" y="4790798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EPS</a:t>
            </a:r>
          </a:p>
        </p:txBody>
      </p:sp>
      <p:sp>
        <p:nvSpPr>
          <p:cNvPr id="75" name="Rounded Rectangle 29">
            <a:extLst>
              <a:ext uri="{FF2B5EF4-FFF2-40B4-BE49-F238E27FC236}">
                <a16:creationId xmlns:a16="http://schemas.microsoft.com/office/drawing/2014/main" id="{9EBDCE34-BAB4-4345-9C48-CB22D85302A0}"/>
              </a:ext>
            </a:extLst>
          </p:cNvPr>
          <p:cNvSpPr/>
          <p:nvPr/>
        </p:nvSpPr>
        <p:spPr>
          <a:xfrm>
            <a:off x="4093543" y="4399040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GNC</a:t>
            </a:r>
          </a:p>
        </p:txBody>
      </p:sp>
      <p:sp>
        <p:nvSpPr>
          <p:cNvPr id="76" name="Rounded Rectangle 29">
            <a:extLst>
              <a:ext uri="{FF2B5EF4-FFF2-40B4-BE49-F238E27FC236}">
                <a16:creationId xmlns:a16="http://schemas.microsoft.com/office/drawing/2014/main" id="{EC542895-4B0F-4E1E-9A51-400E8AB0FFA4}"/>
              </a:ext>
            </a:extLst>
          </p:cNvPr>
          <p:cNvSpPr/>
          <p:nvPr/>
        </p:nvSpPr>
        <p:spPr>
          <a:xfrm>
            <a:off x="3490685" y="3197788"/>
            <a:ext cx="2575259" cy="1090749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800" dirty="0">
                <a:solidFill>
                  <a:sysClr val="windowText" lastClr="000000"/>
                </a:solidFill>
              </a:rPr>
              <a:t>CDH</a:t>
            </a:r>
          </a:p>
        </p:txBody>
      </p:sp>
      <p:sp>
        <p:nvSpPr>
          <p:cNvPr id="89" name="Rounded Rectangle 29">
            <a:extLst>
              <a:ext uri="{FF2B5EF4-FFF2-40B4-BE49-F238E27FC236}">
                <a16:creationId xmlns:a16="http://schemas.microsoft.com/office/drawing/2014/main" id="{A089AF54-A214-49A0-8D78-1A76942FC697}"/>
              </a:ext>
            </a:extLst>
          </p:cNvPr>
          <p:cNvSpPr/>
          <p:nvPr/>
        </p:nvSpPr>
        <p:spPr>
          <a:xfrm>
            <a:off x="4944420" y="3303660"/>
            <a:ext cx="667620" cy="29589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Memory Emulator</a:t>
            </a:r>
          </a:p>
        </p:txBody>
      </p:sp>
      <p:sp>
        <p:nvSpPr>
          <p:cNvPr id="90" name="Rounded Rectangle 29">
            <a:extLst>
              <a:ext uri="{FF2B5EF4-FFF2-40B4-BE49-F238E27FC236}">
                <a16:creationId xmlns:a16="http://schemas.microsoft.com/office/drawing/2014/main" id="{7A899FE2-096C-4441-BC96-893DB6260128}"/>
              </a:ext>
            </a:extLst>
          </p:cNvPr>
          <p:cNvSpPr/>
          <p:nvPr/>
        </p:nvSpPr>
        <p:spPr>
          <a:xfrm>
            <a:off x="4771831" y="3896676"/>
            <a:ext cx="667620" cy="248121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Operations Executor</a:t>
            </a:r>
          </a:p>
        </p:txBody>
      </p:sp>
      <p:cxnSp>
        <p:nvCxnSpPr>
          <p:cNvPr id="105" name="Elbow Connector 56">
            <a:extLst>
              <a:ext uri="{FF2B5EF4-FFF2-40B4-BE49-F238E27FC236}">
                <a16:creationId xmlns:a16="http://schemas.microsoft.com/office/drawing/2014/main" id="{F5DF90EF-91A2-423E-827C-D647B4163013}"/>
              </a:ext>
            </a:extLst>
          </p:cNvPr>
          <p:cNvCxnSpPr>
            <a:cxnSpLocks/>
            <a:stCxn id="75" idx="1"/>
            <a:endCxn id="90" idx="1"/>
          </p:cNvCxnSpPr>
          <p:nvPr/>
        </p:nvCxnSpPr>
        <p:spPr>
          <a:xfrm rot="10800000" flipH="1">
            <a:off x="4093543" y="4020738"/>
            <a:ext cx="678288" cy="533873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Elbow Connector 56">
            <a:extLst>
              <a:ext uri="{FF2B5EF4-FFF2-40B4-BE49-F238E27FC236}">
                <a16:creationId xmlns:a16="http://schemas.microsoft.com/office/drawing/2014/main" id="{1276588E-6E95-4E3A-9113-31E5B78741FD}"/>
              </a:ext>
            </a:extLst>
          </p:cNvPr>
          <p:cNvCxnSpPr>
            <a:cxnSpLocks/>
            <a:stCxn id="73" idx="1"/>
            <a:endCxn id="90" idx="1"/>
          </p:cNvCxnSpPr>
          <p:nvPr/>
        </p:nvCxnSpPr>
        <p:spPr>
          <a:xfrm rot="10800000" flipH="1">
            <a:off x="4093543" y="4020738"/>
            <a:ext cx="678288" cy="925631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Elbow Connector 56">
            <a:extLst>
              <a:ext uri="{FF2B5EF4-FFF2-40B4-BE49-F238E27FC236}">
                <a16:creationId xmlns:a16="http://schemas.microsoft.com/office/drawing/2014/main" id="{7E7DCF36-0AD7-4A5C-A0F2-A60BC87135E2}"/>
              </a:ext>
            </a:extLst>
          </p:cNvPr>
          <p:cNvCxnSpPr>
            <a:cxnSpLocks/>
            <a:stCxn id="72" idx="1"/>
            <a:endCxn id="90" idx="1"/>
          </p:cNvCxnSpPr>
          <p:nvPr/>
        </p:nvCxnSpPr>
        <p:spPr>
          <a:xfrm rot="10800000" flipH="1">
            <a:off x="4093543" y="4020738"/>
            <a:ext cx="678288" cy="1317389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Elbow Connector 56">
            <a:extLst>
              <a:ext uri="{FF2B5EF4-FFF2-40B4-BE49-F238E27FC236}">
                <a16:creationId xmlns:a16="http://schemas.microsoft.com/office/drawing/2014/main" id="{EE80653F-58C9-448D-9038-26256F33A14C}"/>
              </a:ext>
            </a:extLst>
          </p:cNvPr>
          <p:cNvCxnSpPr>
            <a:cxnSpLocks/>
            <a:stCxn id="60" idx="1"/>
            <a:endCxn id="90" idx="1"/>
          </p:cNvCxnSpPr>
          <p:nvPr/>
        </p:nvCxnSpPr>
        <p:spPr>
          <a:xfrm rot="10800000" flipH="1">
            <a:off x="4093543" y="4020737"/>
            <a:ext cx="678288" cy="1709148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Elbow Connector 56">
            <a:extLst>
              <a:ext uri="{FF2B5EF4-FFF2-40B4-BE49-F238E27FC236}">
                <a16:creationId xmlns:a16="http://schemas.microsoft.com/office/drawing/2014/main" id="{0A3C5567-7911-4126-A03D-4F9D0E9372E2}"/>
              </a:ext>
            </a:extLst>
          </p:cNvPr>
          <p:cNvCxnSpPr>
            <a:cxnSpLocks/>
            <a:stCxn id="90" idx="2"/>
            <a:endCxn id="75" idx="3"/>
          </p:cNvCxnSpPr>
          <p:nvPr/>
        </p:nvCxnSpPr>
        <p:spPr>
          <a:xfrm rot="5400000">
            <a:off x="4729981" y="4178949"/>
            <a:ext cx="409813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Elbow Connector 56">
            <a:extLst>
              <a:ext uri="{FF2B5EF4-FFF2-40B4-BE49-F238E27FC236}">
                <a16:creationId xmlns:a16="http://schemas.microsoft.com/office/drawing/2014/main" id="{650CE2F8-3AF4-4B08-927F-647C746D5826}"/>
              </a:ext>
            </a:extLst>
          </p:cNvPr>
          <p:cNvCxnSpPr>
            <a:cxnSpLocks/>
            <a:stCxn id="90" idx="2"/>
            <a:endCxn id="73" idx="3"/>
          </p:cNvCxnSpPr>
          <p:nvPr/>
        </p:nvCxnSpPr>
        <p:spPr>
          <a:xfrm rot="5400000">
            <a:off x="4534102" y="4374828"/>
            <a:ext cx="801571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Elbow Connector 56">
            <a:extLst>
              <a:ext uri="{FF2B5EF4-FFF2-40B4-BE49-F238E27FC236}">
                <a16:creationId xmlns:a16="http://schemas.microsoft.com/office/drawing/2014/main" id="{81354236-E510-40FB-A081-2E061FAF211D}"/>
              </a:ext>
            </a:extLst>
          </p:cNvPr>
          <p:cNvCxnSpPr>
            <a:cxnSpLocks/>
            <a:stCxn id="90" idx="2"/>
            <a:endCxn id="72" idx="3"/>
          </p:cNvCxnSpPr>
          <p:nvPr/>
        </p:nvCxnSpPr>
        <p:spPr>
          <a:xfrm rot="5400000">
            <a:off x="4338223" y="4570707"/>
            <a:ext cx="1193329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Elbow Connector 56">
            <a:extLst>
              <a:ext uri="{FF2B5EF4-FFF2-40B4-BE49-F238E27FC236}">
                <a16:creationId xmlns:a16="http://schemas.microsoft.com/office/drawing/2014/main" id="{74371965-3CBC-4202-90CC-34368C216DDF}"/>
              </a:ext>
            </a:extLst>
          </p:cNvPr>
          <p:cNvCxnSpPr>
            <a:cxnSpLocks/>
            <a:stCxn id="90" idx="2"/>
            <a:endCxn id="60" idx="3"/>
          </p:cNvCxnSpPr>
          <p:nvPr/>
        </p:nvCxnSpPr>
        <p:spPr>
          <a:xfrm rot="5400000">
            <a:off x="4142343" y="4766587"/>
            <a:ext cx="1585088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Elbow Connector 56">
            <a:extLst>
              <a:ext uri="{FF2B5EF4-FFF2-40B4-BE49-F238E27FC236}">
                <a16:creationId xmlns:a16="http://schemas.microsoft.com/office/drawing/2014/main" id="{DD8C3B6D-2674-428C-BC26-3A80B5A5473E}"/>
              </a:ext>
            </a:extLst>
          </p:cNvPr>
          <p:cNvCxnSpPr>
            <a:cxnSpLocks/>
            <a:endCxn id="18" idx="2"/>
          </p:cNvCxnSpPr>
          <p:nvPr/>
        </p:nvCxnSpPr>
        <p:spPr>
          <a:xfrm rot="10800000">
            <a:off x="2799396" y="4940428"/>
            <a:ext cx="1294150" cy="515497"/>
          </a:xfrm>
          <a:prstGeom prst="bentConnector3">
            <a:avLst>
              <a:gd name="adj1" fmla="val 87683"/>
            </a:avLst>
          </a:prstGeom>
          <a:ln w="19050"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Elbow Connector 56">
            <a:extLst>
              <a:ext uri="{FF2B5EF4-FFF2-40B4-BE49-F238E27FC236}">
                <a16:creationId xmlns:a16="http://schemas.microsoft.com/office/drawing/2014/main" id="{F5229F95-BCB5-4C9F-A7C6-4D267755FE5F}"/>
              </a:ext>
            </a:extLst>
          </p:cNvPr>
          <p:cNvCxnSpPr>
            <a:cxnSpLocks/>
            <a:stCxn id="89" idx="3"/>
          </p:cNvCxnSpPr>
          <p:nvPr/>
        </p:nvCxnSpPr>
        <p:spPr>
          <a:xfrm flipH="1">
            <a:off x="4770621" y="3451605"/>
            <a:ext cx="841419" cy="2413265"/>
          </a:xfrm>
          <a:prstGeom prst="bentConnector4">
            <a:avLst>
              <a:gd name="adj1" fmla="val -27168"/>
              <a:gd name="adj2" fmla="val 99376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Elbow Connector 56">
            <a:extLst>
              <a:ext uri="{FF2B5EF4-FFF2-40B4-BE49-F238E27FC236}">
                <a16:creationId xmlns:a16="http://schemas.microsoft.com/office/drawing/2014/main" id="{F38834F7-AB5C-4070-98DC-D7AEAFD00312}"/>
              </a:ext>
            </a:extLst>
          </p:cNvPr>
          <p:cNvCxnSpPr>
            <a:cxnSpLocks/>
            <a:stCxn id="89" idx="3"/>
          </p:cNvCxnSpPr>
          <p:nvPr/>
        </p:nvCxnSpPr>
        <p:spPr>
          <a:xfrm flipH="1">
            <a:off x="4768022" y="3451605"/>
            <a:ext cx="844018" cy="2004317"/>
          </a:xfrm>
          <a:prstGeom prst="bentConnector4">
            <a:avLst>
              <a:gd name="adj1" fmla="val -27085"/>
              <a:gd name="adj2" fmla="val 99566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Elbow Connector 56">
            <a:extLst>
              <a:ext uri="{FF2B5EF4-FFF2-40B4-BE49-F238E27FC236}">
                <a16:creationId xmlns:a16="http://schemas.microsoft.com/office/drawing/2014/main" id="{3F311BAA-2BE1-4980-A029-D469D899B8DE}"/>
              </a:ext>
            </a:extLst>
          </p:cNvPr>
          <p:cNvCxnSpPr>
            <a:cxnSpLocks/>
            <a:stCxn id="90" idx="3"/>
          </p:cNvCxnSpPr>
          <p:nvPr/>
        </p:nvCxnSpPr>
        <p:spPr>
          <a:xfrm>
            <a:off x="5439451" y="4020737"/>
            <a:ext cx="2515087" cy="548563"/>
          </a:xfrm>
          <a:prstGeom prst="bentConnector3">
            <a:avLst>
              <a:gd name="adj1" fmla="val 38891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Elbow Connector 56">
            <a:extLst>
              <a:ext uri="{FF2B5EF4-FFF2-40B4-BE49-F238E27FC236}">
                <a16:creationId xmlns:a16="http://schemas.microsoft.com/office/drawing/2014/main" id="{F1B0D1BB-E82B-4F3B-B8FF-B040DD6FD753}"/>
              </a:ext>
            </a:extLst>
          </p:cNvPr>
          <p:cNvCxnSpPr>
            <a:cxnSpLocks/>
            <a:stCxn id="180" idx="3"/>
          </p:cNvCxnSpPr>
          <p:nvPr/>
        </p:nvCxnSpPr>
        <p:spPr>
          <a:xfrm>
            <a:off x="4223129" y="3655007"/>
            <a:ext cx="541004" cy="255227"/>
          </a:xfrm>
          <a:prstGeom prst="bentConnector3">
            <a:avLst>
              <a:gd name="adj1" fmla="val 50000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Elbow Connector 56">
            <a:extLst>
              <a:ext uri="{FF2B5EF4-FFF2-40B4-BE49-F238E27FC236}">
                <a16:creationId xmlns:a16="http://schemas.microsoft.com/office/drawing/2014/main" id="{6A04DC9D-A6D7-4E03-B2D3-EA2386F340DE}"/>
              </a:ext>
            </a:extLst>
          </p:cNvPr>
          <p:cNvCxnSpPr>
            <a:cxnSpLocks/>
          </p:cNvCxnSpPr>
          <p:nvPr/>
        </p:nvCxnSpPr>
        <p:spPr>
          <a:xfrm rot="10800000">
            <a:off x="4221947" y="3774228"/>
            <a:ext cx="542191" cy="194164"/>
          </a:xfrm>
          <a:prstGeom prst="bentConnector3">
            <a:avLst>
              <a:gd name="adj1" fmla="val 60541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Elbow Connector 56">
            <a:extLst>
              <a:ext uri="{FF2B5EF4-FFF2-40B4-BE49-F238E27FC236}">
                <a16:creationId xmlns:a16="http://schemas.microsoft.com/office/drawing/2014/main" id="{E9DC7D74-7045-4720-85E7-1B71F3C71EB9}"/>
              </a:ext>
            </a:extLst>
          </p:cNvPr>
          <p:cNvCxnSpPr>
            <a:cxnSpLocks/>
            <a:endCxn id="89" idx="1"/>
          </p:cNvCxnSpPr>
          <p:nvPr/>
        </p:nvCxnSpPr>
        <p:spPr>
          <a:xfrm rot="16200000" flipV="1">
            <a:off x="4743496" y="3652530"/>
            <a:ext cx="445071" cy="43222"/>
          </a:xfrm>
          <a:prstGeom prst="bentConnector4">
            <a:avLst>
              <a:gd name="adj1" fmla="val 33380"/>
              <a:gd name="adj2" fmla="val 302744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Elbow Connector 56">
            <a:extLst>
              <a:ext uri="{FF2B5EF4-FFF2-40B4-BE49-F238E27FC236}">
                <a16:creationId xmlns:a16="http://schemas.microsoft.com/office/drawing/2014/main" id="{E9C2128D-7127-4151-A20C-1197683BF2C7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2038279" cy="1844185"/>
          </a:xfrm>
          <a:prstGeom prst="bentConnector3">
            <a:avLst>
              <a:gd name="adj1" fmla="val 53240"/>
            </a:avLst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Elbow Connector 56">
            <a:extLst>
              <a:ext uri="{FF2B5EF4-FFF2-40B4-BE49-F238E27FC236}">
                <a16:creationId xmlns:a16="http://schemas.microsoft.com/office/drawing/2014/main" id="{2973BBC1-1C5F-458E-A016-FD758E447D5B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1084980" cy="2245264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Elbow Connector 56">
            <a:extLst>
              <a:ext uri="{FF2B5EF4-FFF2-40B4-BE49-F238E27FC236}">
                <a16:creationId xmlns:a16="http://schemas.microsoft.com/office/drawing/2014/main" id="{94DC209D-27D1-4A9E-9A13-41665E7FF0CE}"/>
              </a:ext>
            </a:extLst>
          </p:cNvPr>
          <p:cNvCxnSpPr>
            <a:cxnSpLocks/>
          </p:cNvCxnSpPr>
          <p:nvPr/>
        </p:nvCxnSpPr>
        <p:spPr>
          <a:xfrm>
            <a:off x="3166973" y="5067736"/>
            <a:ext cx="920628" cy="0"/>
          </a:xfrm>
          <a:prstGeom prst="straightConnector1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Elbow Connector 56">
            <a:extLst>
              <a:ext uri="{FF2B5EF4-FFF2-40B4-BE49-F238E27FC236}">
                <a16:creationId xmlns:a16="http://schemas.microsoft.com/office/drawing/2014/main" id="{77DD1CD4-9730-44EC-91E2-5C9E600BAA98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1083060" cy="2449703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Elbow Connector 56">
            <a:extLst>
              <a:ext uri="{FF2B5EF4-FFF2-40B4-BE49-F238E27FC236}">
                <a16:creationId xmlns:a16="http://schemas.microsoft.com/office/drawing/2014/main" id="{FB982657-D5E3-4A79-B1E8-3DD75CBB3035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1081216" cy="3013025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Elbow Connector 56">
            <a:extLst>
              <a:ext uri="{FF2B5EF4-FFF2-40B4-BE49-F238E27FC236}">
                <a16:creationId xmlns:a16="http://schemas.microsoft.com/office/drawing/2014/main" id="{B68866AC-77EB-42F7-9DE6-6E7049A5992D}"/>
              </a:ext>
            </a:extLst>
          </p:cNvPr>
          <p:cNvCxnSpPr>
            <a:cxnSpLocks/>
          </p:cNvCxnSpPr>
          <p:nvPr/>
        </p:nvCxnSpPr>
        <p:spPr>
          <a:xfrm>
            <a:off x="3170829" y="5837402"/>
            <a:ext cx="920628" cy="0"/>
          </a:xfrm>
          <a:prstGeom prst="straightConnector1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Elbow Connector 56">
            <a:extLst>
              <a:ext uri="{FF2B5EF4-FFF2-40B4-BE49-F238E27FC236}">
                <a16:creationId xmlns:a16="http://schemas.microsoft.com/office/drawing/2014/main" id="{0ABB24D6-7AE1-449F-805C-4DB57F4CE26A}"/>
              </a:ext>
            </a:extLst>
          </p:cNvPr>
          <p:cNvCxnSpPr>
            <a:cxnSpLocks/>
            <a:stCxn id="8" idx="3"/>
            <a:endCxn id="18" idx="3"/>
          </p:cNvCxnSpPr>
          <p:nvPr/>
        </p:nvCxnSpPr>
        <p:spPr>
          <a:xfrm>
            <a:off x="2066852" y="2835248"/>
            <a:ext cx="553567" cy="1514455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Elbow Connector 56">
            <a:extLst>
              <a:ext uri="{FF2B5EF4-FFF2-40B4-BE49-F238E27FC236}">
                <a16:creationId xmlns:a16="http://schemas.microsoft.com/office/drawing/2014/main" id="{91F6E739-09E3-4461-9EE5-15189E7F6479}"/>
              </a:ext>
            </a:extLst>
          </p:cNvPr>
          <p:cNvCxnSpPr>
            <a:cxnSpLocks/>
            <a:stCxn id="52" idx="2"/>
          </p:cNvCxnSpPr>
          <p:nvPr/>
        </p:nvCxnSpPr>
        <p:spPr>
          <a:xfrm rot="5400000">
            <a:off x="3219455" y="1911159"/>
            <a:ext cx="856467" cy="991712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56">
            <a:extLst>
              <a:ext uri="{FF2B5EF4-FFF2-40B4-BE49-F238E27FC236}">
                <a16:creationId xmlns:a16="http://schemas.microsoft.com/office/drawing/2014/main" id="{B49EAF7B-342F-349C-13D1-BA81BFF6FC82}"/>
              </a:ext>
            </a:extLst>
          </p:cNvPr>
          <p:cNvCxnSpPr>
            <a:cxnSpLocks/>
          </p:cNvCxnSpPr>
          <p:nvPr/>
        </p:nvCxnSpPr>
        <p:spPr>
          <a:xfrm rot="10800000">
            <a:off x="5618528" y="3350614"/>
            <a:ext cx="2327358" cy="145181"/>
          </a:xfrm>
          <a:prstGeom prst="bentConnector3">
            <a:avLst>
              <a:gd name="adj1" fmla="val 67704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Elbow Connector 56">
            <a:extLst>
              <a:ext uri="{FF2B5EF4-FFF2-40B4-BE49-F238E27FC236}">
                <a16:creationId xmlns:a16="http://schemas.microsoft.com/office/drawing/2014/main" id="{92F17629-697B-04AF-647C-0F92F4609D53}"/>
              </a:ext>
            </a:extLst>
          </p:cNvPr>
          <p:cNvCxnSpPr>
            <a:cxnSpLocks/>
          </p:cNvCxnSpPr>
          <p:nvPr/>
        </p:nvCxnSpPr>
        <p:spPr>
          <a:xfrm>
            <a:off x="3184503" y="5227802"/>
            <a:ext cx="920628" cy="0"/>
          </a:xfrm>
          <a:prstGeom prst="straightConnector1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Elbow Connector 56">
            <a:extLst>
              <a:ext uri="{FF2B5EF4-FFF2-40B4-BE49-F238E27FC236}">
                <a16:creationId xmlns:a16="http://schemas.microsoft.com/office/drawing/2014/main" id="{4F09E56D-F40E-29BA-8FA9-0AECD59D1FD3}"/>
              </a:ext>
            </a:extLst>
          </p:cNvPr>
          <p:cNvCxnSpPr>
            <a:cxnSpLocks/>
            <a:stCxn id="90" idx="0"/>
            <a:endCxn id="89" idx="2"/>
          </p:cNvCxnSpPr>
          <p:nvPr/>
        </p:nvCxnSpPr>
        <p:spPr>
          <a:xfrm rot="5400000" flipH="1" flipV="1">
            <a:off x="5043372" y="3661819"/>
            <a:ext cx="297126" cy="172589"/>
          </a:xfrm>
          <a:prstGeom prst="bentConnector3">
            <a:avLst>
              <a:gd name="adj1" fmla="val 60258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B4A3D44A-8354-0E39-B0D2-BC242EFBEC49}"/>
              </a:ext>
            </a:extLst>
          </p:cNvPr>
          <p:cNvSpPr/>
          <p:nvPr/>
        </p:nvSpPr>
        <p:spPr>
          <a:xfrm>
            <a:off x="9932798" y="3236808"/>
            <a:ext cx="2114576" cy="10517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00" b="1" dirty="0">
                <a:solidFill>
                  <a:schemeClr val="tx1"/>
                </a:solidFill>
              </a:rPr>
              <a:t>Scenario step:</a:t>
            </a:r>
          </a:p>
          <a:p>
            <a:endParaRPr lang="en-US" sz="1200" dirty="0">
              <a:solidFill>
                <a:schemeClr val="tx1"/>
              </a:solidFill>
            </a:endParaRPr>
          </a:p>
          <a:p>
            <a:r>
              <a:rPr lang="en-US" sz="1100" dirty="0">
                <a:solidFill>
                  <a:schemeClr val="tx1"/>
                </a:solidFill>
              </a:rPr>
              <a:t>Agent 1 performs routine measurement of GP1 with instrument A</a:t>
            </a:r>
            <a:endParaRPr lang="en-US" sz="1200" dirty="0">
              <a:solidFill>
                <a:schemeClr val="tx1"/>
              </a:solidFill>
            </a:endParaRPr>
          </a:p>
          <a:p>
            <a:endParaRPr lang="en-US" sz="1000" dirty="0">
              <a:solidFill>
                <a:schemeClr val="tx1"/>
              </a:solidFill>
            </a:endParaRPr>
          </a:p>
        </p:txBody>
      </p:sp>
      <p:pic>
        <p:nvPicPr>
          <p:cNvPr id="17" name="Graphic 16" descr="Speech with solid fill">
            <a:extLst>
              <a:ext uri="{FF2B5EF4-FFF2-40B4-BE49-F238E27FC236}">
                <a16:creationId xmlns:a16="http://schemas.microsoft.com/office/drawing/2014/main" id="{BAAFDCD6-5EB9-F40E-926B-8412B2A3A5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4401241" y="5012718"/>
            <a:ext cx="1276488" cy="97621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1BC0C69-CCB9-8556-8B71-699806400C86}"/>
              </a:ext>
            </a:extLst>
          </p:cNvPr>
          <p:cNvSpPr txBox="1"/>
          <p:nvPr/>
        </p:nvSpPr>
        <p:spPr>
          <a:xfrm>
            <a:off x="4579108" y="5234826"/>
            <a:ext cx="962270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“Measurement performed! Saving results…”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4E00649-E92A-058F-3253-83126467EBBE}"/>
              </a:ext>
            </a:extLst>
          </p:cNvPr>
          <p:cNvGrpSpPr/>
          <p:nvPr/>
        </p:nvGrpSpPr>
        <p:grpSpPr>
          <a:xfrm>
            <a:off x="1253943" y="936113"/>
            <a:ext cx="914400" cy="914400"/>
            <a:chOff x="8717280" y="2379218"/>
            <a:chExt cx="914400" cy="914400"/>
          </a:xfrm>
        </p:grpSpPr>
        <p:pic>
          <p:nvPicPr>
            <p:cNvPr id="33" name="Graphic 32" descr="Satellite with solid fill">
              <a:extLst>
                <a:ext uri="{FF2B5EF4-FFF2-40B4-BE49-F238E27FC236}">
                  <a16:creationId xmlns:a16="http://schemas.microsoft.com/office/drawing/2014/main" id="{8024A227-1702-CEA0-8240-6CBBFD4CA4C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17280" y="2379218"/>
              <a:ext cx="914400" cy="914400"/>
            </a:xfrm>
            <a:prstGeom prst="rect">
              <a:avLst/>
            </a:prstGeom>
          </p:spPr>
        </p:pic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5E52C594-D08E-B3E2-E204-4DBD0FE19047}"/>
                </a:ext>
              </a:extLst>
            </p:cNvPr>
            <p:cNvSpPr/>
            <p:nvPr/>
          </p:nvSpPr>
          <p:spPr>
            <a:xfrm>
              <a:off x="9089136" y="2746756"/>
              <a:ext cx="170688" cy="17932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1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F9832590-802D-B246-6F07-072B3E3728BB}"/>
              </a:ext>
            </a:extLst>
          </p:cNvPr>
          <p:cNvSpPr txBox="1"/>
          <p:nvPr/>
        </p:nvSpPr>
        <p:spPr>
          <a:xfrm>
            <a:off x="4944420" y="5836156"/>
            <a:ext cx="841419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-Instrument Data</a:t>
            </a:r>
          </a:p>
        </p:txBody>
      </p:sp>
      <p:pic>
        <p:nvPicPr>
          <p:cNvPr id="22" name="Graphic 21" descr="Speech with solid fill">
            <a:extLst>
              <a:ext uri="{FF2B5EF4-FFF2-40B4-BE49-F238E27FC236}">
                <a16:creationId xmlns:a16="http://schemas.microsoft.com/office/drawing/2014/main" id="{291DF5DD-36C1-5C6A-12AF-9471B6360C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5172114" y="2623336"/>
            <a:ext cx="1276488" cy="97621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94F4EEA-83D6-E4E1-D809-78F765E42831}"/>
              </a:ext>
            </a:extLst>
          </p:cNvPr>
          <p:cNvSpPr txBox="1"/>
          <p:nvPr/>
        </p:nvSpPr>
        <p:spPr>
          <a:xfrm>
            <a:off x="5351191" y="2833344"/>
            <a:ext cx="962270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“Measurement data is now stored in internal memory!”</a:t>
            </a:r>
          </a:p>
        </p:txBody>
      </p:sp>
    </p:spTree>
    <p:extLst>
      <p:ext uri="{BB962C8B-B14F-4D97-AF65-F5344CB8AC3E}">
        <p14:creationId xmlns:p14="http://schemas.microsoft.com/office/powerpoint/2010/main" val="4867177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4C978-9A8F-D19F-6684-24EF10271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Engineering Module - Plan Execution </a:t>
            </a:r>
          </a:p>
        </p:txBody>
      </p:sp>
      <p:sp>
        <p:nvSpPr>
          <p:cNvPr id="4" name="Rounded Rectangle 29">
            <a:extLst>
              <a:ext uri="{FF2B5EF4-FFF2-40B4-BE49-F238E27FC236}">
                <a16:creationId xmlns:a16="http://schemas.microsoft.com/office/drawing/2014/main" id="{F40648B5-DE50-3579-FADA-CAF8E94030E7}"/>
              </a:ext>
            </a:extLst>
          </p:cNvPr>
          <p:cNvSpPr/>
          <p:nvPr/>
        </p:nvSpPr>
        <p:spPr>
          <a:xfrm>
            <a:off x="1698089" y="1115370"/>
            <a:ext cx="8052471" cy="5183541"/>
          </a:xfrm>
          <a:prstGeom prst="roundRect">
            <a:avLst>
              <a:gd name="adj" fmla="val 6097"/>
            </a:avLst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5" name="Rounded Rectangle 30">
            <a:extLst>
              <a:ext uri="{FF2B5EF4-FFF2-40B4-BE49-F238E27FC236}">
                <a16:creationId xmlns:a16="http://schemas.microsoft.com/office/drawing/2014/main" id="{36FCB5CD-F302-D51B-34A3-A0B1CCDBE6D6}"/>
              </a:ext>
            </a:extLst>
          </p:cNvPr>
          <p:cNvSpPr/>
          <p:nvPr/>
        </p:nvSpPr>
        <p:spPr>
          <a:xfrm rot="16200000">
            <a:off x="-510985" y="2233073"/>
            <a:ext cx="2154955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Environment</a:t>
            </a:r>
          </a:p>
        </p:txBody>
      </p:sp>
      <p:sp>
        <p:nvSpPr>
          <p:cNvPr id="6" name="Rounded Rectangle 30">
            <a:extLst>
              <a:ext uri="{FF2B5EF4-FFF2-40B4-BE49-F238E27FC236}">
                <a16:creationId xmlns:a16="http://schemas.microsoft.com/office/drawing/2014/main" id="{87F517DA-6E73-F6CB-E770-58B82D97E783}"/>
              </a:ext>
            </a:extLst>
          </p:cNvPr>
          <p:cNvSpPr/>
          <p:nvPr/>
        </p:nvSpPr>
        <p:spPr>
          <a:xfrm rot="16200000">
            <a:off x="-423114" y="4774286"/>
            <a:ext cx="1979210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Other Agents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1FE5CB-B5E3-B8CC-FC28-61C7280D0EC8}"/>
              </a:ext>
            </a:extLst>
          </p:cNvPr>
          <p:cNvSpPr/>
          <p:nvPr/>
        </p:nvSpPr>
        <p:spPr>
          <a:xfrm>
            <a:off x="1698087" y="1854201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SUB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C5E1990-9422-5D7F-F9ED-1C8180FDCE4E}"/>
              </a:ext>
            </a:extLst>
          </p:cNvPr>
          <p:cNvSpPr/>
          <p:nvPr/>
        </p:nvSpPr>
        <p:spPr>
          <a:xfrm>
            <a:off x="1698087" y="2652859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227E52-179E-4D2F-5FC9-FDFD8678AC53}"/>
              </a:ext>
            </a:extLst>
          </p:cNvPr>
          <p:cNvSpPr/>
          <p:nvPr/>
        </p:nvSpPr>
        <p:spPr>
          <a:xfrm>
            <a:off x="1698087" y="4357079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REP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6CB41F-8ECB-30FC-1971-129130FB3B89}"/>
              </a:ext>
            </a:extLst>
          </p:cNvPr>
          <p:cNvSpPr/>
          <p:nvPr/>
        </p:nvSpPr>
        <p:spPr>
          <a:xfrm>
            <a:off x="1698087" y="5155737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11" name="Rounded Rectangle 29">
            <a:extLst>
              <a:ext uri="{FF2B5EF4-FFF2-40B4-BE49-F238E27FC236}">
                <a16:creationId xmlns:a16="http://schemas.microsoft.com/office/drawing/2014/main" id="{2B32A1C8-1F4D-FE46-0683-3487D1FA5643}"/>
              </a:ext>
            </a:extLst>
          </p:cNvPr>
          <p:cNvSpPr/>
          <p:nvPr/>
        </p:nvSpPr>
        <p:spPr>
          <a:xfrm>
            <a:off x="2323156" y="2446945"/>
            <a:ext cx="4289582" cy="3786754"/>
          </a:xfrm>
          <a:prstGeom prst="roundRect">
            <a:avLst>
              <a:gd name="adj" fmla="val 3300"/>
            </a:avLst>
          </a:prstGeom>
          <a:solidFill>
            <a:schemeClr val="accent2">
              <a:lumMod val="10000"/>
              <a:lumOff val="90000"/>
            </a:scheme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z="1200" i="1" dirty="0">
                <a:solidFill>
                  <a:sysClr val="windowText" lastClr="000000"/>
                </a:solidFill>
              </a:rPr>
              <a:t>Engineering Module</a:t>
            </a:r>
          </a:p>
        </p:txBody>
      </p:sp>
      <p:sp>
        <p:nvSpPr>
          <p:cNvPr id="12" name="Rounded Rectangle 29">
            <a:extLst>
              <a:ext uri="{FF2B5EF4-FFF2-40B4-BE49-F238E27FC236}">
                <a16:creationId xmlns:a16="http://schemas.microsoft.com/office/drawing/2014/main" id="{12ADA39C-3563-CAEB-6599-771568637F19}"/>
              </a:ext>
            </a:extLst>
          </p:cNvPr>
          <p:cNvSpPr/>
          <p:nvPr/>
        </p:nvSpPr>
        <p:spPr>
          <a:xfrm>
            <a:off x="7948289" y="3236808"/>
            <a:ext cx="1307237" cy="307489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i="1" dirty="0">
                <a:solidFill>
                  <a:sysClr val="windowText" lastClr="000000"/>
                </a:solidFill>
              </a:rPr>
              <a:t>Science Module</a:t>
            </a:r>
          </a:p>
        </p:txBody>
      </p:sp>
      <p:sp>
        <p:nvSpPr>
          <p:cNvPr id="13" name="Rounded Rectangle 29">
            <a:extLst>
              <a:ext uri="{FF2B5EF4-FFF2-40B4-BE49-F238E27FC236}">
                <a16:creationId xmlns:a16="http://schemas.microsoft.com/office/drawing/2014/main" id="{4CF191CC-E3D1-061E-10AD-55F38E8AB2A6}"/>
              </a:ext>
            </a:extLst>
          </p:cNvPr>
          <p:cNvSpPr/>
          <p:nvPr/>
        </p:nvSpPr>
        <p:spPr>
          <a:xfrm>
            <a:off x="7954538" y="4331887"/>
            <a:ext cx="1307237" cy="307489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i="1" dirty="0">
                <a:solidFill>
                  <a:sysClr val="windowText" lastClr="000000"/>
                </a:solidFill>
              </a:rPr>
              <a:t>Planning Module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2CFE17B-DDF8-C7E1-74CB-183DE935DC47}"/>
              </a:ext>
            </a:extLst>
          </p:cNvPr>
          <p:cNvCxnSpPr>
            <a:cxnSpLocks/>
          </p:cNvCxnSpPr>
          <p:nvPr/>
        </p:nvCxnSpPr>
        <p:spPr>
          <a:xfrm flipH="1" flipV="1">
            <a:off x="780272" y="2835247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B52B2B7-ABA9-443F-1E5D-AA7CC65B7D4C}"/>
              </a:ext>
            </a:extLst>
          </p:cNvPr>
          <p:cNvCxnSpPr>
            <a:cxnSpLocks/>
          </p:cNvCxnSpPr>
          <p:nvPr/>
        </p:nvCxnSpPr>
        <p:spPr>
          <a:xfrm flipH="1" flipV="1">
            <a:off x="776055" y="2056519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321F822-5C6A-BD15-F8C8-E7C9183E20A6}"/>
              </a:ext>
            </a:extLst>
          </p:cNvPr>
          <p:cNvCxnSpPr>
            <a:cxnSpLocks/>
          </p:cNvCxnSpPr>
          <p:nvPr/>
        </p:nvCxnSpPr>
        <p:spPr>
          <a:xfrm flipH="1" flipV="1">
            <a:off x="772589" y="5337387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3DB52F6-DC85-48AB-544C-FCD2F9E9318D}"/>
              </a:ext>
            </a:extLst>
          </p:cNvPr>
          <p:cNvCxnSpPr>
            <a:cxnSpLocks/>
          </p:cNvCxnSpPr>
          <p:nvPr/>
        </p:nvCxnSpPr>
        <p:spPr>
          <a:xfrm flipH="1" flipV="1">
            <a:off x="774321" y="4538729"/>
            <a:ext cx="922031" cy="738"/>
          </a:xfrm>
          <a:prstGeom prst="straightConnector1">
            <a:avLst/>
          </a:prstGeom>
          <a:ln w="28575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05EFBA9-F89A-F4AA-B55A-FE4D71BE992A}"/>
              </a:ext>
            </a:extLst>
          </p:cNvPr>
          <p:cNvCxnSpPr>
            <a:cxnSpLocks/>
            <a:endCxn id="9" idx="3"/>
          </p:cNvCxnSpPr>
          <p:nvPr/>
        </p:nvCxnSpPr>
        <p:spPr>
          <a:xfrm flipH="1">
            <a:off x="2066852" y="4538729"/>
            <a:ext cx="370038" cy="739"/>
          </a:xfrm>
          <a:prstGeom prst="straightConnector1">
            <a:avLst/>
          </a:prstGeom>
          <a:ln w="19050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3080E86-4D23-A774-F967-F388C923D11E}"/>
              </a:ext>
            </a:extLst>
          </p:cNvPr>
          <p:cNvCxnSpPr>
            <a:cxnSpLocks/>
            <a:endCxn id="10" idx="3"/>
          </p:cNvCxnSpPr>
          <p:nvPr/>
        </p:nvCxnSpPr>
        <p:spPr>
          <a:xfrm flipH="1">
            <a:off x="2066852" y="5337387"/>
            <a:ext cx="374588" cy="739"/>
          </a:xfrm>
          <a:prstGeom prst="straightConnector1">
            <a:avLst/>
          </a:prstGeom>
          <a:ln w="19050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A7A95947-F6FE-37CA-E02B-B0F9DFACB9A8}"/>
              </a:ext>
            </a:extLst>
          </p:cNvPr>
          <p:cNvCxnSpPr>
            <a:cxnSpLocks/>
            <a:stCxn id="12" idx="2"/>
            <a:endCxn id="13" idx="0"/>
          </p:cNvCxnSpPr>
          <p:nvPr/>
        </p:nvCxnSpPr>
        <p:spPr>
          <a:xfrm>
            <a:off x="8601908" y="3544297"/>
            <a:ext cx="6249" cy="787590"/>
          </a:xfrm>
          <a:prstGeom prst="straightConnector1">
            <a:avLst/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465D2550-9A5E-2B9C-C4A5-BEBE059DFA7D}"/>
              </a:ext>
            </a:extLst>
          </p:cNvPr>
          <p:cNvSpPr/>
          <p:nvPr/>
        </p:nvSpPr>
        <p:spPr>
          <a:xfrm>
            <a:off x="3574030" y="1593032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Event Handler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CDB0AC5-0E15-BEA5-0D41-E610593E1143}"/>
              </a:ext>
            </a:extLst>
          </p:cNvPr>
          <p:cNvSpPr/>
          <p:nvPr/>
        </p:nvSpPr>
        <p:spPr>
          <a:xfrm>
            <a:off x="5511071" y="1592469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Sim Start/End</a:t>
            </a:r>
          </a:p>
        </p:txBody>
      </p:sp>
      <p:cxnSp>
        <p:nvCxnSpPr>
          <p:cNvPr id="54" name="Elbow Connector 56">
            <a:extLst>
              <a:ext uri="{FF2B5EF4-FFF2-40B4-BE49-F238E27FC236}">
                <a16:creationId xmlns:a16="http://schemas.microsoft.com/office/drawing/2014/main" id="{DED9E14D-4B83-0719-589B-A0247A26D48A}"/>
              </a:ext>
            </a:extLst>
          </p:cNvPr>
          <p:cNvCxnSpPr>
            <a:cxnSpLocks/>
            <a:stCxn id="7" idx="3"/>
            <a:endCxn id="52" idx="1"/>
          </p:cNvCxnSpPr>
          <p:nvPr/>
        </p:nvCxnSpPr>
        <p:spPr>
          <a:xfrm flipV="1">
            <a:off x="2066852" y="1785907"/>
            <a:ext cx="1507178" cy="250683"/>
          </a:xfrm>
          <a:prstGeom prst="bentConnector3">
            <a:avLst>
              <a:gd name="adj1" fmla="val 50000"/>
            </a:avLst>
          </a:prstGeom>
          <a:ln w="190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A6007C7-0ABA-1107-19E0-A027CCDFC33B}"/>
              </a:ext>
            </a:extLst>
          </p:cNvPr>
          <p:cNvCxnSpPr>
            <a:cxnSpLocks/>
            <a:stCxn id="53" idx="1"/>
            <a:endCxn id="52" idx="3"/>
          </p:cNvCxnSpPr>
          <p:nvPr/>
        </p:nvCxnSpPr>
        <p:spPr>
          <a:xfrm flipH="1">
            <a:off x="4713057" y="1785344"/>
            <a:ext cx="798014" cy="563"/>
          </a:xfrm>
          <a:prstGeom prst="straightConnector1">
            <a:avLst/>
          </a:prstGeom>
          <a:ln w="19050"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ounded Rectangle 29">
            <a:extLst>
              <a:ext uri="{FF2B5EF4-FFF2-40B4-BE49-F238E27FC236}">
                <a16:creationId xmlns:a16="http://schemas.microsoft.com/office/drawing/2014/main" id="{8651A971-FD80-C7DD-B497-3D2C3B67E474}"/>
              </a:ext>
            </a:extLst>
          </p:cNvPr>
          <p:cNvSpPr/>
          <p:nvPr/>
        </p:nvSpPr>
        <p:spPr>
          <a:xfrm>
            <a:off x="3450703" y="1263627"/>
            <a:ext cx="3281173" cy="902555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i="1" dirty="0">
                <a:solidFill>
                  <a:sysClr val="windowText" lastClr="000000"/>
                </a:solidFill>
              </a:rPr>
              <a:t>Simulation Maintenance Module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E1EDB20-B750-E5E9-8E92-87267775AC19}"/>
              </a:ext>
            </a:extLst>
          </p:cNvPr>
          <p:cNvSpPr txBox="1"/>
          <p:nvPr/>
        </p:nvSpPr>
        <p:spPr>
          <a:xfrm>
            <a:off x="4713057" y="1489479"/>
            <a:ext cx="6752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-Simulation Events</a:t>
            </a:r>
          </a:p>
        </p:txBody>
      </p:sp>
      <p:sp>
        <p:nvSpPr>
          <p:cNvPr id="18" name="Rounded Rectangle 29">
            <a:extLst>
              <a:ext uri="{FF2B5EF4-FFF2-40B4-BE49-F238E27FC236}">
                <a16:creationId xmlns:a16="http://schemas.microsoft.com/office/drawing/2014/main" id="{351ABAC9-95DA-DB64-1D76-AEB49F238802}"/>
              </a:ext>
            </a:extLst>
          </p:cNvPr>
          <p:cNvSpPr/>
          <p:nvPr/>
        </p:nvSpPr>
        <p:spPr>
          <a:xfrm rot="16200000">
            <a:off x="2029694" y="4761449"/>
            <a:ext cx="1181448" cy="357955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ysClr val="windowText" lastClr="000000"/>
                </a:solidFill>
              </a:rPr>
              <a:t>Network Emulator</a:t>
            </a:r>
          </a:p>
        </p:txBody>
      </p:sp>
      <p:sp>
        <p:nvSpPr>
          <p:cNvPr id="51" name="Rounded Rectangle 29">
            <a:extLst>
              <a:ext uri="{FF2B5EF4-FFF2-40B4-BE49-F238E27FC236}">
                <a16:creationId xmlns:a16="http://schemas.microsoft.com/office/drawing/2014/main" id="{217BB112-4919-5EF6-1341-F6C36B25E02B}"/>
              </a:ext>
            </a:extLst>
          </p:cNvPr>
          <p:cNvSpPr/>
          <p:nvPr/>
        </p:nvSpPr>
        <p:spPr>
          <a:xfrm>
            <a:off x="3270356" y="2878232"/>
            <a:ext cx="3038481" cy="3157979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50" i="1" dirty="0">
                <a:solidFill>
                  <a:sysClr val="windowText" lastClr="000000"/>
                </a:solidFill>
              </a:rPr>
              <a:t>Platform Emulator</a:t>
            </a:r>
          </a:p>
        </p:txBody>
      </p:sp>
      <p:sp>
        <p:nvSpPr>
          <p:cNvPr id="60" name="Rounded Rectangle 29">
            <a:extLst>
              <a:ext uri="{FF2B5EF4-FFF2-40B4-BE49-F238E27FC236}">
                <a16:creationId xmlns:a16="http://schemas.microsoft.com/office/drawing/2014/main" id="{FF61DADA-E76D-99A4-ABE1-66DEFE816698}"/>
              </a:ext>
            </a:extLst>
          </p:cNvPr>
          <p:cNvSpPr/>
          <p:nvPr/>
        </p:nvSpPr>
        <p:spPr>
          <a:xfrm>
            <a:off x="4093543" y="5574315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Payload</a:t>
            </a:r>
          </a:p>
        </p:txBody>
      </p:sp>
      <p:cxnSp>
        <p:nvCxnSpPr>
          <p:cNvPr id="147" name="Elbow Connector 56">
            <a:extLst>
              <a:ext uri="{FF2B5EF4-FFF2-40B4-BE49-F238E27FC236}">
                <a16:creationId xmlns:a16="http://schemas.microsoft.com/office/drawing/2014/main" id="{C4502423-406F-A3F6-1567-395AD1537D70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5457028" y="3968393"/>
            <a:ext cx="2497510" cy="517239"/>
          </a:xfrm>
          <a:prstGeom prst="bentConnector3">
            <a:avLst>
              <a:gd name="adj1" fmla="val 50000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Elbow Connector 56">
            <a:extLst>
              <a:ext uri="{FF2B5EF4-FFF2-40B4-BE49-F238E27FC236}">
                <a16:creationId xmlns:a16="http://schemas.microsoft.com/office/drawing/2014/main" id="{8F38ED55-85B4-23DF-B418-4B917428540D}"/>
              </a:ext>
            </a:extLst>
          </p:cNvPr>
          <p:cNvCxnSpPr>
            <a:cxnSpLocks/>
            <a:stCxn id="89" idx="0"/>
            <a:endCxn id="12" idx="1"/>
          </p:cNvCxnSpPr>
          <p:nvPr/>
        </p:nvCxnSpPr>
        <p:spPr>
          <a:xfrm rot="16200000" flipH="1">
            <a:off x="6569812" y="2012077"/>
            <a:ext cx="86893" cy="2670059"/>
          </a:xfrm>
          <a:prstGeom prst="bentConnector4">
            <a:avLst>
              <a:gd name="adj1" fmla="val -263082"/>
              <a:gd name="adj2" fmla="val 44455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Rounded Rectangle 29">
            <a:extLst>
              <a:ext uri="{FF2B5EF4-FFF2-40B4-BE49-F238E27FC236}">
                <a16:creationId xmlns:a16="http://schemas.microsoft.com/office/drawing/2014/main" id="{AD0BCC4D-3FD7-21C3-0DE9-F78C5720B017}"/>
              </a:ext>
            </a:extLst>
          </p:cNvPr>
          <p:cNvSpPr/>
          <p:nvPr/>
        </p:nvSpPr>
        <p:spPr>
          <a:xfrm>
            <a:off x="3555509" y="3535786"/>
            <a:ext cx="667620" cy="238442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Reactive Planner</a:t>
            </a:r>
          </a:p>
        </p:txBody>
      </p:sp>
      <p:sp>
        <p:nvSpPr>
          <p:cNvPr id="72" name="Rounded Rectangle 29">
            <a:extLst>
              <a:ext uri="{FF2B5EF4-FFF2-40B4-BE49-F238E27FC236}">
                <a16:creationId xmlns:a16="http://schemas.microsoft.com/office/drawing/2014/main" id="{84D4896E-930E-472B-B585-48CDAD784539}"/>
              </a:ext>
            </a:extLst>
          </p:cNvPr>
          <p:cNvSpPr/>
          <p:nvPr/>
        </p:nvSpPr>
        <p:spPr>
          <a:xfrm>
            <a:off x="4093543" y="5182556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Comms</a:t>
            </a:r>
            <a:endParaRPr lang="en-US" sz="600" i="1" dirty="0">
              <a:solidFill>
                <a:sysClr val="windowText" lastClr="000000"/>
              </a:solidFill>
            </a:endParaRPr>
          </a:p>
        </p:txBody>
      </p:sp>
      <p:sp>
        <p:nvSpPr>
          <p:cNvPr id="73" name="Rounded Rectangle 29">
            <a:extLst>
              <a:ext uri="{FF2B5EF4-FFF2-40B4-BE49-F238E27FC236}">
                <a16:creationId xmlns:a16="http://schemas.microsoft.com/office/drawing/2014/main" id="{117013F9-A97F-4F7A-B68C-0B8700601C16}"/>
              </a:ext>
            </a:extLst>
          </p:cNvPr>
          <p:cNvSpPr/>
          <p:nvPr/>
        </p:nvSpPr>
        <p:spPr>
          <a:xfrm>
            <a:off x="4093543" y="4790798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EPS</a:t>
            </a:r>
          </a:p>
        </p:txBody>
      </p:sp>
      <p:sp>
        <p:nvSpPr>
          <p:cNvPr id="75" name="Rounded Rectangle 29">
            <a:extLst>
              <a:ext uri="{FF2B5EF4-FFF2-40B4-BE49-F238E27FC236}">
                <a16:creationId xmlns:a16="http://schemas.microsoft.com/office/drawing/2014/main" id="{9EBDCE34-BAB4-4345-9C48-CB22D85302A0}"/>
              </a:ext>
            </a:extLst>
          </p:cNvPr>
          <p:cNvSpPr/>
          <p:nvPr/>
        </p:nvSpPr>
        <p:spPr>
          <a:xfrm>
            <a:off x="4093543" y="4399040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GNC</a:t>
            </a:r>
          </a:p>
        </p:txBody>
      </p:sp>
      <p:sp>
        <p:nvSpPr>
          <p:cNvPr id="76" name="Rounded Rectangle 29">
            <a:extLst>
              <a:ext uri="{FF2B5EF4-FFF2-40B4-BE49-F238E27FC236}">
                <a16:creationId xmlns:a16="http://schemas.microsoft.com/office/drawing/2014/main" id="{EC542895-4B0F-4E1E-9A51-400E8AB0FFA4}"/>
              </a:ext>
            </a:extLst>
          </p:cNvPr>
          <p:cNvSpPr/>
          <p:nvPr/>
        </p:nvSpPr>
        <p:spPr>
          <a:xfrm>
            <a:off x="3490685" y="3197788"/>
            <a:ext cx="2575259" cy="1090749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800" dirty="0">
                <a:solidFill>
                  <a:sysClr val="windowText" lastClr="000000"/>
                </a:solidFill>
              </a:rPr>
              <a:t>CDH</a:t>
            </a:r>
          </a:p>
        </p:txBody>
      </p:sp>
      <p:sp>
        <p:nvSpPr>
          <p:cNvPr id="89" name="Rounded Rectangle 29">
            <a:extLst>
              <a:ext uri="{FF2B5EF4-FFF2-40B4-BE49-F238E27FC236}">
                <a16:creationId xmlns:a16="http://schemas.microsoft.com/office/drawing/2014/main" id="{A089AF54-A214-49A0-8D78-1A76942FC697}"/>
              </a:ext>
            </a:extLst>
          </p:cNvPr>
          <p:cNvSpPr/>
          <p:nvPr/>
        </p:nvSpPr>
        <p:spPr>
          <a:xfrm>
            <a:off x="4944420" y="3303660"/>
            <a:ext cx="667620" cy="29589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Memory Emulator</a:t>
            </a:r>
          </a:p>
        </p:txBody>
      </p:sp>
      <p:sp>
        <p:nvSpPr>
          <p:cNvPr id="90" name="Rounded Rectangle 29">
            <a:extLst>
              <a:ext uri="{FF2B5EF4-FFF2-40B4-BE49-F238E27FC236}">
                <a16:creationId xmlns:a16="http://schemas.microsoft.com/office/drawing/2014/main" id="{7A899FE2-096C-4441-BC96-893DB6260128}"/>
              </a:ext>
            </a:extLst>
          </p:cNvPr>
          <p:cNvSpPr/>
          <p:nvPr/>
        </p:nvSpPr>
        <p:spPr>
          <a:xfrm>
            <a:off x="4771831" y="3896676"/>
            <a:ext cx="667620" cy="248121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Operations Executor</a:t>
            </a:r>
          </a:p>
        </p:txBody>
      </p:sp>
      <p:cxnSp>
        <p:nvCxnSpPr>
          <p:cNvPr id="105" name="Elbow Connector 56">
            <a:extLst>
              <a:ext uri="{FF2B5EF4-FFF2-40B4-BE49-F238E27FC236}">
                <a16:creationId xmlns:a16="http://schemas.microsoft.com/office/drawing/2014/main" id="{F5DF90EF-91A2-423E-827C-D647B4163013}"/>
              </a:ext>
            </a:extLst>
          </p:cNvPr>
          <p:cNvCxnSpPr>
            <a:cxnSpLocks/>
            <a:stCxn id="75" idx="1"/>
            <a:endCxn id="90" idx="1"/>
          </p:cNvCxnSpPr>
          <p:nvPr/>
        </p:nvCxnSpPr>
        <p:spPr>
          <a:xfrm rot="10800000" flipH="1">
            <a:off x="4093543" y="4020738"/>
            <a:ext cx="678288" cy="533873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Elbow Connector 56">
            <a:extLst>
              <a:ext uri="{FF2B5EF4-FFF2-40B4-BE49-F238E27FC236}">
                <a16:creationId xmlns:a16="http://schemas.microsoft.com/office/drawing/2014/main" id="{1276588E-6E95-4E3A-9113-31E5B78741FD}"/>
              </a:ext>
            </a:extLst>
          </p:cNvPr>
          <p:cNvCxnSpPr>
            <a:cxnSpLocks/>
            <a:stCxn id="73" idx="1"/>
            <a:endCxn id="90" idx="1"/>
          </p:cNvCxnSpPr>
          <p:nvPr/>
        </p:nvCxnSpPr>
        <p:spPr>
          <a:xfrm rot="10800000" flipH="1">
            <a:off x="4093543" y="4020738"/>
            <a:ext cx="678288" cy="925631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Elbow Connector 56">
            <a:extLst>
              <a:ext uri="{FF2B5EF4-FFF2-40B4-BE49-F238E27FC236}">
                <a16:creationId xmlns:a16="http://schemas.microsoft.com/office/drawing/2014/main" id="{7E7DCF36-0AD7-4A5C-A0F2-A60BC87135E2}"/>
              </a:ext>
            </a:extLst>
          </p:cNvPr>
          <p:cNvCxnSpPr>
            <a:cxnSpLocks/>
            <a:stCxn id="72" idx="1"/>
            <a:endCxn id="90" idx="1"/>
          </p:cNvCxnSpPr>
          <p:nvPr/>
        </p:nvCxnSpPr>
        <p:spPr>
          <a:xfrm rot="10800000" flipH="1">
            <a:off x="4093543" y="4020738"/>
            <a:ext cx="678288" cy="1317389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Elbow Connector 56">
            <a:extLst>
              <a:ext uri="{FF2B5EF4-FFF2-40B4-BE49-F238E27FC236}">
                <a16:creationId xmlns:a16="http://schemas.microsoft.com/office/drawing/2014/main" id="{EE80653F-58C9-448D-9038-26256F33A14C}"/>
              </a:ext>
            </a:extLst>
          </p:cNvPr>
          <p:cNvCxnSpPr>
            <a:cxnSpLocks/>
            <a:stCxn id="60" idx="1"/>
            <a:endCxn id="90" idx="1"/>
          </p:cNvCxnSpPr>
          <p:nvPr/>
        </p:nvCxnSpPr>
        <p:spPr>
          <a:xfrm rot="10800000" flipH="1">
            <a:off x="4093543" y="4020737"/>
            <a:ext cx="678288" cy="1709148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Elbow Connector 56">
            <a:extLst>
              <a:ext uri="{FF2B5EF4-FFF2-40B4-BE49-F238E27FC236}">
                <a16:creationId xmlns:a16="http://schemas.microsoft.com/office/drawing/2014/main" id="{0A3C5567-7911-4126-A03D-4F9D0E9372E2}"/>
              </a:ext>
            </a:extLst>
          </p:cNvPr>
          <p:cNvCxnSpPr>
            <a:cxnSpLocks/>
            <a:stCxn id="90" idx="2"/>
            <a:endCxn id="75" idx="3"/>
          </p:cNvCxnSpPr>
          <p:nvPr/>
        </p:nvCxnSpPr>
        <p:spPr>
          <a:xfrm rot="5400000">
            <a:off x="4729981" y="4178949"/>
            <a:ext cx="409813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Elbow Connector 56">
            <a:extLst>
              <a:ext uri="{FF2B5EF4-FFF2-40B4-BE49-F238E27FC236}">
                <a16:creationId xmlns:a16="http://schemas.microsoft.com/office/drawing/2014/main" id="{650CE2F8-3AF4-4B08-927F-647C746D5826}"/>
              </a:ext>
            </a:extLst>
          </p:cNvPr>
          <p:cNvCxnSpPr>
            <a:cxnSpLocks/>
            <a:stCxn id="90" idx="2"/>
            <a:endCxn id="73" idx="3"/>
          </p:cNvCxnSpPr>
          <p:nvPr/>
        </p:nvCxnSpPr>
        <p:spPr>
          <a:xfrm rot="5400000">
            <a:off x="4534102" y="4374828"/>
            <a:ext cx="801571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Elbow Connector 56">
            <a:extLst>
              <a:ext uri="{FF2B5EF4-FFF2-40B4-BE49-F238E27FC236}">
                <a16:creationId xmlns:a16="http://schemas.microsoft.com/office/drawing/2014/main" id="{81354236-E510-40FB-A081-2E061FAF211D}"/>
              </a:ext>
            </a:extLst>
          </p:cNvPr>
          <p:cNvCxnSpPr>
            <a:cxnSpLocks/>
            <a:stCxn id="90" idx="2"/>
            <a:endCxn id="72" idx="3"/>
          </p:cNvCxnSpPr>
          <p:nvPr/>
        </p:nvCxnSpPr>
        <p:spPr>
          <a:xfrm rot="5400000">
            <a:off x="4338223" y="4570707"/>
            <a:ext cx="1193329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Elbow Connector 56">
            <a:extLst>
              <a:ext uri="{FF2B5EF4-FFF2-40B4-BE49-F238E27FC236}">
                <a16:creationId xmlns:a16="http://schemas.microsoft.com/office/drawing/2014/main" id="{74371965-3CBC-4202-90CC-34368C216DDF}"/>
              </a:ext>
            </a:extLst>
          </p:cNvPr>
          <p:cNvCxnSpPr>
            <a:cxnSpLocks/>
            <a:stCxn id="90" idx="2"/>
            <a:endCxn id="60" idx="3"/>
          </p:cNvCxnSpPr>
          <p:nvPr/>
        </p:nvCxnSpPr>
        <p:spPr>
          <a:xfrm rot="5400000">
            <a:off x="4142343" y="4766587"/>
            <a:ext cx="1585088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Elbow Connector 56">
            <a:extLst>
              <a:ext uri="{FF2B5EF4-FFF2-40B4-BE49-F238E27FC236}">
                <a16:creationId xmlns:a16="http://schemas.microsoft.com/office/drawing/2014/main" id="{DD8C3B6D-2674-428C-BC26-3A80B5A5473E}"/>
              </a:ext>
            </a:extLst>
          </p:cNvPr>
          <p:cNvCxnSpPr>
            <a:cxnSpLocks/>
            <a:endCxn id="18" idx="2"/>
          </p:cNvCxnSpPr>
          <p:nvPr/>
        </p:nvCxnSpPr>
        <p:spPr>
          <a:xfrm rot="10800000">
            <a:off x="2799396" y="4940428"/>
            <a:ext cx="1294150" cy="515497"/>
          </a:xfrm>
          <a:prstGeom prst="bentConnector3">
            <a:avLst>
              <a:gd name="adj1" fmla="val 87683"/>
            </a:avLst>
          </a:prstGeom>
          <a:ln w="19050"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Elbow Connector 56">
            <a:extLst>
              <a:ext uri="{FF2B5EF4-FFF2-40B4-BE49-F238E27FC236}">
                <a16:creationId xmlns:a16="http://schemas.microsoft.com/office/drawing/2014/main" id="{F5229F95-BCB5-4C9F-A7C6-4D267755FE5F}"/>
              </a:ext>
            </a:extLst>
          </p:cNvPr>
          <p:cNvCxnSpPr>
            <a:cxnSpLocks/>
            <a:stCxn id="89" idx="3"/>
          </p:cNvCxnSpPr>
          <p:nvPr/>
        </p:nvCxnSpPr>
        <p:spPr>
          <a:xfrm flipH="1">
            <a:off x="4770621" y="3451605"/>
            <a:ext cx="841419" cy="2413265"/>
          </a:xfrm>
          <a:prstGeom prst="bentConnector4">
            <a:avLst>
              <a:gd name="adj1" fmla="val -27168"/>
              <a:gd name="adj2" fmla="val 99376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Elbow Connector 56">
            <a:extLst>
              <a:ext uri="{FF2B5EF4-FFF2-40B4-BE49-F238E27FC236}">
                <a16:creationId xmlns:a16="http://schemas.microsoft.com/office/drawing/2014/main" id="{F38834F7-AB5C-4070-98DC-D7AEAFD00312}"/>
              </a:ext>
            </a:extLst>
          </p:cNvPr>
          <p:cNvCxnSpPr>
            <a:cxnSpLocks/>
            <a:stCxn id="89" idx="3"/>
          </p:cNvCxnSpPr>
          <p:nvPr/>
        </p:nvCxnSpPr>
        <p:spPr>
          <a:xfrm flipH="1">
            <a:off x="4768022" y="3451605"/>
            <a:ext cx="844018" cy="2004317"/>
          </a:xfrm>
          <a:prstGeom prst="bentConnector4">
            <a:avLst>
              <a:gd name="adj1" fmla="val -27085"/>
              <a:gd name="adj2" fmla="val 99566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Elbow Connector 56">
            <a:extLst>
              <a:ext uri="{FF2B5EF4-FFF2-40B4-BE49-F238E27FC236}">
                <a16:creationId xmlns:a16="http://schemas.microsoft.com/office/drawing/2014/main" id="{3F311BAA-2BE1-4980-A029-D469D899B8DE}"/>
              </a:ext>
            </a:extLst>
          </p:cNvPr>
          <p:cNvCxnSpPr>
            <a:cxnSpLocks/>
            <a:stCxn id="90" idx="3"/>
          </p:cNvCxnSpPr>
          <p:nvPr/>
        </p:nvCxnSpPr>
        <p:spPr>
          <a:xfrm>
            <a:off x="5439451" y="4020737"/>
            <a:ext cx="2515087" cy="548563"/>
          </a:xfrm>
          <a:prstGeom prst="bentConnector3">
            <a:avLst>
              <a:gd name="adj1" fmla="val 38891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Elbow Connector 56">
            <a:extLst>
              <a:ext uri="{FF2B5EF4-FFF2-40B4-BE49-F238E27FC236}">
                <a16:creationId xmlns:a16="http://schemas.microsoft.com/office/drawing/2014/main" id="{F1B0D1BB-E82B-4F3B-B8FF-B040DD6FD753}"/>
              </a:ext>
            </a:extLst>
          </p:cNvPr>
          <p:cNvCxnSpPr>
            <a:cxnSpLocks/>
            <a:stCxn id="180" idx="3"/>
          </p:cNvCxnSpPr>
          <p:nvPr/>
        </p:nvCxnSpPr>
        <p:spPr>
          <a:xfrm>
            <a:off x="4223129" y="3655007"/>
            <a:ext cx="541004" cy="255227"/>
          </a:xfrm>
          <a:prstGeom prst="bentConnector3">
            <a:avLst>
              <a:gd name="adj1" fmla="val 50000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Elbow Connector 56">
            <a:extLst>
              <a:ext uri="{FF2B5EF4-FFF2-40B4-BE49-F238E27FC236}">
                <a16:creationId xmlns:a16="http://schemas.microsoft.com/office/drawing/2014/main" id="{6A04DC9D-A6D7-4E03-B2D3-EA2386F340DE}"/>
              </a:ext>
            </a:extLst>
          </p:cNvPr>
          <p:cNvCxnSpPr>
            <a:cxnSpLocks/>
          </p:cNvCxnSpPr>
          <p:nvPr/>
        </p:nvCxnSpPr>
        <p:spPr>
          <a:xfrm rot="10800000">
            <a:off x="4221947" y="3774228"/>
            <a:ext cx="542191" cy="194164"/>
          </a:xfrm>
          <a:prstGeom prst="bentConnector3">
            <a:avLst>
              <a:gd name="adj1" fmla="val 60541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Elbow Connector 56">
            <a:extLst>
              <a:ext uri="{FF2B5EF4-FFF2-40B4-BE49-F238E27FC236}">
                <a16:creationId xmlns:a16="http://schemas.microsoft.com/office/drawing/2014/main" id="{E9DC7D74-7045-4720-85E7-1B71F3C71EB9}"/>
              </a:ext>
            </a:extLst>
          </p:cNvPr>
          <p:cNvCxnSpPr>
            <a:cxnSpLocks/>
            <a:endCxn id="89" idx="1"/>
          </p:cNvCxnSpPr>
          <p:nvPr/>
        </p:nvCxnSpPr>
        <p:spPr>
          <a:xfrm rot="16200000" flipV="1">
            <a:off x="4743496" y="3652530"/>
            <a:ext cx="445071" cy="43222"/>
          </a:xfrm>
          <a:prstGeom prst="bentConnector4">
            <a:avLst>
              <a:gd name="adj1" fmla="val 33380"/>
              <a:gd name="adj2" fmla="val 302744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Elbow Connector 56">
            <a:extLst>
              <a:ext uri="{FF2B5EF4-FFF2-40B4-BE49-F238E27FC236}">
                <a16:creationId xmlns:a16="http://schemas.microsoft.com/office/drawing/2014/main" id="{E9C2128D-7127-4151-A20C-1197683BF2C7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2038279" cy="1844185"/>
          </a:xfrm>
          <a:prstGeom prst="bentConnector3">
            <a:avLst>
              <a:gd name="adj1" fmla="val 53240"/>
            </a:avLst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Elbow Connector 56">
            <a:extLst>
              <a:ext uri="{FF2B5EF4-FFF2-40B4-BE49-F238E27FC236}">
                <a16:creationId xmlns:a16="http://schemas.microsoft.com/office/drawing/2014/main" id="{2973BBC1-1C5F-458E-A016-FD758E447D5B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1084980" cy="2245264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Elbow Connector 56">
            <a:extLst>
              <a:ext uri="{FF2B5EF4-FFF2-40B4-BE49-F238E27FC236}">
                <a16:creationId xmlns:a16="http://schemas.microsoft.com/office/drawing/2014/main" id="{94DC209D-27D1-4A9E-9A13-41665E7FF0CE}"/>
              </a:ext>
            </a:extLst>
          </p:cNvPr>
          <p:cNvCxnSpPr>
            <a:cxnSpLocks/>
          </p:cNvCxnSpPr>
          <p:nvPr/>
        </p:nvCxnSpPr>
        <p:spPr>
          <a:xfrm>
            <a:off x="3166973" y="5067736"/>
            <a:ext cx="920628" cy="0"/>
          </a:xfrm>
          <a:prstGeom prst="straightConnector1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Elbow Connector 56">
            <a:extLst>
              <a:ext uri="{FF2B5EF4-FFF2-40B4-BE49-F238E27FC236}">
                <a16:creationId xmlns:a16="http://schemas.microsoft.com/office/drawing/2014/main" id="{77DD1CD4-9730-44EC-91E2-5C9E600BAA98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1083060" cy="2449703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Elbow Connector 56">
            <a:extLst>
              <a:ext uri="{FF2B5EF4-FFF2-40B4-BE49-F238E27FC236}">
                <a16:creationId xmlns:a16="http://schemas.microsoft.com/office/drawing/2014/main" id="{FB982657-D5E3-4A79-B1E8-3DD75CBB3035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1081216" cy="3013025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Elbow Connector 56">
            <a:extLst>
              <a:ext uri="{FF2B5EF4-FFF2-40B4-BE49-F238E27FC236}">
                <a16:creationId xmlns:a16="http://schemas.microsoft.com/office/drawing/2014/main" id="{B68866AC-77EB-42F7-9DE6-6E7049A5992D}"/>
              </a:ext>
            </a:extLst>
          </p:cNvPr>
          <p:cNvCxnSpPr>
            <a:cxnSpLocks/>
          </p:cNvCxnSpPr>
          <p:nvPr/>
        </p:nvCxnSpPr>
        <p:spPr>
          <a:xfrm>
            <a:off x="3170829" y="5837402"/>
            <a:ext cx="920628" cy="0"/>
          </a:xfrm>
          <a:prstGeom prst="straightConnector1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Elbow Connector 56">
            <a:extLst>
              <a:ext uri="{FF2B5EF4-FFF2-40B4-BE49-F238E27FC236}">
                <a16:creationId xmlns:a16="http://schemas.microsoft.com/office/drawing/2014/main" id="{0ABB24D6-7AE1-449F-805C-4DB57F4CE26A}"/>
              </a:ext>
            </a:extLst>
          </p:cNvPr>
          <p:cNvCxnSpPr>
            <a:cxnSpLocks/>
            <a:stCxn id="8" idx="3"/>
            <a:endCxn id="18" idx="3"/>
          </p:cNvCxnSpPr>
          <p:nvPr/>
        </p:nvCxnSpPr>
        <p:spPr>
          <a:xfrm>
            <a:off x="2066852" y="2835248"/>
            <a:ext cx="553567" cy="1514455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Elbow Connector 56">
            <a:extLst>
              <a:ext uri="{FF2B5EF4-FFF2-40B4-BE49-F238E27FC236}">
                <a16:creationId xmlns:a16="http://schemas.microsoft.com/office/drawing/2014/main" id="{91F6E739-09E3-4461-9EE5-15189E7F6479}"/>
              </a:ext>
            </a:extLst>
          </p:cNvPr>
          <p:cNvCxnSpPr>
            <a:cxnSpLocks/>
            <a:stCxn id="52" idx="2"/>
          </p:cNvCxnSpPr>
          <p:nvPr/>
        </p:nvCxnSpPr>
        <p:spPr>
          <a:xfrm rot="5400000">
            <a:off x="3219455" y="1911159"/>
            <a:ext cx="856467" cy="991712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56">
            <a:extLst>
              <a:ext uri="{FF2B5EF4-FFF2-40B4-BE49-F238E27FC236}">
                <a16:creationId xmlns:a16="http://schemas.microsoft.com/office/drawing/2014/main" id="{B49EAF7B-342F-349C-13D1-BA81BFF6FC82}"/>
              </a:ext>
            </a:extLst>
          </p:cNvPr>
          <p:cNvCxnSpPr>
            <a:cxnSpLocks/>
          </p:cNvCxnSpPr>
          <p:nvPr/>
        </p:nvCxnSpPr>
        <p:spPr>
          <a:xfrm rot="10800000">
            <a:off x="5618528" y="3350614"/>
            <a:ext cx="2327358" cy="145181"/>
          </a:xfrm>
          <a:prstGeom prst="bentConnector3">
            <a:avLst>
              <a:gd name="adj1" fmla="val 67704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Elbow Connector 56">
            <a:extLst>
              <a:ext uri="{FF2B5EF4-FFF2-40B4-BE49-F238E27FC236}">
                <a16:creationId xmlns:a16="http://schemas.microsoft.com/office/drawing/2014/main" id="{92F17629-697B-04AF-647C-0F92F4609D53}"/>
              </a:ext>
            </a:extLst>
          </p:cNvPr>
          <p:cNvCxnSpPr>
            <a:cxnSpLocks/>
          </p:cNvCxnSpPr>
          <p:nvPr/>
        </p:nvCxnSpPr>
        <p:spPr>
          <a:xfrm>
            <a:off x="3184503" y="5227802"/>
            <a:ext cx="920628" cy="0"/>
          </a:xfrm>
          <a:prstGeom prst="straightConnector1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Elbow Connector 56">
            <a:extLst>
              <a:ext uri="{FF2B5EF4-FFF2-40B4-BE49-F238E27FC236}">
                <a16:creationId xmlns:a16="http://schemas.microsoft.com/office/drawing/2014/main" id="{4F09E56D-F40E-29BA-8FA9-0AECD59D1FD3}"/>
              </a:ext>
            </a:extLst>
          </p:cNvPr>
          <p:cNvCxnSpPr>
            <a:cxnSpLocks/>
            <a:stCxn id="90" idx="0"/>
            <a:endCxn id="89" idx="2"/>
          </p:cNvCxnSpPr>
          <p:nvPr/>
        </p:nvCxnSpPr>
        <p:spPr>
          <a:xfrm rot="5400000" flipH="1" flipV="1">
            <a:off x="5043372" y="3661819"/>
            <a:ext cx="297126" cy="172589"/>
          </a:xfrm>
          <a:prstGeom prst="bentConnector3">
            <a:avLst>
              <a:gd name="adj1" fmla="val 60258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B4A3D44A-8354-0E39-B0D2-BC242EFBEC49}"/>
              </a:ext>
            </a:extLst>
          </p:cNvPr>
          <p:cNvSpPr/>
          <p:nvPr/>
        </p:nvSpPr>
        <p:spPr>
          <a:xfrm>
            <a:off x="9932798" y="3236807"/>
            <a:ext cx="2114576" cy="130192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00" b="1" dirty="0">
                <a:solidFill>
                  <a:schemeClr val="tx1"/>
                </a:solidFill>
              </a:rPr>
              <a:t>Scenario step:</a:t>
            </a:r>
          </a:p>
          <a:p>
            <a:endParaRPr lang="en-US" sz="1200" dirty="0">
              <a:solidFill>
                <a:schemeClr val="tx1"/>
              </a:solidFill>
            </a:endParaRPr>
          </a:p>
          <a:p>
            <a:r>
              <a:rPr lang="en-US" sz="1100" dirty="0">
                <a:solidFill>
                  <a:schemeClr val="tx1"/>
                </a:solidFill>
              </a:rPr>
              <a:t>Agent 1 processes measurement and concludes GP1 is an area of interest for a measurement with instrument B</a:t>
            </a:r>
          </a:p>
          <a:p>
            <a:endParaRPr lang="en-US" sz="1000" dirty="0">
              <a:solidFill>
                <a:schemeClr val="tx1"/>
              </a:solidFill>
            </a:endParaRPr>
          </a:p>
        </p:txBody>
      </p:sp>
      <p:pic>
        <p:nvPicPr>
          <p:cNvPr id="17" name="Graphic 16" descr="Speech with solid fill">
            <a:extLst>
              <a:ext uri="{FF2B5EF4-FFF2-40B4-BE49-F238E27FC236}">
                <a16:creationId xmlns:a16="http://schemas.microsoft.com/office/drawing/2014/main" id="{BAAFDCD6-5EB9-F40E-926B-8412B2A3A5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63245" y="2042347"/>
            <a:ext cx="1224897" cy="130192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1BC0C69-CCB9-8556-8B71-699806400C86}"/>
              </a:ext>
            </a:extLst>
          </p:cNvPr>
          <p:cNvSpPr txBox="1"/>
          <p:nvPr/>
        </p:nvSpPr>
        <p:spPr>
          <a:xfrm>
            <a:off x="8501112" y="2273299"/>
            <a:ext cx="962270" cy="63094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“Processing results…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GP1 should be measured with Instrument B!”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4E00649-E92A-058F-3253-83126467EBBE}"/>
              </a:ext>
            </a:extLst>
          </p:cNvPr>
          <p:cNvGrpSpPr/>
          <p:nvPr/>
        </p:nvGrpSpPr>
        <p:grpSpPr>
          <a:xfrm>
            <a:off x="1253943" y="936113"/>
            <a:ext cx="914400" cy="914400"/>
            <a:chOff x="8717280" y="2379218"/>
            <a:chExt cx="914400" cy="914400"/>
          </a:xfrm>
        </p:grpSpPr>
        <p:pic>
          <p:nvPicPr>
            <p:cNvPr id="33" name="Graphic 32" descr="Satellite with solid fill">
              <a:extLst>
                <a:ext uri="{FF2B5EF4-FFF2-40B4-BE49-F238E27FC236}">
                  <a16:creationId xmlns:a16="http://schemas.microsoft.com/office/drawing/2014/main" id="{8024A227-1702-CEA0-8240-6CBBFD4CA4C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17280" y="2379218"/>
              <a:ext cx="914400" cy="914400"/>
            </a:xfrm>
            <a:prstGeom prst="rect">
              <a:avLst/>
            </a:prstGeom>
          </p:spPr>
        </p:pic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5E52C594-D08E-B3E2-E204-4DBD0FE19047}"/>
                </a:ext>
              </a:extLst>
            </p:cNvPr>
            <p:cNvSpPr/>
            <p:nvPr/>
          </p:nvSpPr>
          <p:spPr>
            <a:xfrm>
              <a:off x="9089136" y="2746756"/>
              <a:ext cx="170688" cy="17932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1</a:t>
              </a:r>
            </a:p>
          </p:txBody>
        </p:sp>
      </p:grpSp>
      <p:pic>
        <p:nvPicPr>
          <p:cNvPr id="22" name="Graphic 21" descr="Speech with solid fill">
            <a:extLst>
              <a:ext uri="{FF2B5EF4-FFF2-40B4-BE49-F238E27FC236}">
                <a16:creationId xmlns:a16="http://schemas.microsoft.com/office/drawing/2014/main" id="{291DF5DD-36C1-5C6A-12AF-9471B6360C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91954" y="2566485"/>
            <a:ext cx="1276488" cy="97621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94F4EEA-83D6-E4E1-D809-78F765E42831}"/>
              </a:ext>
            </a:extLst>
          </p:cNvPr>
          <p:cNvSpPr txBox="1"/>
          <p:nvPr/>
        </p:nvSpPr>
        <p:spPr>
          <a:xfrm>
            <a:off x="4249063" y="2852645"/>
            <a:ext cx="96227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“Sending results for processing…”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A302610-73C9-9F90-4C3E-C12E818E33C8}"/>
              </a:ext>
            </a:extLst>
          </p:cNvPr>
          <p:cNvSpPr txBox="1"/>
          <p:nvPr/>
        </p:nvSpPr>
        <p:spPr>
          <a:xfrm>
            <a:off x="6624755" y="3202083"/>
            <a:ext cx="132761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-Instrument Data</a:t>
            </a:r>
          </a:p>
        </p:txBody>
      </p:sp>
      <p:pic>
        <p:nvPicPr>
          <p:cNvPr id="25" name="Graphic 24" descr="Left Brain with solid fill">
            <a:extLst>
              <a:ext uri="{FF2B5EF4-FFF2-40B4-BE49-F238E27FC236}">
                <a16:creationId xmlns:a16="http://schemas.microsoft.com/office/drawing/2014/main" id="{6A9C6D2D-AEE9-ECD3-D4DA-D520259B827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146341" y="3012866"/>
            <a:ext cx="495653" cy="495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1592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4C978-9A8F-D19F-6684-24EF10271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Engineering Module - Plan Execution </a:t>
            </a:r>
          </a:p>
        </p:txBody>
      </p:sp>
      <p:sp>
        <p:nvSpPr>
          <p:cNvPr id="4" name="Rounded Rectangle 29">
            <a:extLst>
              <a:ext uri="{FF2B5EF4-FFF2-40B4-BE49-F238E27FC236}">
                <a16:creationId xmlns:a16="http://schemas.microsoft.com/office/drawing/2014/main" id="{F40648B5-DE50-3579-FADA-CAF8E94030E7}"/>
              </a:ext>
            </a:extLst>
          </p:cNvPr>
          <p:cNvSpPr/>
          <p:nvPr/>
        </p:nvSpPr>
        <p:spPr>
          <a:xfrm>
            <a:off x="1698089" y="1115370"/>
            <a:ext cx="8052471" cy="5183541"/>
          </a:xfrm>
          <a:prstGeom prst="roundRect">
            <a:avLst>
              <a:gd name="adj" fmla="val 6097"/>
            </a:avLst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5" name="Rounded Rectangle 30">
            <a:extLst>
              <a:ext uri="{FF2B5EF4-FFF2-40B4-BE49-F238E27FC236}">
                <a16:creationId xmlns:a16="http://schemas.microsoft.com/office/drawing/2014/main" id="{36FCB5CD-F302-D51B-34A3-A0B1CCDBE6D6}"/>
              </a:ext>
            </a:extLst>
          </p:cNvPr>
          <p:cNvSpPr/>
          <p:nvPr/>
        </p:nvSpPr>
        <p:spPr>
          <a:xfrm rot="16200000">
            <a:off x="-510985" y="2233073"/>
            <a:ext cx="2154955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Environment</a:t>
            </a:r>
          </a:p>
        </p:txBody>
      </p:sp>
      <p:sp>
        <p:nvSpPr>
          <p:cNvPr id="6" name="Rounded Rectangle 30">
            <a:extLst>
              <a:ext uri="{FF2B5EF4-FFF2-40B4-BE49-F238E27FC236}">
                <a16:creationId xmlns:a16="http://schemas.microsoft.com/office/drawing/2014/main" id="{87F517DA-6E73-F6CB-E770-58B82D97E783}"/>
              </a:ext>
            </a:extLst>
          </p:cNvPr>
          <p:cNvSpPr/>
          <p:nvPr/>
        </p:nvSpPr>
        <p:spPr>
          <a:xfrm rot="16200000">
            <a:off x="-423114" y="4774286"/>
            <a:ext cx="1979210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Other Agents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1FE5CB-B5E3-B8CC-FC28-61C7280D0EC8}"/>
              </a:ext>
            </a:extLst>
          </p:cNvPr>
          <p:cNvSpPr/>
          <p:nvPr/>
        </p:nvSpPr>
        <p:spPr>
          <a:xfrm>
            <a:off x="1698087" y="1854201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SUB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C5E1990-9422-5D7F-F9ED-1C8180FDCE4E}"/>
              </a:ext>
            </a:extLst>
          </p:cNvPr>
          <p:cNvSpPr/>
          <p:nvPr/>
        </p:nvSpPr>
        <p:spPr>
          <a:xfrm>
            <a:off x="1698087" y="2652859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227E52-179E-4D2F-5FC9-FDFD8678AC53}"/>
              </a:ext>
            </a:extLst>
          </p:cNvPr>
          <p:cNvSpPr/>
          <p:nvPr/>
        </p:nvSpPr>
        <p:spPr>
          <a:xfrm>
            <a:off x="1698087" y="4357079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REP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6CB41F-8ECB-30FC-1971-129130FB3B89}"/>
              </a:ext>
            </a:extLst>
          </p:cNvPr>
          <p:cNvSpPr/>
          <p:nvPr/>
        </p:nvSpPr>
        <p:spPr>
          <a:xfrm>
            <a:off x="1698087" y="5155737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11" name="Rounded Rectangle 29">
            <a:extLst>
              <a:ext uri="{FF2B5EF4-FFF2-40B4-BE49-F238E27FC236}">
                <a16:creationId xmlns:a16="http://schemas.microsoft.com/office/drawing/2014/main" id="{2B32A1C8-1F4D-FE46-0683-3487D1FA5643}"/>
              </a:ext>
            </a:extLst>
          </p:cNvPr>
          <p:cNvSpPr/>
          <p:nvPr/>
        </p:nvSpPr>
        <p:spPr>
          <a:xfrm>
            <a:off x="2323156" y="2446945"/>
            <a:ext cx="4289582" cy="3786754"/>
          </a:xfrm>
          <a:prstGeom prst="roundRect">
            <a:avLst>
              <a:gd name="adj" fmla="val 3300"/>
            </a:avLst>
          </a:prstGeom>
          <a:solidFill>
            <a:schemeClr val="accent2">
              <a:lumMod val="10000"/>
              <a:lumOff val="90000"/>
            </a:scheme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z="1200" i="1" dirty="0">
                <a:solidFill>
                  <a:sysClr val="windowText" lastClr="000000"/>
                </a:solidFill>
              </a:rPr>
              <a:t>Engineering Module</a:t>
            </a:r>
          </a:p>
        </p:txBody>
      </p:sp>
      <p:sp>
        <p:nvSpPr>
          <p:cNvPr id="12" name="Rounded Rectangle 29">
            <a:extLst>
              <a:ext uri="{FF2B5EF4-FFF2-40B4-BE49-F238E27FC236}">
                <a16:creationId xmlns:a16="http://schemas.microsoft.com/office/drawing/2014/main" id="{12ADA39C-3563-CAEB-6599-771568637F19}"/>
              </a:ext>
            </a:extLst>
          </p:cNvPr>
          <p:cNvSpPr/>
          <p:nvPr/>
        </p:nvSpPr>
        <p:spPr>
          <a:xfrm>
            <a:off x="7948289" y="3236808"/>
            <a:ext cx="1307237" cy="307489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i="1" dirty="0">
                <a:solidFill>
                  <a:sysClr val="windowText" lastClr="000000"/>
                </a:solidFill>
              </a:rPr>
              <a:t>Science Module</a:t>
            </a:r>
          </a:p>
        </p:txBody>
      </p:sp>
      <p:sp>
        <p:nvSpPr>
          <p:cNvPr id="13" name="Rounded Rectangle 29">
            <a:extLst>
              <a:ext uri="{FF2B5EF4-FFF2-40B4-BE49-F238E27FC236}">
                <a16:creationId xmlns:a16="http://schemas.microsoft.com/office/drawing/2014/main" id="{4CF191CC-E3D1-061E-10AD-55F38E8AB2A6}"/>
              </a:ext>
            </a:extLst>
          </p:cNvPr>
          <p:cNvSpPr/>
          <p:nvPr/>
        </p:nvSpPr>
        <p:spPr>
          <a:xfrm>
            <a:off x="7954538" y="4331887"/>
            <a:ext cx="1307237" cy="307489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i="1" dirty="0">
                <a:solidFill>
                  <a:sysClr val="windowText" lastClr="000000"/>
                </a:solidFill>
              </a:rPr>
              <a:t>Planning Module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2CFE17B-DDF8-C7E1-74CB-183DE935DC47}"/>
              </a:ext>
            </a:extLst>
          </p:cNvPr>
          <p:cNvCxnSpPr>
            <a:cxnSpLocks/>
          </p:cNvCxnSpPr>
          <p:nvPr/>
        </p:nvCxnSpPr>
        <p:spPr>
          <a:xfrm flipH="1" flipV="1">
            <a:off x="780272" y="2835247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B52B2B7-ABA9-443F-1E5D-AA7CC65B7D4C}"/>
              </a:ext>
            </a:extLst>
          </p:cNvPr>
          <p:cNvCxnSpPr>
            <a:cxnSpLocks/>
          </p:cNvCxnSpPr>
          <p:nvPr/>
        </p:nvCxnSpPr>
        <p:spPr>
          <a:xfrm flipH="1" flipV="1">
            <a:off x="776055" y="2056519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321F822-5C6A-BD15-F8C8-E7C9183E20A6}"/>
              </a:ext>
            </a:extLst>
          </p:cNvPr>
          <p:cNvCxnSpPr>
            <a:cxnSpLocks/>
          </p:cNvCxnSpPr>
          <p:nvPr/>
        </p:nvCxnSpPr>
        <p:spPr>
          <a:xfrm flipH="1" flipV="1">
            <a:off x="772589" y="5337387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3DB52F6-DC85-48AB-544C-FCD2F9E9318D}"/>
              </a:ext>
            </a:extLst>
          </p:cNvPr>
          <p:cNvCxnSpPr>
            <a:cxnSpLocks/>
          </p:cNvCxnSpPr>
          <p:nvPr/>
        </p:nvCxnSpPr>
        <p:spPr>
          <a:xfrm flipH="1" flipV="1">
            <a:off x="774321" y="4538729"/>
            <a:ext cx="922031" cy="738"/>
          </a:xfrm>
          <a:prstGeom prst="straightConnector1">
            <a:avLst/>
          </a:prstGeom>
          <a:ln w="28575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05EFBA9-F89A-F4AA-B55A-FE4D71BE992A}"/>
              </a:ext>
            </a:extLst>
          </p:cNvPr>
          <p:cNvCxnSpPr>
            <a:cxnSpLocks/>
            <a:endCxn id="9" idx="3"/>
          </p:cNvCxnSpPr>
          <p:nvPr/>
        </p:nvCxnSpPr>
        <p:spPr>
          <a:xfrm flipH="1">
            <a:off x="2066852" y="4538729"/>
            <a:ext cx="370038" cy="739"/>
          </a:xfrm>
          <a:prstGeom prst="straightConnector1">
            <a:avLst/>
          </a:prstGeom>
          <a:ln w="19050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3080E86-4D23-A774-F967-F388C923D11E}"/>
              </a:ext>
            </a:extLst>
          </p:cNvPr>
          <p:cNvCxnSpPr>
            <a:cxnSpLocks/>
            <a:endCxn id="10" idx="3"/>
          </p:cNvCxnSpPr>
          <p:nvPr/>
        </p:nvCxnSpPr>
        <p:spPr>
          <a:xfrm flipH="1">
            <a:off x="2066852" y="5337387"/>
            <a:ext cx="374588" cy="739"/>
          </a:xfrm>
          <a:prstGeom prst="straightConnector1">
            <a:avLst/>
          </a:prstGeom>
          <a:ln w="19050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A7A95947-F6FE-37CA-E02B-B0F9DFACB9A8}"/>
              </a:ext>
            </a:extLst>
          </p:cNvPr>
          <p:cNvCxnSpPr>
            <a:cxnSpLocks/>
            <a:stCxn id="12" idx="2"/>
            <a:endCxn id="13" idx="0"/>
          </p:cNvCxnSpPr>
          <p:nvPr/>
        </p:nvCxnSpPr>
        <p:spPr>
          <a:xfrm>
            <a:off x="8601908" y="3544297"/>
            <a:ext cx="6249" cy="787590"/>
          </a:xfrm>
          <a:prstGeom prst="straightConnector1">
            <a:avLst/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465D2550-9A5E-2B9C-C4A5-BEBE059DFA7D}"/>
              </a:ext>
            </a:extLst>
          </p:cNvPr>
          <p:cNvSpPr/>
          <p:nvPr/>
        </p:nvSpPr>
        <p:spPr>
          <a:xfrm>
            <a:off x="3574030" y="1593032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Event Handler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CDB0AC5-0E15-BEA5-0D41-E610593E1143}"/>
              </a:ext>
            </a:extLst>
          </p:cNvPr>
          <p:cNvSpPr/>
          <p:nvPr/>
        </p:nvSpPr>
        <p:spPr>
          <a:xfrm>
            <a:off x="5511071" y="1592469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Sim Start/End</a:t>
            </a:r>
          </a:p>
        </p:txBody>
      </p:sp>
      <p:cxnSp>
        <p:nvCxnSpPr>
          <p:cNvPr id="54" name="Elbow Connector 56">
            <a:extLst>
              <a:ext uri="{FF2B5EF4-FFF2-40B4-BE49-F238E27FC236}">
                <a16:creationId xmlns:a16="http://schemas.microsoft.com/office/drawing/2014/main" id="{DED9E14D-4B83-0719-589B-A0247A26D48A}"/>
              </a:ext>
            </a:extLst>
          </p:cNvPr>
          <p:cNvCxnSpPr>
            <a:cxnSpLocks/>
            <a:stCxn id="7" idx="3"/>
            <a:endCxn id="52" idx="1"/>
          </p:cNvCxnSpPr>
          <p:nvPr/>
        </p:nvCxnSpPr>
        <p:spPr>
          <a:xfrm flipV="1">
            <a:off x="2066852" y="1785907"/>
            <a:ext cx="1507178" cy="250683"/>
          </a:xfrm>
          <a:prstGeom prst="bentConnector3">
            <a:avLst>
              <a:gd name="adj1" fmla="val 50000"/>
            </a:avLst>
          </a:prstGeom>
          <a:ln w="190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A6007C7-0ABA-1107-19E0-A027CCDFC33B}"/>
              </a:ext>
            </a:extLst>
          </p:cNvPr>
          <p:cNvCxnSpPr>
            <a:cxnSpLocks/>
            <a:stCxn id="53" idx="1"/>
            <a:endCxn id="52" idx="3"/>
          </p:cNvCxnSpPr>
          <p:nvPr/>
        </p:nvCxnSpPr>
        <p:spPr>
          <a:xfrm flipH="1">
            <a:off x="4713057" y="1785344"/>
            <a:ext cx="798014" cy="563"/>
          </a:xfrm>
          <a:prstGeom prst="straightConnector1">
            <a:avLst/>
          </a:prstGeom>
          <a:ln w="19050"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ounded Rectangle 29">
            <a:extLst>
              <a:ext uri="{FF2B5EF4-FFF2-40B4-BE49-F238E27FC236}">
                <a16:creationId xmlns:a16="http://schemas.microsoft.com/office/drawing/2014/main" id="{8651A971-FD80-C7DD-B497-3D2C3B67E474}"/>
              </a:ext>
            </a:extLst>
          </p:cNvPr>
          <p:cNvSpPr/>
          <p:nvPr/>
        </p:nvSpPr>
        <p:spPr>
          <a:xfrm>
            <a:off x="3450703" y="1263627"/>
            <a:ext cx="3281173" cy="902555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i="1" dirty="0">
                <a:solidFill>
                  <a:sysClr val="windowText" lastClr="000000"/>
                </a:solidFill>
              </a:rPr>
              <a:t>Simulation Maintenance Module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E1EDB20-B750-E5E9-8E92-87267775AC19}"/>
              </a:ext>
            </a:extLst>
          </p:cNvPr>
          <p:cNvSpPr txBox="1"/>
          <p:nvPr/>
        </p:nvSpPr>
        <p:spPr>
          <a:xfrm>
            <a:off x="4713057" y="1489479"/>
            <a:ext cx="6752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-Simulation Events</a:t>
            </a:r>
          </a:p>
        </p:txBody>
      </p:sp>
      <p:sp>
        <p:nvSpPr>
          <p:cNvPr id="18" name="Rounded Rectangle 29">
            <a:extLst>
              <a:ext uri="{FF2B5EF4-FFF2-40B4-BE49-F238E27FC236}">
                <a16:creationId xmlns:a16="http://schemas.microsoft.com/office/drawing/2014/main" id="{351ABAC9-95DA-DB64-1D76-AEB49F238802}"/>
              </a:ext>
            </a:extLst>
          </p:cNvPr>
          <p:cNvSpPr/>
          <p:nvPr/>
        </p:nvSpPr>
        <p:spPr>
          <a:xfrm rot="16200000">
            <a:off x="2029694" y="4761449"/>
            <a:ext cx="1181448" cy="357955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ysClr val="windowText" lastClr="000000"/>
                </a:solidFill>
              </a:rPr>
              <a:t>Network Emulator</a:t>
            </a:r>
          </a:p>
        </p:txBody>
      </p:sp>
      <p:sp>
        <p:nvSpPr>
          <p:cNvPr id="51" name="Rounded Rectangle 29">
            <a:extLst>
              <a:ext uri="{FF2B5EF4-FFF2-40B4-BE49-F238E27FC236}">
                <a16:creationId xmlns:a16="http://schemas.microsoft.com/office/drawing/2014/main" id="{217BB112-4919-5EF6-1341-F6C36B25E02B}"/>
              </a:ext>
            </a:extLst>
          </p:cNvPr>
          <p:cNvSpPr/>
          <p:nvPr/>
        </p:nvSpPr>
        <p:spPr>
          <a:xfrm>
            <a:off x="3270356" y="2878232"/>
            <a:ext cx="3038481" cy="3157979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50" i="1" dirty="0">
                <a:solidFill>
                  <a:sysClr val="windowText" lastClr="000000"/>
                </a:solidFill>
              </a:rPr>
              <a:t>Platform Emulator</a:t>
            </a:r>
          </a:p>
        </p:txBody>
      </p:sp>
      <p:sp>
        <p:nvSpPr>
          <p:cNvPr id="60" name="Rounded Rectangle 29">
            <a:extLst>
              <a:ext uri="{FF2B5EF4-FFF2-40B4-BE49-F238E27FC236}">
                <a16:creationId xmlns:a16="http://schemas.microsoft.com/office/drawing/2014/main" id="{FF61DADA-E76D-99A4-ABE1-66DEFE816698}"/>
              </a:ext>
            </a:extLst>
          </p:cNvPr>
          <p:cNvSpPr/>
          <p:nvPr/>
        </p:nvSpPr>
        <p:spPr>
          <a:xfrm>
            <a:off x="4093543" y="5574315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Payload</a:t>
            </a:r>
          </a:p>
        </p:txBody>
      </p:sp>
      <p:cxnSp>
        <p:nvCxnSpPr>
          <p:cNvPr id="147" name="Elbow Connector 56">
            <a:extLst>
              <a:ext uri="{FF2B5EF4-FFF2-40B4-BE49-F238E27FC236}">
                <a16:creationId xmlns:a16="http://schemas.microsoft.com/office/drawing/2014/main" id="{C4502423-406F-A3F6-1567-395AD1537D70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5457028" y="3968393"/>
            <a:ext cx="2497510" cy="517239"/>
          </a:xfrm>
          <a:prstGeom prst="bentConnector3">
            <a:avLst>
              <a:gd name="adj1" fmla="val 50000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Elbow Connector 56">
            <a:extLst>
              <a:ext uri="{FF2B5EF4-FFF2-40B4-BE49-F238E27FC236}">
                <a16:creationId xmlns:a16="http://schemas.microsoft.com/office/drawing/2014/main" id="{8F38ED55-85B4-23DF-B418-4B917428540D}"/>
              </a:ext>
            </a:extLst>
          </p:cNvPr>
          <p:cNvCxnSpPr>
            <a:cxnSpLocks/>
            <a:stCxn id="89" idx="0"/>
            <a:endCxn id="12" idx="1"/>
          </p:cNvCxnSpPr>
          <p:nvPr/>
        </p:nvCxnSpPr>
        <p:spPr>
          <a:xfrm rot="16200000" flipH="1">
            <a:off x="6569812" y="2012077"/>
            <a:ext cx="86893" cy="2670059"/>
          </a:xfrm>
          <a:prstGeom prst="bentConnector4">
            <a:avLst>
              <a:gd name="adj1" fmla="val -263082"/>
              <a:gd name="adj2" fmla="val 44455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Rounded Rectangle 29">
            <a:extLst>
              <a:ext uri="{FF2B5EF4-FFF2-40B4-BE49-F238E27FC236}">
                <a16:creationId xmlns:a16="http://schemas.microsoft.com/office/drawing/2014/main" id="{AD0BCC4D-3FD7-21C3-0DE9-F78C5720B017}"/>
              </a:ext>
            </a:extLst>
          </p:cNvPr>
          <p:cNvSpPr/>
          <p:nvPr/>
        </p:nvSpPr>
        <p:spPr>
          <a:xfrm>
            <a:off x="3555509" y="3535786"/>
            <a:ext cx="667620" cy="238442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Reactive Planner</a:t>
            </a:r>
          </a:p>
        </p:txBody>
      </p:sp>
      <p:sp>
        <p:nvSpPr>
          <p:cNvPr id="72" name="Rounded Rectangle 29">
            <a:extLst>
              <a:ext uri="{FF2B5EF4-FFF2-40B4-BE49-F238E27FC236}">
                <a16:creationId xmlns:a16="http://schemas.microsoft.com/office/drawing/2014/main" id="{84D4896E-930E-472B-B585-48CDAD784539}"/>
              </a:ext>
            </a:extLst>
          </p:cNvPr>
          <p:cNvSpPr/>
          <p:nvPr/>
        </p:nvSpPr>
        <p:spPr>
          <a:xfrm>
            <a:off x="4093543" y="5182556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Comms</a:t>
            </a:r>
            <a:endParaRPr lang="en-US" sz="600" i="1" dirty="0">
              <a:solidFill>
                <a:sysClr val="windowText" lastClr="000000"/>
              </a:solidFill>
            </a:endParaRPr>
          </a:p>
        </p:txBody>
      </p:sp>
      <p:sp>
        <p:nvSpPr>
          <p:cNvPr id="73" name="Rounded Rectangle 29">
            <a:extLst>
              <a:ext uri="{FF2B5EF4-FFF2-40B4-BE49-F238E27FC236}">
                <a16:creationId xmlns:a16="http://schemas.microsoft.com/office/drawing/2014/main" id="{117013F9-A97F-4F7A-B68C-0B8700601C16}"/>
              </a:ext>
            </a:extLst>
          </p:cNvPr>
          <p:cNvSpPr/>
          <p:nvPr/>
        </p:nvSpPr>
        <p:spPr>
          <a:xfrm>
            <a:off x="4093543" y="4790798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EPS</a:t>
            </a:r>
          </a:p>
        </p:txBody>
      </p:sp>
      <p:sp>
        <p:nvSpPr>
          <p:cNvPr id="75" name="Rounded Rectangle 29">
            <a:extLst>
              <a:ext uri="{FF2B5EF4-FFF2-40B4-BE49-F238E27FC236}">
                <a16:creationId xmlns:a16="http://schemas.microsoft.com/office/drawing/2014/main" id="{9EBDCE34-BAB4-4345-9C48-CB22D85302A0}"/>
              </a:ext>
            </a:extLst>
          </p:cNvPr>
          <p:cNvSpPr/>
          <p:nvPr/>
        </p:nvSpPr>
        <p:spPr>
          <a:xfrm>
            <a:off x="4093543" y="4399040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GNC</a:t>
            </a:r>
          </a:p>
        </p:txBody>
      </p:sp>
      <p:sp>
        <p:nvSpPr>
          <p:cNvPr id="76" name="Rounded Rectangle 29">
            <a:extLst>
              <a:ext uri="{FF2B5EF4-FFF2-40B4-BE49-F238E27FC236}">
                <a16:creationId xmlns:a16="http://schemas.microsoft.com/office/drawing/2014/main" id="{EC542895-4B0F-4E1E-9A51-400E8AB0FFA4}"/>
              </a:ext>
            </a:extLst>
          </p:cNvPr>
          <p:cNvSpPr/>
          <p:nvPr/>
        </p:nvSpPr>
        <p:spPr>
          <a:xfrm>
            <a:off x="3490685" y="3197788"/>
            <a:ext cx="2575259" cy="1090749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800" dirty="0">
                <a:solidFill>
                  <a:sysClr val="windowText" lastClr="000000"/>
                </a:solidFill>
              </a:rPr>
              <a:t>CDH</a:t>
            </a:r>
          </a:p>
        </p:txBody>
      </p:sp>
      <p:sp>
        <p:nvSpPr>
          <p:cNvPr id="89" name="Rounded Rectangle 29">
            <a:extLst>
              <a:ext uri="{FF2B5EF4-FFF2-40B4-BE49-F238E27FC236}">
                <a16:creationId xmlns:a16="http://schemas.microsoft.com/office/drawing/2014/main" id="{A089AF54-A214-49A0-8D78-1A76942FC697}"/>
              </a:ext>
            </a:extLst>
          </p:cNvPr>
          <p:cNvSpPr/>
          <p:nvPr/>
        </p:nvSpPr>
        <p:spPr>
          <a:xfrm>
            <a:off x="4944420" y="3303660"/>
            <a:ext cx="667620" cy="29589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Memory Emulator</a:t>
            </a:r>
          </a:p>
        </p:txBody>
      </p:sp>
      <p:sp>
        <p:nvSpPr>
          <p:cNvPr id="90" name="Rounded Rectangle 29">
            <a:extLst>
              <a:ext uri="{FF2B5EF4-FFF2-40B4-BE49-F238E27FC236}">
                <a16:creationId xmlns:a16="http://schemas.microsoft.com/office/drawing/2014/main" id="{7A899FE2-096C-4441-BC96-893DB6260128}"/>
              </a:ext>
            </a:extLst>
          </p:cNvPr>
          <p:cNvSpPr/>
          <p:nvPr/>
        </p:nvSpPr>
        <p:spPr>
          <a:xfrm>
            <a:off x="4771831" y="3896676"/>
            <a:ext cx="667620" cy="248121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Operations Executor</a:t>
            </a:r>
          </a:p>
        </p:txBody>
      </p:sp>
      <p:cxnSp>
        <p:nvCxnSpPr>
          <p:cNvPr id="105" name="Elbow Connector 56">
            <a:extLst>
              <a:ext uri="{FF2B5EF4-FFF2-40B4-BE49-F238E27FC236}">
                <a16:creationId xmlns:a16="http://schemas.microsoft.com/office/drawing/2014/main" id="{F5DF90EF-91A2-423E-827C-D647B4163013}"/>
              </a:ext>
            </a:extLst>
          </p:cNvPr>
          <p:cNvCxnSpPr>
            <a:cxnSpLocks/>
            <a:stCxn id="75" idx="1"/>
            <a:endCxn id="90" idx="1"/>
          </p:cNvCxnSpPr>
          <p:nvPr/>
        </p:nvCxnSpPr>
        <p:spPr>
          <a:xfrm rot="10800000" flipH="1">
            <a:off x="4093543" y="4020738"/>
            <a:ext cx="678288" cy="533873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Elbow Connector 56">
            <a:extLst>
              <a:ext uri="{FF2B5EF4-FFF2-40B4-BE49-F238E27FC236}">
                <a16:creationId xmlns:a16="http://schemas.microsoft.com/office/drawing/2014/main" id="{1276588E-6E95-4E3A-9113-31E5B78741FD}"/>
              </a:ext>
            </a:extLst>
          </p:cNvPr>
          <p:cNvCxnSpPr>
            <a:cxnSpLocks/>
            <a:stCxn id="73" idx="1"/>
            <a:endCxn id="90" idx="1"/>
          </p:cNvCxnSpPr>
          <p:nvPr/>
        </p:nvCxnSpPr>
        <p:spPr>
          <a:xfrm rot="10800000" flipH="1">
            <a:off x="4093543" y="4020738"/>
            <a:ext cx="678288" cy="925631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Elbow Connector 56">
            <a:extLst>
              <a:ext uri="{FF2B5EF4-FFF2-40B4-BE49-F238E27FC236}">
                <a16:creationId xmlns:a16="http://schemas.microsoft.com/office/drawing/2014/main" id="{7E7DCF36-0AD7-4A5C-A0F2-A60BC87135E2}"/>
              </a:ext>
            </a:extLst>
          </p:cNvPr>
          <p:cNvCxnSpPr>
            <a:cxnSpLocks/>
            <a:stCxn id="72" idx="1"/>
            <a:endCxn id="90" idx="1"/>
          </p:cNvCxnSpPr>
          <p:nvPr/>
        </p:nvCxnSpPr>
        <p:spPr>
          <a:xfrm rot="10800000" flipH="1">
            <a:off x="4093543" y="4020738"/>
            <a:ext cx="678288" cy="1317389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Elbow Connector 56">
            <a:extLst>
              <a:ext uri="{FF2B5EF4-FFF2-40B4-BE49-F238E27FC236}">
                <a16:creationId xmlns:a16="http://schemas.microsoft.com/office/drawing/2014/main" id="{EE80653F-58C9-448D-9038-26256F33A14C}"/>
              </a:ext>
            </a:extLst>
          </p:cNvPr>
          <p:cNvCxnSpPr>
            <a:cxnSpLocks/>
            <a:stCxn id="60" idx="1"/>
            <a:endCxn id="90" idx="1"/>
          </p:cNvCxnSpPr>
          <p:nvPr/>
        </p:nvCxnSpPr>
        <p:spPr>
          <a:xfrm rot="10800000" flipH="1">
            <a:off x="4093543" y="4020737"/>
            <a:ext cx="678288" cy="1709148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Elbow Connector 56">
            <a:extLst>
              <a:ext uri="{FF2B5EF4-FFF2-40B4-BE49-F238E27FC236}">
                <a16:creationId xmlns:a16="http://schemas.microsoft.com/office/drawing/2014/main" id="{0A3C5567-7911-4126-A03D-4F9D0E9372E2}"/>
              </a:ext>
            </a:extLst>
          </p:cNvPr>
          <p:cNvCxnSpPr>
            <a:cxnSpLocks/>
            <a:stCxn id="90" idx="2"/>
            <a:endCxn id="75" idx="3"/>
          </p:cNvCxnSpPr>
          <p:nvPr/>
        </p:nvCxnSpPr>
        <p:spPr>
          <a:xfrm rot="5400000">
            <a:off x="4729981" y="4178949"/>
            <a:ext cx="409813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Elbow Connector 56">
            <a:extLst>
              <a:ext uri="{FF2B5EF4-FFF2-40B4-BE49-F238E27FC236}">
                <a16:creationId xmlns:a16="http://schemas.microsoft.com/office/drawing/2014/main" id="{650CE2F8-3AF4-4B08-927F-647C746D5826}"/>
              </a:ext>
            </a:extLst>
          </p:cNvPr>
          <p:cNvCxnSpPr>
            <a:cxnSpLocks/>
            <a:stCxn id="90" idx="2"/>
            <a:endCxn id="73" idx="3"/>
          </p:cNvCxnSpPr>
          <p:nvPr/>
        </p:nvCxnSpPr>
        <p:spPr>
          <a:xfrm rot="5400000">
            <a:off x="4534102" y="4374828"/>
            <a:ext cx="801571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Elbow Connector 56">
            <a:extLst>
              <a:ext uri="{FF2B5EF4-FFF2-40B4-BE49-F238E27FC236}">
                <a16:creationId xmlns:a16="http://schemas.microsoft.com/office/drawing/2014/main" id="{81354236-E510-40FB-A081-2E061FAF211D}"/>
              </a:ext>
            </a:extLst>
          </p:cNvPr>
          <p:cNvCxnSpPr>
            <a:cxnSpLocks/>
            <a:stCxn id="90" idx="2"/>
            <a:endCxn id="72" idx="3"/>
          </p:cNvCxnSpPr>
          <p:nvPr/>
        </p:nvCxnSpPr>
        <p:spPr>
          <a:xfrm rot="5400000">
            <a:off x="4338223" y="4570707"/>
            <a:ext cx="1193329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Elbow Connector 56">
            <a:extLst>
              <a:ext uri="{FF2B5EF4-FFF2-40B4-BE49-F238E27FC236}">
                <a16:creationId xmlns:a16="http://schemas.microsoft.com/office/drawing/2014/main" id="{74371965-3CBC-4202-90CC-34368C216DDF}"/>
              </a:ext>
            </a:extLst>
          </p:cNvPr>
          <p:cNvCxnSpPr>
            <a:cxnSpLocks/>
            <a:stCxn id="90" idx="2"/>
            <a:endCxn id="60" idx="3"/>
          </p:cNvCxnSpPr>
          <p:nvPr/>
        </p:nvCxnSpPr>
        <p:spPr>
          <a:xfrm rot="5400000">
            <a:off x="4142343" y="4766587"/>
            <a:ext cx="1585088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Elbow Connector 56">
            <a:extLst>
              <a:ext uri="{FF2B5EF4-FFF2-40B4-BE49-F238E27FC236}">
                <a16:creationId xmlns:a16="http://schemas.microsoft.com/office/drawing/2014/main" id="{DD8C3B6D-2674-428C-BC26-3A80B5A5473E}"/>
              </a:ext>
            </a:extLst>
          </p:cNvPr>
          <p:cNvCxnSpPr>
            <a:cxnSpLocks/>
            <a:endCxn id="18" idx="2"/>
          </p:cNvCxnSpPr>
          <p:nvPr/>
        </p:nvCxnSpPr>
        <p:spPr>
          <a:xfrm rot="10800000">
            <a:off x="2799396" y="4940428"/>
            <a:ext cx="1294150" cy="515497"/>
          </a:xfrm>
          <a:prstGeom prst="bentConnector3">
            <a:avLst>
              <a:gd name="adj1" fmla="val 87683"/>
            </a:avLst>
          </a:prstGeom>
          <a:ln w="19050"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Elbow Connector 56">
            <a:extLst>
              <a:ext uri="{FF2B5EF4-FFF2-40B4-BE49-F238E27FC236}">
                <a16:creationId xmlns:a16="http://schemas.microsoft.com/office/drawing/2014/main" id="{F5229F95-BCB5-4C9F-A7C6-4D267755FE5F}"/>
              </a:ext>
            </a:extLst>
          </p:cNvPr>
          <p:cNvCxnSpPr>
            <a:cxnSpLocks/>
            <a:stCxn id="89" idx="3"/>
          </p:cNvCxnSpPr>
          <p:nvPr/>
        </p:nvCxnSpPr>
        <p:spPr>
          <a:xfrm flipH="1">
            <a:off x="4770621" y="3451605"/>
            <a:ext cx="841419" cy="2413265"/>
          </a:xfrm>
          <a:prstGeom prst="bentConnector4">
            <a:avLst>
              <a:gd name="adj1" fmla="val -27168"/>
              <a:gd name="adj2" fmla="val 99376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Elbow Connector 56">
            <a:extLst>
              <a:ext uri="{FF2B5EF4-FFF2-40B4-BE49-F238E27FC236}">
                <a16:creationId xmlns:a16="http://schemas.microsoft.com/office/drawing/2014/main" id="{F38834F7-AB5C-4070-98DC-D7AEAFD00312}"/>
              </a:ext>
            </a:extLst>
          </p:cNvPr>
          <p:cNvCxnSpPr>
            <a:cxnSpLocks/>
            <a:stCxn id="89" idx="3"/>
          </p:cNvCxnSpPr>
          <p:nvPr/>
        </p:nvCxnSpPr>
        <p:spPr>
          <a:xfrm flipH="1">
            <a:off x="4768022" y="3451605"/>
            <a:ext cx="844018" cy="2004317"/>
          </a:xfrm>
          <a:prstGeom prst="bentConnector4">
            <a:avLst>
              <a:gd name="adj1" fmla="val -27085"/>
              <a:gd name="adj2" fmla="val 99566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Elbow Connector 56">
            <a:extLst>
              <a:ext uri="{FF2B5EF4-FFF2-40B4-BE49-F238E27FC236}">
                <a16:creationId xmlns:a16="http://schemas.microsoft.com/office/drawing/2014/main" id="{3F311BAA-2BE1-4980-A029-D469D899B8DE}"/>
              </a:ext>
            </a:extLst>
          </p:cNvPr>
          <p:cNvCxnSpPr>
            <a:cxnSpLocks/>
            <a:stCxn id="90" idx="3"/>
          </p:cNvCxnSpPr>
          <p:nvPr/>
        </p:nvCxnSpPr>
        <p:spPr>
          <a:xfrm>
            <a:off x="5439451" y="4020737"/>
            <a:ext cx="2515087" cy="548563"/>
          </a:xfrm>
          <a:prstGeom prst="bentConnector3">
            <a:avLst>
              <a:gd name="adj1" fmla="val 38891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Elbow Connector 56">
            <a:extLst>
              <a:ext uri="{FF2B5EF4-FFF2-40B4-BE49-F238E27FC236}">
                <a16:creationId xmlns:a16="http://schemas.microsoft.com/office/drawing/2014/main" id="{F1B0D1BB-E82B-4F3B-B8FF-B040DD6FD753}"/>
              </a:ext>
            </a:extLst>
          </p:cNvPr>
          <p:cNvCxnSpPr>
            <a:cxnSpLocks/>
            <a:stCxn id="180" idx="3"/>
          </p:cNvCxnSpPr>
          <p:nvPr/>
        </p:nvCxnSpPr>
        <p:spPr>
          <a:xfrm>
            <a:off x="4223129" y="3655007"/>
            <a:ext cx="541004" cy="255227"/>
          </a:xfrm>
          <a:prstGeom prst="bentConnector3">
            <a:avLst>
              <a:gd name="adj1" fmla="val 50000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Elbow Connector 56">
            <a:extLst>
              <a:ext uri="{FF2B5EF4-FFF2-40B4-BE49-F238E27FC236}">
                <a16:creationId xmlns:a16="http://schemas.microsoft.com/office/drawing/2014/main" id="{6A04DC9D-A6D7-4E03-B2D3-EA2386F340DE}"/>
              </a:ext>
            </a:extLst>
          </p:cNvPr>
          <p:cNvCxnSpPr>
            <a:cxnSpLocks/>
          </p:cNvCxnSpPr>
          <p:nvPr/>
        </p:nvCxnSpPr>
        <p:spPr>
          <a:xfrm rot="10800000">
            <a:off x="4221947" y="3774228"/>
            <a:ext cx="542191" cy="194164"/>
          </a:xfrm>
          <a:prstGeom prst="bentConnector3">
            <a:avLst>
              <a:gd name="adj1" fmla="val 60541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Elbow Connector 56">
            <a:extLst>
              <a:ext uri="{FF2B5EF4-FFF2-40B4-BE49-F238E27FC236}">
                <a16:creationId xmlns:a16="http://schemas.microsoft.com/office/drawing/2014/main" id="{E9DC7D74-7045-4720-85E7-1B71F3C71EB9}"/>
              </a:ext>
            </a:extLst>
          </p:cNvPr>
          <p:cNvCxnSpPr>
            <a:cxnSpLocks/>
            <a:endCxn id="89" idx="1"/>
          </p:cNvCxnSpPr>
          <p:nvPr/>
        </p:nvCxnSpPr>
        <p:spPr>
          <a:xfrm rot="16200000" flipV="1">
            <a:off x="4743496" y="3652530"/>
            <a:ext cx="445071" cy="43222"/>
          </a:xfrm>
          <a:prstGeom prst="bentConnector4">
            <a:avLst>
              <a:gd name="adj1" fmla="val 33380"/>
              <a:gd name="adj2" fmla="val 302744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Elbow Connector 56">
            <a:extLst>
              <a:ext uri="{FF2B5EF4-FFF2-40B4-BE49-F238E27FC236}">
                <a16:creationId xmlns:a16="http://schemas.microsoft.com/office/drawing/2014/main" id="{E9C2128D-7127-4151-A20C-1197683BF2C7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2038279" cy="1844185"/>
          </a:xfrm>
          <a:prstGeom prst="bentConnector3">
            <a:avLst>
              <a:gd name="adj1" fmla="val 53240"/>
            </a:avLst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Elbow Connector 56">
            <a:extLst>
              <a:ext uri="{FF2B5EF4-FFF2-40B4-BE49-F238E27FC236}">
                <a16:creationId xmlns:a16="http://schemas.microsoft.com/office/drawing/2014/main" id="{2973BBC1-1C5F-458E-A016-FD758E447D5B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1084980" cy="2245264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Elbow Connector 56">
            <a:extLst>
              <a:ext uri="{FF2B5EF4-FFF2-40B4-BE49-F238E27FC236}">
                <a16:creationId xmlns:a16="http://schemas.microsoft.com/office/drawing/2014/main" id="{94DC209D-27D1-4A9E-9A13-41665E7FF0CE}"/>
              </a:ext>
            </a:extLst>
          </p:cNvPr>
          <p:cNvCxnSpPr>
            <a:cxnSpLocks/>
          </p:cNvCxnSpPr>
          <p:nvPr/>
        </p:nvCxnSpPr>
        <p:spPr>
          <a:xfrm>
            <a:off x="3166973" y="5067736"/>
            <a:ext cx="920628" cy="0"/>
          </a:xfrm>
          <a:prstGeom prst="straightConnector1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Elbow Connector 56">
            <a:extLst>
              <a:ext uri="{FF2B5EF4-FFF2-40B4-BE49-F238E27FC236}">
                <a16:creationId xmlns:a16="http://schemas.microsoft.com/office/drawing/2014/main" id="{77DD1CD4-9730-44EC-91E2-5C9E600BAA98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1083060" cy="2449703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Elbow Connector 56">
            <a:extLst>
              <a:ext uri="{FF2B5EF4-FFF2-40B4-BE49-F238E27FC236}">
                <a16:creationId xmlns:a16="http://schemas.microsoft.com/office/drawing/2014/main" id="{FB982657-D5E3-4A79-B1E8-3DD75CBB3035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1081216" cy="3013025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Elbow Connector 56">
            <a:extLst>
              <a:ext uri="{FF2B5EF4-FFF2-40B4-BE49-F238E27FC236}">
                <a16:creationId xmlns:a16="http://schemas.microsoft.com/office/drawing/2014/main" id="{B68866AC-77EB-42F7-9DE6-6E7049A5992D}"/>
              </a:ext>
            </a:extLst>
          </p:cNvPr>
          <p:cNvCxnSpPr>
            <a:cxnSpLocks/>
          </p:cNvCxnSpPr>
          <p:nvPr/>
        </p:nvCxnSpPr>
        <p:spPr>
          <a:xfrm>
            <a:off x="3170829" y="5837402"/>
            <a:ext cx="920628" cy="0"/>
          </a:xfrm>
          <a:prstGeom prst="straightConnector1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Elbow Connector 56">
            <a:extLst>
              <a:ext uri="{FF2B5EF4-FFF2-40B4-BE49-F238E27FC236}">
                <a16:creationId xmlns:a16="http://schemas.microsoft.com/office/drawing/2014/main" id="{0ABB24D6-7AE1-449F-805C-4DB57F4CE26A}"/>
              </a:ext>
            </a:extLst>
          </p:cNvPr>
          <p:cNvCxnSpPr>
            <a:cxnSpLocks/>
            <a:stCxn id="8" idx="3"/>
            <a:endCxn id="18" idx="3"/>
          </p:cNvCxnSpPr>
          <p:nvPr/>
        </p:nvCxnSpPr>
        <p:spPr>
          <a:xfrm>
            <a:off x="2066852" y="2835248"/>
            <a:ext cx="553567" cy="1514455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Elbow Connector 56">
            <a:extLst>
              <a:ext uri="{FF2B5EF4-FFF2-40B4-BE49-F238E27FC236}">
                <a16:creationId xmlns:a16="http://schemas.microsoft.com/office/drawing/2014/main" id="{91F6E739-09E3-4461-9EE5-15189E7F6479}"/>
              </a:ext>
            </a:extLst>
          </p:cNvPr>
          <p:cNvCxnSpPr>
            <a:cxnSpLocks/>
            <a:stCxn id="52" idx="2"/>
          </p:cNvCxnSpPr>
          <p:nvPr/>
        </p:nvCxnSpPr>
        <p:spPr>
          <a:xfrm rot="5400000">
            <a:off x="3219455" y="1911159"/>
            <a:ext cx="856467" cy="991712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56">
            <a:extLst>
              <a:ext uri="{FF2B5EF4-FFF2-40B4-BE49-F238E27FC236}">
                <a16:creationId xmlns:a16="http://schemas.microsoft.com/office/drawing/2014/main" id="{B49EAF7B-342F-349C-13D1-BA81BFF6FC82}"/>
              </a:ext>
            </a:extLst>
          </p:cNvPr>
          <p:cNvCxnSpPr>
            <a:cxnSpLocks/>
          </p:cNvCxnSpPr>
          <p:nvPr/>
        </p:nvCxnSpPr>
        <p:spPr>
          <a:xfrm rot="10800000">
            <a:off x="5618528" y="3350614"/>
            <a:ext cx="2327358" cy="145181"/>
          </a:xfrm>
          <a:prstGeom prst="bentConnector3">
            <a:avLst>
              <a:gd name="adj1" fmla="val 67704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Elbow Connector 56">
            <a:extLst>
              <a:ext uri="{FF2B5EF4-FFF2-40B4-BE49-F238E27FC236}">
                <a16:creationId xmlns:a16="http://schemas.microsoft.com/office/drawing/2014/main" id="{92F17629-697B-04AF-647C-0F92F4609D53}"/>
              </a:ext>
            </a:extLst>
          </p:cNvPr>
          <p:cNvCxnSpPr>
            <a:cxnSpLocks/>
          </p:cNvCxnSpPr>
          <p:nvPr/>
        </p:nvCxnSpPr>
        <p:spPr>
          <a:xfrm>
            <a:off x="3184503" y="5227802"/>
            <a:ext cx="920628" cy="0"/>
          </a:xfrm>
          <a:prstGeom prst="straightConnector1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Elbow Connector 56">
            <a:extLst>
              <a:ext uri="{FF2B5EF4-FFF2-40B4-BE49-F238E27FC236}">
                <a16:creationId xmlns:a16="http://schemas.microsoft.com/office/drawing/2014/main" id="{4F09E56D-F40E-29BA-8FA9-0AECD59D1FD3}"/>
              </a:ext>
            </a:extLst>
          </p:cNvPr>
          <p:cNvCxnSpPr>
            <a:cxnSpLocks/>
            <a:stCxn id="90" idx="0"/>
            <a:endCxn id="89" idx="2"/>
          </p:cNvCxnSpPr>
          <p:nvPr/>
        </p:nvCxnSpPr>
        <p:spPr>
          <a:xfrm rot="5400000" flipH="1" flipV="1">
            <a:off x="5043372" y="3661819"/>
            <a:ext cx="297126" cy="172589"/>
          </a:xfrm>
          <a:prstGeom prst="bentConnector3">
            <a:avLst>
              <a:gd name="adj1" fmla="val 60258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B4A3D44A-8354-0E39-B0D2-BC242EFBEC49}"/>
              </a:ext>
            </a:extLst>
          </p:cNvPr>
          <p:cNvSpPr/>
          <p:nvPr/>
        </p:nvSpPr>
        <p:spPr>
          <a:xfrm>
            <a:off x="9932798" y="3236807"/>
            <a:ext cx="2114576" cy="111289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00" b="1" dirty="0">
                <a:solidFill>
                  <a:schemeClr val="tx1"/>
                </a:solidFill>
              </a:rPr>
              <a:t>Scenario step:</a:t>
            </a:r>
          </a:p>
          <a:p>
            <a:endParaRPr lang="en-US" sz="1200" dirty="0">
              <a:solidFill>
                <a:schemeClr val="tx1"/>
              </a:solidFill>
            </a:endParaRPr>
          </a:p>
          <a:p>
            <a:r>
              <a:rPr lang="en-US" sz="1100" dirty="0">
                <a:solidFill>
                  <a:schemeClr val="tx1"/>
                </a:solidFill>
              </a:rPr>
              <a:t>Agent 1 creates a measurement request for all agents in the network including itself</a:t>
            </a:r>
          </a:p>
          <a:p>
            <a:endParaRPr lang="en-US" sz="1100" dirty="0">
              <a:solidFill>
                <a:schemeClr val="tx1"/>
              </a:solidFill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4E00649-E92A-058F-3253-83126467EBBE}"/>
              </a:ext>
            </a:extLst>
          </p:cNvPr>
          <p:cNvGrpSpPr/>
          <p:nvPr/>
        </p:nvGrpSpPr>
        <p:grpSpPr>
          <a:xfrm>
            <a:off x="1253943" y="936113"/>
            <a:ext cx="914400" cy="914400"/>
            <a:chOff x="8717280" y="2379218"/>
            <a:chExt cx="914400" cy="914400"/>
          </a:xfrm>
        </p:grpSpPr>
        <p:pic>
          <p:nvPicPr>
            <p:cNvPr id="33" name="Graphic 32" descr="Satellite with solid fill">
              <a:extLst>
                <a:ext uri="{FF2B5EF4-FFF2-40B4-BE49-F238E27FC236}">
                  <a16:creationId xmlns:a16="http://schemas.microsoft.com/office/drawing/2014/main" id="{8024A227-1702-CEA0-8240-6CBBFD4CA4C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717280" y="2379218"/>
              <a:ext cx="914400" cy="914400"/>
            </a:xfrm>
            <a:prstGeom prst="rect">
              <a:avLst/>
            </a:prstGeom>
          </p:spPr>
        </p:pic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5E52C594-D08E-B3E2-E204-4DBD0FE19047}"/>
                </a:ext>
              </a:extLst>
            </p:cNvPr>
            <p:cNvSpPr/>
            <p:nvPr/>
          </p:nvSpPr>
          <p:spPr>
            <a:xfrm>
              <a:off x="9089136" y="2746756"/>
              <a:ext cx="170688" cy="17932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1</a:t>
              </a: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72FCF053-235A-9335-7357-6A2ADD920B4F}"/>
              </a:ext>
            </a:extLst>
          </p:cNvPr>
          <p:cNvSpPr txBox="1"/>
          <p:nvPr/>
        </p:nvSpPr>
        <p:spPr>
          <a:xfrm>
            <a:off x="7132023" y="3652443"/>
            <a:ext cx="1451325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Requests (to self): “Measure GP1 with Instrument B”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Requests (to all): “Measure GP1 with Instrument B”</a:t>
            </a:r>
          </a:p>
          <a:p>
            <a:endParaRPr lang="en-US" sz="7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6694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D3131-23EE-60F3-E320-866A346304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217" y="244506"/>
            <a:ext cx="11667281" cy="732127"/>
          </a:xfrm>
        </p:spPr>
        <p:txBody>
          <a:bodyPr/>
          <a:lstStyle/>
          <a:p>
            <a:r>
              <a:rPr lang="en-US" dirty="0"/>
              <a:t>Motivation and 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93ABB0-6B9E-4D83-1F49-B473D4A149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217" y="1102849"/>
            <a:ext cx="6463356" cy="4298207"/>
          </a:xfrm>
        </p:spPr>
        <p:txBody>
          <a:bodyPr>
            <a:normAutofit lnSpcReduction="10000"/>
          </a:bodyPr>
          <a:lstStyle/>
          <a:p>
            <a:r>
              <a:rPr lang="en-US" sz="2000" b="1" dirty="0"/>
              <a:t>Space-based Earth observation is undergoing a paradigm change </a:t>
            </a:r>
          </a:p>
          <a:p>
            <a:endParaRPr lang="en-US" sz="1800" b="1" dirty="0"/>
          </a:p>
          <a:p>
            <a:pPr>
              <a:lnSpc>
                <a:spcPct val="105000"/>
              </a:lnSpc>
              <a:spcBef>
                <a:spcPts val="600"/>
              </a:spcBef>
              <a:buClr>
                <a:srgbClr val="1B3D6C"/>
              </a:buClr>
            </a:pPr>
            <a:r>
              <a:rPr lang="en-US" sz="1800" i="1" dirty="0"/>
              <a:t>Easier access to space </a:t>
            </a:r>
          </a:p>
          <a:p>
            <a:pPr marL="457200" lvl="1" indent="-285750">
              <a:lnSpc>
                <a:spcPct val="105000"/>
              </a:lnSpc>
              <a:spcBef>
                <a:spcPts val="600"/>
              </a:spcBef>
              <a:buClr>
                <a:srgbClr val="1B3D6C"/>
              </a:buClr>
            </a:pPr>
            <a:r>
              <a:rPr lang="en-US" sz="1600" dirty="0"/>
              <a:t>More affordable access to space</a:t>
            </a:r>
          </a:p>
          <a:p>
            <a:pPr marL="457200" lvl="1" indent="-285750">
              <a:lnSpc>
                <a:spcPct val="105000"/>
              </a:lnSpc>
              <a:spcBef>
                <a:spcPts val="600"/>
              </a:spcBef>
              <a:buClr>
                <a:srgbClr val="1B3D6C"/>
              </a:buClr>
            </a:pPr>
            <a:r>
              <a:rPr lang="en-US" sz="1600" dirty="0"/>
              <a:t>Higher grade commercial off-the shelf components</a:t>
            </a:r>
          </a:p>
          <a:p>
            <a:pPr marL="457200" lvl="1" indent="-285750">
              <a:lnSpc>
                <a:spcPct val="105000"/>
              </a:lnSpc>
              <a:spcBef>
                <a:spcPts val="600"/>
              </a:spcBef>
              <a:buClr>
                <a:srgbClr val="1B3D6C"/>
              </a:buClr>
            </a:pPr>
            <a:r>
              <a:rPr lang="en-US" sz="1600" dirty="0"/>
              <a:t>Increased computation power</a:t>
            </a:r>
          </a:p>
          <a:p>
            <a:pPr marL="522288" lvl="1" indent="-234950">
              <a:lnSpc>
                <a:spcPct val="105000"/>
              </a:lnSpc>
              <a:spcBef>
                <a:spcPts val="600"/>
              </a:spcBef>
              <a:buClr>
                <a:srgbClr val="1B3D6C"/>
              </a:buClr>
              <a:buFont typeface="Wingdings" charset="2"/>
              <a:buChar char="Ø"/>
            </a:pPr>
            <a:endParaRPr lang="en-US" sz="1600" dirty="0"/>
          </a:p>
          <a:p>
            <a:pPr>
              <a:lnSpc>
                <a:spcPct val="105000"/>
              </a:lnSpc>
              <a:spcBef>
                <a:spcPts val="600"/>
              </a:spcBef>
              <a:buClr>
                <a:srgbClr val="1B3D6C"/>
              </a:buClr>
            </a:pPr>
            <a:r>
              <a:rPr lang="en-US" sz="1800" i="1" dirty="0"/>
              <a:t>Implementation of Distributed Architectures</a:t>
            </a:r>
          </a:p>
          <a:p>
            <a:pPr marL="457200" lvl="1" indent="-285750">
              <a:lnSpc>
                <a:spcPct val="105000"/>
              </a:lnSpc>
              <a:spcBef>
                <a:spcPts val="600"/>
              </a:spcBef>
              <a:buClr>
                <a:srgbClr val="1B3D6C"/>
              </a:buClr>
            </a:pPr>
            <a:r>
              <a:rPr lang="en-US" sz="1600" dirty="0"/>
              <a:t>Many smaller and heterogeneous satellites, w/ crosslinks </a:t>
            </a:r>
          </a:p>
          <a:p>
            <a:pPr marL="457200" lvl="1" indent="-285750">
              <a:lnSpc>
                <a:spcPct val="105000"/>
              </a:lnSpc>
              <a:spcBef>
                <a:spcPts val="600"/>
              </a:spcBef>
              <a:buClr>
                <a:srgbClr val="1B3D6C"/>
              </a:buClr>
            </a:pPr>
            <a:r>
              <a:rPr lang="en-US" sz="1600" dirty="0"/>
              <a:t>Federations (coordination among assets owned and operated by different organizations)</a:t>
            </a:r>
          </a:p>
          <a:p>
            <a:pPr marL="457200" lvl="1" indent="-285750">
              <a:lnSpc>
                <a:spcPct val="105000"/>
              </a:lnSpc>
              <a:spcBef>
                <a:spcPts val="600"/>
              </a:spcBef>
              <a:buClr>
                <a:srgbClr val="1B3D6C"/>
              </a:buClr>
            </a:pPr>
            <a:r>
              <a:rPr lang="en-US" sz="1600" dirty="0"/>
              <a:t>Onboard measurements processing</a:t>
            </a:r>
          </a:p>
          <a:p>
            <a:pPr marL="457200" lvl="1" indent="-285750">
              <a:lnSpc>
                <a:spcPct val="105000"/>
              </a:lnSpc>
              <a:spcBef>
                <a:spcPts val="600"/>
              </a:spcBef>
              <a:buClr>
                <a:srgbClr val="1B3D6C"/>
              </a:buClr>
            </a:pPr>
            <a:r>
              <a:rPr lang="en-US" sz="1600" dirty="0"/>
              <a:t>Starting to be implemented (e.g., TROPICS [1], CYGNSS [2])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3C15F9CF-5786-4AA4-B451-93A1D74970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792"/>
          <a:stretch/>
        </p:blipFill>
        <p:spPr bwMode="auto">
          <a:xfrm>
            <a:off x="7004558" y="1466488"/>
            <a:ext cx="4778391" cy="21957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" name="Content Placeholder 5">
            <a:extLst>
              <a:ext uri="{FF2B5EF4-FFF2-40B4-BE49-F238E27FC236}">
                <a16:creationId xmlns:a16="http://schemas.microsoft.com/office/drawing/2014/main" id="{9D6CFF4E-E4C0-4D37-9649-C94780E044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021"/>
          <a:stretch/>
        </p:blipFill>
        <p:spPr>
          <a:xfrm>
            <a:off x="7004558" y="4035254"/>
            <a:ext cx="4778391" cy="2090911"/>
          </a:xfrm>
          <a:prstGeom prst="rect">
            <a:avLst/>
          </a:prstGeom>
        </p:spPr>
      </p:pic>
      <p:sp>
        <p:nvSpPr>
          <p:cNvPr id="31" name="Right Arrow 7">
            <a:extLst>
              <a:ext uri="{FF2B5EF4-FFF2-40B4-BE49-F238E27FC236}">
                <a16:creationId xmlns:a16="http://schemas.microsoft.com/office/drawing/2014/main" id="{182093F0-958F-4C42-9024-151761B81C7E}"/>
              </a:ext>
            </a:extLst>
          </p:cNvPr>
          <p:cNvSpPr/>
          <p:nvPr/>
        </p:nvSpPr>
        <p:spPr>
          <a:xfrm rot="5400000">
            <a:off x="9105908" y="3230913"/>
            <a:ext cx="575689" cy="1286004"/>
          </a:xfrm>
          <a:prstGeom prst="rightArrow">
            <a:avLst>
              <a:gd name="adj1" fmla="val 43313"/>
              <a:gd name="adj2" fmla="val 50000"/>
            </a:avLst>
          </a:prstGeom>
          <a:solidFill>
            <a:schemeClr val="bg1"/>
          </a:solidFill>
          <a:ln w="28575">
            <a:solidFill>
              <a:srgbClr val="5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6A88E32-421B-4304-86BC-D6D17D8ACF86}"/>
              </a:ext>
            </a:extLst>
          </p:cNvPr>
          <p:cNvSpPr/>
          <p:nvPr/>
        </p:nvSpPr>
        <p:spPr>
          <a:xfrm>
            <a:off x="7161133" y="6117739"/>
            <a:ext cx="365343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i="1" dirty="0"/>
              <a:t>NASA Sensor Web concept (image credit NASA GSFC)</a:t>
            </a:r>
            <a:endParaRPr lang="en-US" sz="1200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AFF36DD-0740-4C2A-B730-74CB73195E50}"/>
              </a:ext>
            </a:extLst>
          </p:cNvPr>
          <p:cNvSpPr/>
          <p:nvPr/>
        </p:nvSpPr>
        <p:spPr>
          <a:xfrm>
            <a:off x="409051" y="5527273"/>
            <a:ext cx="6142061" cy="75679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Due to operations logistics, </a:t>
            </a:r>
            <a:r>
              <a:rPr lang="en-US" b="1" dirty="0">
                <a:solidFill>
                  <a:sysClr val="windowText" lastClr="000000"/>
                </a:solidFill>
              </a:rPr>
              <a:t>large constellations demand autonomous operations to maximize performance</a:t>
            </a:r>
            <a:endParaRPr lang="en-US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73139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4C978-9A8F-D19F-6684-24EF10271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Engineering Module - Plan Execution </a:t>
            </a:r>
          </a:p>
        </p:txBody>
      </p:sp>
      <p:sp>
        <p:nvSpPr>
          <p:cNvPr id="4" name="Rounded Rectangle 29">
            <a:extLst>
              <a:ext uri="{FF2B5EF4-FFF2-40B4-BE49-F238E27FC236}">
                <a16:creationId xmlns:a16="http://schemas.microsoft.com/office/drawing/2014/main" id="{F40648B5-DE50-3579-FADA-CAF8E94030E7}"/>
              </a:ext>
            </a:extLst>
          </p:cNvPr>
          <p:cNvSpPr/>
          <p:nvPr/>
        </p:nvSpPr>
        <p:spPr>
          <a:xfrm>
            <a:off x="1698089" y="1115370"/>
            <a:ext cx="8052471" cy="5183541"/>
          </a:xfrm>
          <a:prstGeom prst="roundRect">
            <a:avLst>
              <a:gd name="adj" fmla="val 6097"/>
            </a:avLst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5" name="Rounded Rectangle 30">
            <a:extLst>
              <a:ext uri="{FF2B5EF4-FFF2-40B4-BE49-F238E27FC236}">
                <a16:creationId xmlns:a16="http://schemas.microsoft.com/office/drawing/2014/main" id="{36FCB5CD-F302-D51B-34A3-A0B1CCDBE6D6}"/>
              </a:ext>
            </a:extLst>
          </p:cNvPr>
          <p:cNvSpPr/>
          <p:nvPr/>
        </p:nvSpPr>
        <p:spPr>
          <a:xfrm rot="16200000">
            <a:off x="-510985" y="2233073"/>
            <a:ext cx="2154955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Environment</a:t>
            </a:r>
          </a:p>
        </p:txBody>
      </p:sp>
      <p:sp>
        <p:nvSpPr>
          <p:cNvPr id="6" name="Rounded Rectangle 30">
            <a:extLst>
              <a:ext uri="{FF2B5EF4-FFF2-40B4-BE49-F238E27FC236}">
                <a16:creationId xmlns:a16="http://schemas.microsoft.com/office/drawing/2014/main" id="{87F517DA-6E73-F6CB-E770-58B82D97E783}"/>
              </a:ext>
            </a:extLst>
          </p:cNvPr>
          <p:cNvSpPr/>
          <p:nvPr/>
        </p:nvSpPr>
        <p:spPr>
          <a:xfrm rot="16200000">
            <a:off x="-423114" y="4774286"/>
            <a:ext cx="1979210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Other Agents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1FE5CB-B5E3-B8CC-FC28-61C7280D0EC8}"/>
              </a:ext>
            </a:extLst>
          </p:cNvPr>
          <p:cNvSpPr/>
          <p:nvPr/>
        </p:nvSpPr>
        <p:spPr>
          <a:xfrm>
            <a:off x="1698087" y="1854201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SUB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C5E1990-9422-5D7F-F9ED-1C8180FDCE4E}"/>
              </a:ext>
            </a:extLst>
          </p:cNvPr>
          <p:cNvSpPr/>
          <p:nvPr/>
        </p:nvSpPr>
        <p:spPr>
          <a:xfrm>
            <a:off x="1698087" y="2652859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227E52-179E-4D2F-5FC9-FDFD8678AC53}"/>
              </a:ext>
            </a:extLst>
          </p:cNvPr>
          <p:cNvSpPr/>
          <p:nvPr/>
        </p:nvSpPr>
        <p:spPr>
          <a:xfrm>
            <a:off x="1698087" y="4357079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REP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6CB41F-8ECB-30FC-1971-129130FB3B89}"/>
              </a:ext>
            </a:extLst>
          </p:cNvPr>
          <p:cNvSpPr/>
          <p:nvPr/>
        </p:nvSpPr>
        <p:spPr>
          <a:xfrm>
            <a:off x="1698087" y="5155737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11" name="Rounded Rectangle 29">
            <a:extLst>
              <a:ext uri="{FF2B5EF4-FFF2-40B4-BE49-F238E27FC236}">
                <a16:creationId xmlns:a16="http://schemas.microsoft.com/office/drawing/2014/main" id="{2B32A1C8-1F4D-FE46-0683-3487D1FA5643}"/>
              </a:ext>
            </a:extLst>
          </p:cNvPr>
          <p:cNvSpPr/>
          <p:nvPr/>
        </p:nvSpPr>
        <p:spPr>
          <a:xfrm>
            <a:off x="2323156" y="2446945"/>
            <a:ext cx="4289582" cy="3786754"/>
          </a:xfrm>
          <a:prstGeom prst="roundRect">
            <a:avLst>
              <a:gd name="adj" fmla="val 3300"/>
            </a:avLst>
          </a:prstGeom>
          <a:solidFill>
            <a:schemeClr val="accent2">
              <a:lumMod val="10000"/>
              <a:lumOff val="90000"/>
            </a:scheme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z="1200" i="1" dirty="0">
                <a:solidFill>
                  <a:sysClr val="windowText" lastClr="000000"/>
                </a:solidFill>
              </a:rPr>
              <a:t>Engineering Module</a:t>
            </a:r>
          </a:p>
        </p:txBody>
      </p:sp>
      <p:sp>
        <p:nvSpPr>
          <p:cNvPr id="12" name="Rounded Rectangle 29">
            <a:extLst>
              <a:ext uri="{FF2B5EF4-FFF2-40B4-BE49-F238E27FC236}">
                <a16:creationId xmlns:a16="http://schemas.microsoft.com/office/drawing/2014/main" id="{12ADA39C-3563-CAEB-6599-771568637F19}"/>
              </a:ext>
            </a:extLst>
          </p:cNvPr>
          <p:cNvSpPr/>
          <p:nvPr/>
        </p:nvSpPr>
        <p:spPr>
          <a:xfrm>
            <a:off x="7948289" y="3236808"/>
            <a:ext cx="1307237" cy="307489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i="1" dirty="0">
                <a:solidFill>
                  <a:sysClr val="windowText" lastClr="000000"/>
                </a:solidFill>
              </a:rPr>
              <a:t>Science Module</a:t>
            </a:r>
          </a:p>
        </p:txBody>
      </p:sp>
      <p:sp>
        <p:nvSpPr>
          <p:cNvPr id="13" name="Rounded Rectangle 29">
            <a:extLst>
              <a:ext uri="{FF2B5EF4-FFF2-40B4-BE49-F238E27FC236}">
                <a16:creationId xmlns:a16="http://schemas.microsoft.com/office/drawing/2014/main" id="{4CF191CC-E3D1-061E-10AD-55F38E8AB2A6}"/>
              </a:ext>
            </a:extLst>
          </p:cNvPr>
          <p:cNvSpPr/>
          <p:nvPr/>
        </p:nvSpPr>
        <p:spPr>
          <a:xfrm>
            <a:off x="7954538" y="4331887"/>
            <a:ext cx="1307237" cy="307489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i="1" dirty="0">
                <a:solidFill>
                  <a:sysClr val="windowText" lastClr="000000"/>
                </a:solidFill>
              </a:rPr>
              <a:t>Planning Module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2CFE17B-DDF8-C7E1-74CB-183DE935DC47}"/>
              </a:ext>
            </a:extLst>
          </p:cNvPr>
          <p:cNvCxnSpPr>
            <a:cxnSpLocks/>
          </p:cNvCxnSpPr>
          <p:nvPr/>
        </p:nvCxnSpPr>
        <p:spPr>
          <a:xfrm flipH="1" flipV="1">
            <a:off x="780272" y="2835247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B52B2B7-ABA9-443F-1E5D-AA7CC65B7D4C}"/>
              </a:ext>
            </a:extLst>
          </p:cNvPr>
          <p:cNvCxnSpPr>
            <a:cxnSpLocks/>
          </p:cNvCxnSpPr>
          <p:nvPr/>
        </p:nvCxnSpPr>
        <p:spPr>
          <a:xfrm flipH="1" flipV="1">
            <a:off x="776055" y="2056519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321F822-5C6A-BD15-F8C8-E7C9183E20A6}"/>
              </a:ext>
            </a:extLst>
          </p:cNvPr>
          <p:cNvCxnSpPr>
            <a:cxnSpLocks/>
          </p:cNvCxnSpPr>
          <p:nvPr/>
        </p:nvCxnSpPr>
        <p:spPr>
          <a:xfrm flipH="1" flipV="1">
            <a:off x="772589" y="5337387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3DB52F6-DC85-48AB-544C-FCD2F9E9318D}"/>
              </a:ext>
            </a:extLst>
          </p:cNvPr>
          <p:cNvCxnSpPr>
            <a:cxnSpLocks/>
          </p:cNvCxnSpPr>
          <p:nvPr/>
        </p:nvCxnSpPr>
        <p:spPr>
          <a:xfrm flipH="1" flipV="1">
            <a:off x="774321" y="4538729"/>
            <a:ext cx="922031" cy="738"/>
          </a:xfrm>
          <a:prstGeom prst="straightConnector1">
            <a:avLst/>
          </a:prstGeom>
          <a:ln w="28575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05EFBA9-F89A-F4AA-B55A-FE4D71BE992A}"/>
              </a:ext>
            </a:extLst>
          </p:cNvPr>
          <p:cNvCxnSpPr>
            <a:cxnSpLocks/>
            <a:endCxn id="9" idx="3"/>
          </p:cNvCxnSpPr>
          <p:nvPr/>
        </p:nvCxnSpPr>
        <p:spPr>
          <a:xfrm flipH="1">
            <a:off x="2066852" y="4538729"/>
            <a:ext cx="370038" cy="739"/>
          </a:xfrm>
          <a:prstGeom prst="straightConnector1">
            <a:avLst/>
          </a:prstGeom>
          <a:ln w="19050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3080E86-4D23-A774-F967-F388C923D11E}"/>
              </a:ext>
            </a:extLst>
          </p:cNvPr>
          <p:cNvCxnSpPr>
            <a:cxnSpLocks/>
            <a:endCxn id="10" idx="3"/>
          </p:cNvCxnSpPr>
          <p:nvPr/>
        </p:nvCxnSpPr>
        <p:spPr>
          <a:xfrm flipH="1">
            <a:off x="2066852" y="5337387"/>
            <a:ext cx="374588" cy="739"/>
          </a:xfrm>
          <a:prstGeom prst="straightConnector1">
            <a:avLst/>
          </a:prstGeom>
          <a:ln w="19050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A7A95947-F6FE-37CA-E02B-B0F9DFACB9A8}"/>
              </a:ext>
            </a:extLst>
          </p:cNvPr>
          <p:cNvCxnSpPr>
            <a:cxnSpLocks/>
            <a:stCxn id="12" idx="2"/>
            <a:endCxn id="13" idx="0"/>
          </p:cNvCxnSpPr>
          <p:nvPr/>
        </p:nvCxnSpPr>
        <p:spPr>
          <a:xfrm>
            <a:off x="8601908" y="3544297"/>
            <a:ext cx="6249" cy="787590"/>
          </a:xfrm>
          <a:prstGeom prst="straightConnector1">
            <a:avLst/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465D2550-9A5E-2B9C-C4A5-BEBE059DFA7D}"/>
              </a:ext>
            </a:extLst>
          </p:cNvPr>
          <p:cNvSpPr/>
          <p:nvPr/>
        </p:nvSpPr>
        <p:spPr>
          <a:xfrm>
            <a:off x="3574030" y="1593032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Event Handler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CDB0AC5-0E15-BEA5-0D41-E610593E1143}"/>
              </a:ext>
            </a:extLst>
          </p:cNvPr>
          <p:cNvSpPr/>
          <p:nvPr/>
        </p:nvSpPr>
        <p:spPr>
          <a:xfrm>
            <a:off x="5511071" y="1592469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Sim Start/End</a:t>
            </a:r>
          </a:p>
        </p:txBody>
      </p:sp>
      <p:cxnSp>
        <p:nvCxnSpPr>
          <p:cNvPr id="54" name="Elbow Connector 56">
            <a:extLst>
              <a:ext uri="{FF2B5EF4-FFF2-40B4-BE49-F238E27FC236}">
                <a16:creationId xmlns:a16="http://schemas.microsoft.com/office/drawing/2014/main" id="{DED9E14D-4B83-0719-589B-A0247A26D48A}"/>
              </a:ext>
            </a:extLst>
          </p:cNvPr>
          <p:cNvCxnSpPr>
            <a:cxnSpLocks/>
            <a:stCxn id="7" idx="3"/>
            <a:endCxn id="52" idx="1"/>
          </p:cNvCxnSpPr>
          <p:nvPr/>
        </p:nvCxnSpPr>
        <p:spPr>
          <a:xfrm flipV="1">
            <a:off x="2066852" y="1785907"/>
            <a:ext cx="1507178" cy="250683"/>
          </a:xfrm>
          <a:prstGeom prst="bentConnector3">
            <a:avLst>
              <a:gd name="adj1" fmla="val 50000"/>
            </a:avLst>
          </a:prstGeom>
          <a:ln w="190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A6007C7-0ABA-1107-19E0-A027CCDFC33B}"/>
              </a:ext>
            </a:extLst>
          </p:cNvPr>
          <p:cNvCxnSpPr>
            <a:cxnSpLocks/>
            <a:stCxn id="53" idx="1"/>
            <a:endCxn id="52" idx="3"/>
          </p:cNvCxnSpPr>
          <p:nvPr/>
        </p:nvCxnSpPr>
        <p:spPr>
          <a:xfrm flipH="1">
            <a:off x="4713057" y="1785344"/>
            <a:ext cx="798014" cy="563"/>
          </a:xfrm>
          <a:prstGeom prst="straightConnector1">
            <a:avLst/>
          </a:prstGeom>
          <a:ln w="19050"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ounded Rectangle 29">
            <a:extLst>
              <a:ext uri="{FF2B5EF4-FFF2-40B4-BE49-F238E27FC236}">
                <a16:creationId xmlns:a16="http://schemas.microsoft.com/office/drawing/2014/main" id="{8651A971-FD80-C7DD-B497-3D2C3B67E474}"/>
              </a:ext>
            </a:extLst>
          </p:cNvPr>
          <p:cNvSpPr/>
          <p:nvPr/>
        </p:nvSpPr>
        <p:spPr>
          <a:xfrm>
            <a:off x="3450703" y="1263627"/>
            <a:ext cx="3281173" cy="902555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i="1" dirty="0">
                <a:solidFill>
                  <a:sysClr val="windowText" lastClr="000000"/>
                </a:solidFill>
              </a:rPr>
              <a:t>Simulation Maintenance Module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E1EDB20-B750-E5E9-8E92-87267775AC19}"/>
              </a:ext>
            </a:extLst>
          </p:cNvPr>
          <p:cNvSpPr txBox="1"/>
          <p:nvPr/>
        </p:nvSpPr>
        <p:spPr>
          <a:xfrm>
            <a:off x="4713057" y="1489479"/>
            <a:ext cx="6752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-Simulation Events</a:t>
            </a:r>
          </a:p>
        </p:txBody>
      </p:sp>
      <p:sp>
        <p:nvSpPr>
          <p:cNvPr id="18" name="Rounded Rectangle 29">
            <a:extLst>
              <a:ext uri="{FF2B5EF4-FFF2-40B4-BE49-F238E27FC236}">
                <a16:creationId xmlns:a16="http://schemas.microsoft.com/office/drawing/2014/main" id="{351ABAC9-95DA-DB64-1D76-AEB49F238802}"/>
              </a:ext>
            </a:extLst>
          </p:cNvPr>
          <p:cNvSpPr/>
          <p:nvPr/>
        </p:nvSpPr>
        <p:spPr>
          <a:xfrm rot="16200000">
            <a:off x="2029694" y="4761449"/>
            <a:ext cx="1181448" cy="357955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ysClr val="windowText" lastClr="000000"/>
                </a:solidFill>
              </a:rPr>
              <a:t>Network Emulator</a:t>
            </a:r>
          </a:p>
        </p:txBody>
      </p:sp>
      <p:sp>
        <p:nvSpPr>
          <p:cNvPr id="51" name="Rounded Rectangle 29">
            <a:extLst>
              <a:ext uri="{FF2B5EF4-FFF2-40B4-BE49-F238E27FC236}">
                <a16:creationId xmlns:a16="http://schemas.microsoft.com/office/drawing/2014/main" id="{217BB112-4919-5EF6-1341-F6C36B25E02B}"/>
              </a:ext>
            </a:extLst>
          </p:cNvPr>
          <p:cNvSpPr/>
          <p:nvPr/>
        </p:nvSpPr>
        <p:spPr>
          <a:xfrm>
            <a:off x="3270356" y="2878232"/>
            <a:ext cx="3038481" cy="3157979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50" i="1" dirty="0">
                <a:solidFill>
                  <a:sysClr val="windowText" lastClr="000000"/>
                </a:solidFill>
              </a:rPr>
              <a:t>Platform Emulator</a:t>
            </a:r>
          </a:p>
        </p:txBody>
      </p:sp>
      <p:sp>
        <p:nvSpPr>
          <p:cNvPr id="60" name="Rounded Rectangle 29">
            <a:extLst>
              <a:ext uri="{FF2B5EF4-FFF2-40B4-BE49-F238E27FC236}">
                <a16:creationId xmlns:a16="http://schemas.microsoft.com/office/drawing/2014/main" id="{FF61DADA-E76D-99A4-ABE1-66DEFE816698}"/>
              </a:ext>
            </a:extLst>
          </p:cNvPr>
          <p:cNvSpPr/>
          <p:nvPr/>
        </p:nvSpPr>
        <p:spPr>
          <a:xfrm>
            <a:off x="4093543" y="5574315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Payload</a:t>
            </a:r>
          </a:p>
        </p:txBody>
      </p:sp>
      <p:cxnSp>
        <p:nvCxnSpPr>
          <p:cNvPr id="147" name="Elbow Connector 56">
            <a:extLst>
              <a:ext uri="{FF2B5EF4-FFF2-40B4-BE49-F238E27FC236}">
                <a16:creationId xmlns:a16="http://schemas.microsoft.com/office/drawing/2014/main" id="{C4502423-406F-A3F6-1567-395AD1537D70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5457028" y="3968393"/>
            <a:ext cx="2497510" cy="517239"/>
          </a:xfrm>
          <a:prstGeom prst="bentConnector3">
            <a:avLst>
              <a:gd name="adj1" fmla="val 50000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Elbow Connector 56">
            <a:extLst>
              <a:ext uri="{FF2B5EF4-FFF2-40B4-BE49-F238E27FC236}">
                <a16:creationId xmlns:a16="http://schemas.microsoft.com/office/drawing/2014/main" id="{8F38ED55-85B4-23DF-B418-4B917428540D}"/>
              </a:ext>
            </a:extLst>
          </p:cNvPr>
          <p:cNvCxnSpPr>
            <a:cxnSpLocks/>
            <a:stCxn id="89" idx="0"/>
            <a:endCxn id="12" idx="1"/>
          </p:cNvCxnSpPr>
          <p:nvPr/>
        </p:nvCxnSpPr>
        <p:spPr>
          <a:xfrm rot="16200000" flipH="1">
            <a:off x="6569812" y="2012077"/>
            <a:ext cx="86893" cy="2670059"/>
          </a:xfrm>
          <a:prstGeom prst="bentConnector4">
            <a:avLst>
              <a:gd name="adj1" fmla="val -263082"/>
              <a:gd name="adj2" fmla="val 44455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Rounded Rectangle 29">
            <a:extLst>
              <a:ext uri="{FF2B5EF4-FFF2-40B4-BE49-F238E27FC236}">
                <a16:creationId xmlns:a16="http://schemas.microsoft.com/office/drawing/2014/main" id="{AD0BCC4D-3FD7-21C3-0DE9-F78C5720B017}"/>
              </a:ext>
            </a:extLst>
          </p:cNvPr>
          <p:cNvSpPr/>
          <p:nvPr/>
        </p:nvSpPr>
        <p:spPr>
          <a:xfrm>
            <a:off x="3555509" y="3535786"/>
            <a:ext cx="667620" cy="238442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Reactive Planner</a:t>
            </a:r>
          </a:p>
        </p:txBody>
      </p:sp>
      <p:sp>
        <p:nvSpPr>
          <p:cNvPr id="72" name="Rounded Rectangle 29">
            <a:extLst>
              <a:ext uri="{FF2B5EF4-FFF2-40B4-BE49-F238E27FC236}">
                <a16:creationId xmlns:a16="http://schemas.microsoft.com/office/drawing/2014/main" id="{84D4896E-930E-472B-B585-48CDAD784539}"/>
              </a:ext>
            </a:extLst>
          </p:cNvPr>
          <p:cNvSpPr/>
          <p:nvPr/>
        </p:nvSpPr>
        <p:spPr>
          <a:xfrm>
            <a:off x="4093543" y="5182556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Comms</a:t>
            </a:r>
            <a:endParaRPr lang="en-US" sz="600" i="1" dirty="0">
              <a:solidFill>
                <a:sysClr val="windowText" lastClr="000000"/>
              </a:solidFill>
            </a:endParaRPr>
          </a:p>
        </p:txBody>
      </p:sp>
      <p:sp>
        <p:nvSpPr>
          <p:cNvPr id="73" name="Rounded Rectangle 29">
            <a:extLst>
              <a:ext uri="{FF2B5EF4-FFF2-40B4-BE49-F238E27FC236}">
                <a16:creationId xmlns:a16="http://schemas.microsoft.com/office/drawing/2014/main" id="{117013F9-A97F-4F7A-B68C-0B8700601C16}"/>
              </a:ext>
            </a:extLst>
          </p:cNvPr>
          <p:cNvSpPr/>
          <p:nvPr/>
        </p:nvSpPr>
        <p:spPr>
          <a:xfrm>
            <a:off x="4093543" y="4790798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EPS</a:t>
            </a:r>
          </a:p>
        </p:txBody>
      </p:sp>
      <p:sp>
        <p:nvSpPr>
          <p:cNvPr id="75" name="Rounded Rectangle 29">
            <a:extLst>
              <a:ext uri="{FF2B5EF4-FFF2-40B4-BE49-F238E27FC236}">
                <a16:creationId xmlns:a16="http://schemas.microsoft.com/office/drawing/2014/main" id="{9EBDCE34-BAB4-4345-9C48-CB22D85302A0}"/>
              </a:ext>
            </a:extLst>
          </p:cNvPr>
          <p:cNvSpPr/>
          <p:nvPr/>
        </p:nvSpPr>
        <p:spPr>
          <a:xfrm>
            <a:off x="4093543" y="4399040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GNC</a:t>
            </a:r>
          </a:p>
        </p:txBody>
      </p:sp>
      <p:sp>
        <p:nvSpPr>
          <p:cNvPr id="76" name="Rounded Rectangle 29">
            <a:extLst>
              <a:ext uri="{FF2B5EF4-FFF2-40B4-BE49-F238E27FC236}">
                <a16:creationId xmlns:a16="http://schemas.microsoft.com/office/drawing/2014/main" id="{EC542895-4B0F-4E1E-9A51-400E8AB0FFA4}"/>
              </a:ext>
            </a:extLst>
          </p:cNvPr>
          <p:cNvSpPr/>
          <p:nvPr/>
        </p:nvSpPr>
        <p:spPr>
          <a:xfrm>
            <a:off x="3490685" y="3197788"/>
            <a:ext cx="2575259" cy="1090749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800" dirty="0">
                <a:solidFill>
                  <a:sysClr val="windowText" lastClr="000000"/>
                </a:solidFill>
              </a:rPr>
              <a:t>CDH</a:t>
            </a:r>
          </a:p>
        </p:txBody>
      </p:sp>
      <p:sp>
        <p:nvSpPr>
          <p:cNvPr id="89" name="Rounded Rectangle 29">
            <a:extLst>
              <a:ext uri="{FF2B5EF4-FFF2-40B4-BE49-F238E27FC236}">
                <a16:creationId xmlns:a16="http://schemas.microsoft.com/office/drawing/2014/main" id="{A089AF54-A214-49A0-8D78-1A76942FC697}"/>
              </a:ext>
            </a:extLst>
          </p:cNvPr>
          <p:cNvSpPr/>
          <p:nvPr/>
        </p:nvSpPr>
        <p:spPr>
          <a:xfrm>
            <a:off x="4944420" y="3303660"/>
            <a:ext cx="667620" cy="29589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Memory Emulator</a:t>
            </a:r>
          </a:p>
        </p:txBody>
      </p:sp>
      <p:sp>
        <p:nvSpPr>
          <p:cNvPr id="90" name="Rounded Rectangle 29">
            <a:extLst>
              <a:ext uri="{FF2B5EF4-FFF2-40B4-BE49-F238E27FC236}">
                <a16:creationId xmlns:a16="http://schemas.microsoft.com/office/drawing/2014/main" id="{7A899FE2-096C-4441-BC96-893DB6260128}"/>
              </a:ext>
            </a:extLst>
          </p:cNvPr>
          <p:cNvSpPr/>
          <p:nvPr/>
        </p:nvSpPr>
        <p:spPr>
          <a:xfrm>
            <a:off x="4771831" y="3896676"/>
            <a:ext cx="667620" cy="248121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Operations Executor</a:t>
            </a:r>
          </a:p>
        </p:txBody>
      </p:sp>
      <p:cxnSp>
        <p:nvCxnSpPr>
          <p:cNvPr id="105" name="Elbow Connector 56">
            <a:extLst>
              <a:ext uri="{FF2B5EF4-FFF2-40B4-BE49-F238E27FC236}">
                <a16:creationId xmlns:a16="http://schemas.microsoft.com/office/drawing/2014/main" id="{F5DF90EF-91A2-423E-827C-D647B4163013}"/>
              </a:ext>
            </a:extLst>
          </p:cNvPr>
          <p:cNvCxnSpPr>
            <a:cxnSpLocks/>
            <a:stCxn id="75" idx="1"/>
            <a:endCxn id="90" idx="1"/>
          </p:cNvCxnSpPr>
          <p:nvPr/>
        </p:nvCxnSpPr>
        <p:spPr>
          <a:xfrm rot="10800000" flipH="1">
            <a:off x="4093543" y="4020738"/>
            <a:ext cx="678288" cy="533873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Elbow Connector 56">
            <a:extLst>
              <a:ext uri="{FF2B5EF4-FFF2-40B4-BE49-F238E27FC236}">
                <a16:creationId xmlns:a16="http://schemas.microsoft.com/office/drawing/2014/main" id="{1276588E-6E95-4E3A-9113-31E5B78741FD}"/>
              </a:ext>
            </a:extLst>
          </p:cNvPr>
          <p:cNvCxnSpPr>
            <a:cxnSpLocks/>
            <a:stCxn id="73" idx="1"/>
            <a:endCxn id="90" idx="1"/>
          </p:cNvCxnSpPr>
          <p:nvPr/>
        </p:nvCxnSpPr>
        <p:spPr>
          <a:xfrm rot="10800000" flipH="1">
            <a:off x="4093543" y="4020738"/>
            <a:ext cx="678288" cy="925631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Elbow Connector 56">
            <a:extLst>
              <a:ext uri="{FF2B5EF4-FFF2-40B4-BE49-F238E27FC236}">
                <a16:creationId xmlns:a16="http://schemas.microsoft.com/office/drawing/2014/main" id="{7E7DCF36-0AD7-4A5C-A0F2-A60BC87135E2}"/>
              </a:ext>
            </a:extLst>
          </p:cNvPr>
          <p:cNvCxnSpPr>
            <a:cxnSpLocks/>
            <a:stCxn id="72" idx="1"/>
            <a:endCxn id="90" idx="1"/>
          </p:cNvCxnSpPr>
          <p:nvPr/>
        </p:nvCxnSpPr>
        <p:spPr>
          <a:xfrm rot="10800000" flipH="1">
            <a:off x="4093543" y="4020738"/>
            <a:ext cx="678288" cy="1317389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Elbow Connector 56">
            <a:extLst>
              <a:ext uri="{FF2B5EF4-FFF2-40B4-BE49-F238E27FC236}">
                <a16:creationId xmlns:a16="http://schemas.microsoft.com/office/drawing/2014/main" id="{EE80653F-58C9-448D-9038-26256F33A14C}"/>
              </a:ext>
            </a:extLst>
          </p:cNvPr>
          <p:cNvCxnSpPr>
            <a:cxnSpLocks/>
            <a:stCxn id="60" idx="1"/>
            <a:endCxn id="90" idx="1"/>
          </p:cNvCxnSpPr>
          <p:nvPr/>
        </p:nvCxnSpPr>
        <p:spPr>
          <a:xfrm rot="10800000" flipH="1">
            <a:off x="4093543" y="4020737"/>
            <a:ext cx="678288" cy="1709148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Elbow Connector 56">
            <a:extLst>
              <a:ext uri="{FF2B5EF4-FFF2-40B4-BE49-F238E27FC236}">
                <a16:creationId xmlns:a16="http://schemas.microsoft.com/office/drawing/2014/main" id="{0A3C5567-7911-4126-A03D-4F9D0E9372E2}"/>
              </a:ext>
            </a:extLst>
          </p:cNvPr>
          <p:cNvCxnSpPr>
            <a:cxnSpLocks/>
            <a:stCxn id="90" idx="2"/>
            <a:endCxn id="75" idx="3"/>
          </p:cNvCxnSpPr>
          <p:nvPr/>
        </p:nvCxnSpPr>
        <p:spPr>
          <a:xfrm rot="5400000">
            <a:off x="4729981" y="4178949"/>
            <a:ext cx="409813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Elbow Connector 56">
            <a:extLst>
              <a:ext uri="{FF2B5EF4-FFF2-40B4-BE49-F238E27FC236}">
                <a16:creationId xmlns:a16="http://schemas.microsoft.com/office/drawing/2014/main" id="{650CE2F8-3AF4-4B08-927F-647C746D5826}"/>
              </a:ext>
            </a:extLst>
          </p:cNvPr>
          <p:cNvCxnSpPr>
            <a:cxnSpLocks/>
            <a:stCxn id="90" idx="2"/>
            <a:endCxn id="73" idx="3"/>
          </p:cNvCxnSpPr>
          <p:nvPr/>
        </p:nvCxnSpPr>
        <p:spPr>
          <a:xfrm rot="5400000">
            <a:off x="4534102" y="4374828"/>
            <a:ext cx="801571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Elbow Connector 56">
            <a:extLst>
              <a:ext uri="{FF2B5EF4-FFF2-40B4-BE49-F238E27FC236}">
                <a16:creationId xmlns:a16="http://schemas.microsoft.com/office/drawing/2014/main" id="{81354236-E510-40FB-A081-2E061FAF211D}"/>
              </a:ext>
            </a:extLst>
          </p:cNvPr>
          <p:cNvCxnSpPr>
            <a:cxnSpLocks/>
            <a:stCxn id="90" idx="2"/>
            <a:endCxn id="72" idx="3"/>
          </p:cNvCxnSpPr>
          <p:nvPr/>
        </p:nvCxnSpPr>
        <p:spPr>
          <a:xfrm rot="5400000">
            <a:off x="4338223" y="4570707"/>
            <a:ext cx="1193329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Elbow Connector 56">
            <a:extLst>
              <a:ext uri="{FF2B5EF4-FFF2-40B4-BE49-F238E27FC236}">
                <a16:creationId xmlns:a16="http://schemas.microsoft.com/office/drawing/2014/main" id="{74371965-3CBC-4202-90CC-34368C216DDF}"/>
              </a:ext>
            </a:extLst>
          </p:cNvPr>
          <p:cNvCxnSpPr>
            <a:cxnSpLocks/>
            <a:stCxn id="90" idx="2"/>
            <a:endCxn id="60" idx="3"/>
          </p:cNvCxnSpPr>
          <p:nvPr/>
        </p:nvCxnSpPr>
        <p:spPr>
          <a:xfrm rot="5400000">
            <a:off x="4142343" y="4766587"/>
            <a:ext cx="1585088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Elbow Connector 56">
            <a:extLst>
              <a:ext uri="{FF2B5EF4-FFF2-40B4-BE49-F238E27FC236}">
                <a16:creationId xmlns:a16="http://schemas.microsoft.com/office/drawing/2014/main" id="{DD8C3B6D-2674-428C-BC26-3A80B5A5473E}"/>
              </a:ext>
            </a:extLst>
          </p:cNvPr>
          <p:cNvCxnSpPr>
            <a:cxnSpLocks/>
            <a:endCxn id="18" idx="2"/>
          </p:cNvCxnSpPr>
          <p:nvPr/>
        </p:nvCxnSpPr>
        <p:spPr>
          <a:xfrm rot="10800000">
            <a:off x="2799396" y="4940428"/>
            <a:ext cx="1294150" cy="515497"/>
          </a:xfrm>
          <a:prstGeom prst="bentConnector3">
            <a:avLst>
              <a:gd name="adj1" fmla="val 87683"/>
            </a:avLst>
          </a:prstGeom>
          <a:ln w="19050"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Elbow Connector 56">
            <a:extLst>
              <a:ext uri="{FF2B5EF4-FFF2-40B4-BE49-F238E27FC236}">
                <a16:creationId xmlns:a16="http://schemas.microsoft.com/office/drawing/2014/main" id="{F5229F95-BCB5-4C9F-A7C6-4D267755FE5F}"/>
              </a:ext>
            </a:extLst>
          </p:cNvPr>
          <p:cNvCxnSpPr>
            <a:cxnSpLocks/>
            <a:stCxn id="89" idx="3"/>
          </p:cNvCxnSpPr>
          <p:nvPr/>
        </p:nvCxnSpPr>
        <p:spPr>
          <a:xfrm flipH="1">
            <a:off x="4770621" y="3451605"/>
            <a:ext cx="841419" cy="2413265"/>
          </a:xfrm>
          <a:prstGeom prst="bentConnector4">
            <a:avLst>
              <a:gd name="adj1" fmla="val -27168"/>
              <a:gd name="adj2" fmla="val 99376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Elbow Connector 56">
            <a:extLst>
              <a:ext uri="{FF2B5EF4-FFF2-40B4-BE49-F238E27FC236}">
                <a16:creationId xmlns:a16="http://schemas.microsoft.com/office/drawing/2014/main" id="{F38834F7-AB5C-4070-98DC-D7AEAFD00312}"/>
              </a:ext>
            </a:extLst>
          </p:cNvPr>
          <p:cNvCxnSpPr>
            <a:cxnSpLocks/>
            <a:stCxn id="89" idx="3"/>
          </p:cNvCxnSpPr>
          <p:nvPr/>
        </p:nvCxnSpPr>
        <p:spPr>
          <a:xfrm flipH="1">
            <a:off x="4768022" y="3451605"/>
            <a:ext cx="844018" cy="2004317"/>
          </a:xfrm>
          <a:prstGeom prst="bentConnector4">
            <a:avLst>
              <a:gd name="adj1" fmla="val -27085"/>
              <a:gd name="adj2" fmla="val 99566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Elbow Connector 56">
            <a:extLst>
              <a:ext uri="{FF2B5EF4-FFF2-40B4-BE49-F238E27FC236}">
                <a16:creationId xmlns:a16="http://schemas.microsoft.com/office/drawing/2014/main" id="{3F311BAA-2BE1-4980-A029-D469D899B8DE}"/>
              </a:ext>
            </a:extLst>
          </p:cNvPr>
          <p:cNvCxnSpPr>
            <a:cxnSpLocks/>
            <a:stCxn id="90" idx="3"/>
          </p:cNvCxnSpPr>
          <p:nvPr/>
        </p:nvCxnSpPr>
        <p:spPr>
          <a:xfrm>
            <a:off x="5439451" y="4020737"/>
            <a:ext cx="2515087" cy="548563"/>
          </a:xfrm>
          <a:prstGeom prst="bentConnector3">
            <a:avLst>
              <a:gd name="adj1" fmla="val 38891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Elbow Connector 56">
            <a:extLst>
              <a:ext uri="{FF2B5EF4-FFF2-40B4-BE49-F238E27FC236}">
                <a16:creationId xmlns:a16="http://schemas.microsoft.com/office/drawing/2014/main" id="{F1B0D1BB-E82B-4F3B-B8FF-B040DD6FD753}"/>
              </a:ext>
            </a:extLst>
          </p:cNvPr>
          <p:cNvCxnSpPr>
            <a:cxnSpLocks/>
            <a:stCxn id="180" idx="3"/>
          </p:cNvCxnSpPr>
          <p:nvPr/>
        </p:nvCxnSpPr>
        <p:spPr>
          <a:xfrm>
            <a:off x="4223129" y="3655007"/>
            <a:ext cx="541004" cy="255227"/>
          </a:xfrm>
          <a:prstGeom prst="bentConnector3">
            <a:avLst>
              <a:gd name="adj1" fmla="val 50000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Elbow Connector 56">
            <a:extLst>
              <a:ext uri="{FF2B5EF4-FFF2-40B4-BE49-F238E27FC236}">
                <a16:creationId xmlns:a16="http://schemas.microsoft.com/office/drawing/2014/main" id="{6A04DC9D-A6D7-4E03-B2D3-EA2386F340DE}"/>
              </a:ext>
            </a:extLst>
          </p:cNvPr>
          <p:cNvCxnSpPr>
            <a:cxnSpLocks/>
          </p:cNvCxnSpPr>
          <p:nvPr/>
        </p:nvCxnSpPr>
        <p:spPr>
          <a:xfrm rot="10800000">
            <a:off x="4221947" y="3774228"/>
            <a:ext cx="542191" cy="194164"/>
          </a:xfrm>
          <a:prstGeom prst="bentConnector3">
            <a:avLst>
              <a:gd name="adj1" fmla="val 60541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Elbow Connector 56">
            <a:extLst>
              <a:ext uri="{FF2B5EF4-FFF2-40B4-BE49-F238E27FC236}">
                <a16:creationId xmlns:a16="http://schemas.microsoft.com/office/drawing/2014/main" id="{E9DC7D74-7045-4720-85E7-1B71F3C71EB9}"/>
              </a:ext>
            </a:extLst>
          </p:cNvPr>
          <p:cNvCxnSpPr>
            <a:cxnSpLocks/>
            <a:endCxn id="89" idx="1"/>
          </p:cNvCxnSpPr>
          <p:nvPr/>
        </p:nvCxnSpPr>
        <p:spPr>
          <a:xfrm rot="16200000" flipV="1">
            <a:off x="4743496" y="3652530"/>
            <a:ext cx="445071" cy="43222"/>
          </a:xfrm>
          <a:prstGeom prst="bentConnector4">
            <a:avLst>
              <a:gd name="adj1" fmla="val 33380"/>
              <a:gd name="adj2" fmla="val 302744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Elbow Connector 56">
            <a:extLst>
              <a:ext uri="{FF2B5EF4-FFF2-40B4-BE49-F238E27FC236}">
                <a16:creationId xmlns:a16="http://schemas.microsoft.com/office/drawing/2014/main" id="{E9C2128D-7127-4151-A20C-1197683BF2C7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2038279" cy="1844185"/>
          </a:xfrm>
          <a:prstGeom prst="bentConnector3">
            <a:avLst>
              <a:gd name="adj1" fmla="val 53240"/>
            </a:avLst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Elbow Connector 56">
            <a:extLst>
              <a:ext uri="{FF2B5EF4-FFF2-40B4-BE49-F238E27FC236}">
                <a16:creationId xmlns:a16="http://schemas.microsoft.com/office/drawing/2014/main" id="{2973BBC1-1C5F-458E-A016-FD758E447D5B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1084980" cy="2245264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Elbow Connector 56">
            <a:extLst>
              <a:ext uri="{FF2B5EF4-FFF2-40B4-BE49-F238E27FC236}">
                <a16:creationId xmlns:a16="http://schemas.microsoft.com/office/drawing/2014/main" id="{94DC209D-27D1-4A9E-9A13-41665E7FF0CE}"/>
              </a:ext>
            </a:extLst>
          </p:cNvPr>
          <p:cNvCxnSpPr>
            <a:cxnSpLocks/>
          </p:cNvCxnSpPr>
          <p:nvPr/>
        </p:nvCxnSpPr>
        <p:spPr>
          <a:xfrm>
            <a:off x="3166973" y="5067736"/>
            <a:ext cx="920628" cy="0"/>
          </a:xfrm>
          <a:prstGeom prst="straightConnector1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Elbow Connector 56">
            <a:extLst>
              <a:ext uri="{FF2B5EF4-FFF2-40B4-BE49-F238E27FC236}">
                <a16:creationId xmlns:a16="http://schemas.microsoft.com/office/drawing/2014/main" id="{77DD1CD4-9730-44EC-91E2-5C9E600BAA98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1083060" cy="2449703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Elbow Connector 56">
            <a:extLst>
              <a:ext uri="{FF2B5EF4-FFF2-40B4-BE49-F238E27FC236}">
                <a16:creationId xmlns:a16="http://schemas.microsoft.com/office/drawing/2014/main" id="{FB982657-D5E3-4A79-B1E8-3DD75CBB3035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1081216" cy="3013025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Elbow Connector 56">
            <a:extLst>
              <a:ext uri="{FF2B5EF4-FFF2-40B4-BE49-F238E27FC236}">
                <a16:creationId xmlns:a16="http://schemas.microsoft.com/office/drawing/2014/main" id="{B68866AC-77EB-42F7-9DE6-6E7049A5992D}"/>
              </a:ext>
            </a:extLst>
          </p:cNvPr>
          <p:cNvCxnSpPr>
            <a:cxnSpLocks/>
          </p:cNvCxnSpPr>
          <p:nvPr/>
        </p:nvCxnSpPr>
        <p:spPr>
          <a:xfrm>
            <a:off x="3170829" y="5837402"/>
            <a:ext cx="920628" cy="0"/>
          </a:xfrm>
          <a:prstGeom prst="straightConnector1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Elbow Connector 56">
            <a:extLst>
              <a:ext uri="{FF2B5EF4-FFF2-40B4-BE49-F238E27FC236}">
                <a16:creationId xmlns:a16="http://schemas.microsoft.com/office/drawing/2014/main" id="{0ABB24D6-7AE1-449F-805C-4DB57F4CE26A}"/>
              </a:ext>
            </a:extLst>
          </p:cNvPr>
          <p:cNvCxnSpPr>
            <a:cxnSpLocks/>
            <a:stCxn id="8" idx="3"/>
            <a:endCxn id="18" idx="3"/>
          </p:cNvCxnSpPr>
          <p:nvPr/>
        </p:nvCxnSpPr>
        <p:spPr>
          <a:xfrm>
            <a:off x="2066852" y="2835248"/>
            <a:ext cx="553567" cy="1514455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Elbow Connector 56">
            <a:extLst>
              <a:ext uri="{FF2B5EF4-FFF2-40B4-BE49-F238E27FC236}">
                <a16:creationId xmlns:a16="http://schemas.microsoft.com/office/drawing/2014/main" id="{91F6E739-09E3-4461-9EE5-15189E7F6479}"/>
              </a:ext>
            </a:extLst>
          </p:cNvPr>
          <p:cNvCxnSpPr>
            <a:cxnSpLocks/>
            <a:stCxn id="52" idx="2"/>
          </p:cNvCxnSpPr>
          <p:nvPr/>
        </p:nvCxnSpPr>
        <p:spPr>
          <a:xfrm rot="5400000">
            <a:off x="3219455" y="1911159"/>
            <a:ext cx="856467" cy="991712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56">
            <a:extLst>
              <a:ext uri="{FF2B5EF4-FFF2-40B4-BE49-F238E27FC236}">
                <a16:creationId xmlns:a16="http://schemas.microsoft.com/office/drawing/2014/main" id="{B49EAF7B-342F-349C-13D1-BA81BFF6FC82}"/>
              </a:ext>
            </a:extLst>
          </p:cNvPr>
          <p:cNvCxnSpPr>
            <a:cxnSpLocks/>
          </p:cNvCxnSpPr>
          <p:nvPr/>
        </p:nvCxnSpPr>
        <p:spPr>
          <a:xfrm rot="10800000">
            <a:off x="5618528" y="3350614"/>
            <a:ext cx="2327358" cy="145181"/>
          </a:xfrm>
          <a:prstGeom prst="bentConnector3">
            <a:avLst>
              <a:gd name="adj1" fmla="val 67704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Elbow Connector 56">
            <a:extLst>
              <a:ext uri="{FF2B5EF4-FFF2-40B4-BE49-F238E27FC236}">
                <a16:creationId xmlns:a16="http://schemas.microsoft.com/office/drawing/2014/main" id="{92F17629-697B-04AF-647C-0F92F4609D53}"/>
              </a:ext>
            </a:extLst>
          </p:cNvPr>
          <p:cNvCxnSpPr>
            <a:cxnSpLocks/>
          </p:cNvCxnSpPr>
          <p:nvPr/>
        </p:nvCxnSpPr>
        <p:spPr>
          <a:xfrm>
            <a:off x="3184503" y="5227802"/>
            <a:ext cx="920628" cy="0"/>
          </a:xfrm>
          <a:prstGeom prst="straightConnector1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Elbow Connector 56">
            <a:extLst>
              <a:ext uri="{FF2B5EF4-FFF2-40B4-BE49-F238E27FC236}">
                <a16:creationId xmlns:a16="http://schemas.microsoft.com/office/drawing/2014/main" id="{4F09E56D-F40E-29BA-8FA9-0AECD59D1FD3}"/>
              </a:ext>
            </a:extLst>
          </p:cNvPr>
          <p:cNvCxnSpPr>
            <a:cxnSpLocks/>
            <a:stCxn id="90" idx="0"/>
            <a:endCxn id="89" idx="2"/>
          </p:cNvCxnSpPr>
          <p:nvPr/>
        </p:nvCxnSpPr>
        <p:spPr>
          <a:xfrm rot="5400000" flipH="1" flipV="1">
            <a:off x="5043372" y="3661819"/>
            <a:ext cx="297126" cy="172589"/>
          </a:xfrm>
          <a:prstGeom prst="bentConnector3">
            <a:avLst>
              <a:gd name="adj1" fmla="val 60258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B4A3D44A-8354-0E39-B0D2-BC242EFBEC49}"/>
              </a:ext>
            </a:extLst>
          </p:cNvPr>
          <p:cNvSpPr/>
          <p:nvPr/>
        </p:nvSpPr>
        <p:spPr>
          <a:xfrm>
            <a:off x="9932798" y="3236807"/>
            <a:ext cx="2114576" cy="144262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00" b="1" dirty="0">
                <a:solidFill>
                  <a:schemeClr val="tx1"/>
                </a:solidFill>
              </a:rPr>
              <a:t>Scenario step:</a:t>
            </a:r>
          </a:p>
          <a:p>
            <a:endParaRPr lang="en-US" sz="1200" dirty="0">
              <a:solidFill>
                <a:schemeClr val="tx1"/>
              </a:solidFill>
            </a:endParaRPr>
          </a:p>
          <a:p>
            <a:r>
              <a:rPr lang="en-US" sz="1100" dirty="0">
                <a:solidFill>
                  <a:schemeClr val="tx1"/>
                </a:solidFill>
              </a:rPr>
              <a:t>Agent 1 concludes that it does NOT possess the capabilities to perform the measurement request and therefore does not act on the request</a:t>
            </a:r>
          </a:p>
          <a:p>
            <a:endParaRPr lang="en-US" sz="1100" dirty="0">
              <a:solidFill>
                <a:schemeClr val="tx1"/>
              </a:solidFill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4E00649-E92A-058F-3253-83126467EBBE}"/>
              </a:ext>
            </a:extLst>
          </p:cNvPr>
          <p:cNvGrpSpPr/>
          <p:nvPr/>
        </p:nvGrpSpPr>
        <p:grpSpPr>
          <a:xfrm>
            <a:off x="1253943" y="936113"/>
            <a:ext cx="914400" cy="914400"/>
            <a:chOff x="8717280" y="2379218"/>
            <a:chExt cx="914400" cy="914400"/>
          </a:xfrm>
        </p:grpSpPr>
        <p:pic>
          <p:nvPicPr>
            <p:cNvPr id="33" name="Graphic 32" descr="Satellite with solid fill">
              <a:extLst>
                <a:ext uri="{FF2B5EF4-FFF2-40B4-BE49-F238E27FC236}">
                  <a16:creationId xmlns:a16="http://schemas.microsoft.com/office/drawing/2014/main" id="{8024A227-1702-CEA0-8240-6CBBFD4CA4C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717280" y="2379218"/>
              <a:ext cx="914400" cy="914400"/>
            </a:xfrm>
            <a:prstGeom prst="rect">
              <a:avLst/>
            </a:prstGeom>
          </p:spPr>
        </p:pic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5E52C594-D08E-B3E2-E204-4DBD0FE19047}"/>
                </a:ext>
              </a:extLst>
            </p:cNvPr>
            <p:cNvSpPr/>
            <p:nvPr/>
          </p:nvSpPr>
          <p:spPr>
            <a:xfrm>
              <a:off x="9089136" y="2746756"/>
              <a:ext cx="170688" cy="17932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1</a:t>
              </a:r>
            </a:p>
          </p:txBody>
        </p:sp>
      </p:grpSp>
      <p:pic>
        <p:nvPicPr>
          <p:cNvPr id="17" name="Graphic 16" descr="Left Brain with solid fill">
            <a:extLst>
              <a:ext uri="{FF2B5EF4-FFF2-40B4-BE49-F238E27FC236}">
                <a16:creationId xmlns:a16="http://schemas.microsoft.com/office/drawing/2014/main" id="{2C913BEA-2ABD-5A68-D2B0-20728A217F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07081" y="4489854"/>
            <a:ext cx="495653" cy="495653"/>
          </a:xfrm>
          <a:prstGeom prst="rect">
            <a:avLst/>
          </a:prstGeom>
        </p:spPr>
      </p:pic>
      <p:pic>
        <p:nvPicPr>
          <p:cNvPr id="19" name="Graphic 18" descr="Speech with solid fill">
            <a:extLst>
              <a:ext uri="{FF2B5EF4-FFF2-40B4-BE49-F238E27FC236}">
                <a16:creationId xmlns:a16="http://schemas.microsoft.com/office/drawing/2014/main" id="{9DD93388-943F-031C-D6D2-BEB9D7060B3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0800000" flipH="1">
            <a:off x="8006383" y="4673295"/>
            <a:ext cx="1392917" cy="102369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32AC5DD-8D17-4632-5A31-EF10D28E1C59}"/>
              </a:ext>
            </a:extLst>
          </p:cNvPr>
          <p:cNvSpPr txBox="1"/>
          <p:nvPr/>
        </p:nvSpPr>
        <p:spPr>
          <a:xfrm>
            <a:off x="8179783" y="4993053"/>
            <a:ext cx="1046115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“I do not have instrument B therefore I cannot perform this request.”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879FE60-1990-19BE-881D-9E2F5EAC7756}"/>
              </a:ext>
            </a:extLst>
          </p:cNvPr>
          <p:cNvSpPr txBox="1"/>
          <p:nvPr/>
        </p:nvSpPr>
        <p:spPr>
          <a:xfrm>
            <a:off x="7132023" y="3652443"/>
            <a:ext cx="14513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Requests (to self): “Measure GP1 with Instrument B”</a:t>
            </a:r>
          </a:p>
        </p:txBody>
      </p:sp>
    </p:spTree>
    <p:extLst>
      <p:ext uri="{BB962C8B-B14F-4D97-AF65-F5344CB8AC3E}">
        <p14:creationId xmlns:p14="http://schemas.microsoft.com/office/powerpoint/2010/main" val="22643060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4C978-9A8F-D19F-6684-24EF10271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Engineering Module - Plan Execution </a:t>
            </a:r>
          </a:p>
        </p:txBody>
      </p:sp>
      <p:sp>
        <p:nvSpPr>
          <p:cNvPr id="4" name="Rounded Rectangle 29">
            <a:extLst>
              <a:ext uri="{FF2B5EF4-FFF2-40B4-BE49-F238E27FC236}">
                <a16:creationId xmlns:a16="http://schemas.microsoft.com/office/drawing/2014/main" id="{F40648B5-DE50-3579-FADA-CAF8E94030E7}"/>
              </a:ext>
            </a:extLst>
          </p:cNvPr>
          <p:cNvSpPr/>
          <p:nvPr/>
        </p:nvSpPr>
        <p:spPr>
          <a:xfrm>
            <a:off x="1698089" y="1115370"/>
            <a:ext cx="8052471" cy="5183541"/>
          </a:xfrm>
          <a:prstGeom prst="roundRect">
            <a:avLst>
              <a:gd name="adj" fmla="val 6097"/>
            </a:avLst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5" name="Rounded Rectangle 30">
            <a:extLst>
              <a:ext uri="{FF2B5EF4-FFF2-40B4-BE49-F238E27FC236}">
                <a16:creationId xmlns:a16="http://schemas.microsoft.com/office/drawing/2014/main" id="{36FCB5CD-F302-D51B-34A3-A0B1CCDBE6D6}"/>
              </a:ext>
            </a:extLst>
          </p:cNvPr>
          <p:cNvSpPr/>
          <p:nvPr/>
        </p:nvSpPr>
        <p:spPr>
          <a:xfrm rot="16200000">
            <a:off x="-510985" y="2233073"/>
            <a:ext cx="2154955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Environment</a:t>
            </a:r>
          </a:p>
        </p:txBody>
      </p:sp>
      <p:sp>
        <p:nvSpPr>
          <p:cNvPr id="6" name="Rounded Rectangle 30">
            <a:extLst>
              <a:ext uri="{FF2B5EF4-FFF2-40B4-BE49-F238E27FC236}">
                <a16:creationId xmlns:a16="http://schemas.microsoft.com/office/drawing/2014/main" id="{87F517DA-6E73-F6CB-E770-58B82D97E783}"/>
              </a:ext>
            </a:extLst>
          </p:cNvPr>
          <p:cNvSpPr/>
          <p:nvPr/>
        </p:nvSpPr>
        <p:spPr>
          <a:xfrm rot="16200000">
            <a:off x="-423114" y="4774286"/>
            <a:ext cx="1979210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Other Agents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1FE5CB-B5E3-B8CC-FC28-61C7280D0EC8}"/>
              </a:ext>
            </a:extLst>
          </p:cNvPr>
          <p:cNvSpPr/>
          <p:nvPr/>
        </p:nvSpPr>
        <p:spPr>
          <a:xfrm>
            <a:off x="1698087" y="1854201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SUB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C5E1990-9422-5D7F-F9ED-1C8180FDCE4E}"/>
              </a:ext>
            </a:extLst>
          </p:cNvPr>
          <p:cNvSpPr/>
          <p:nvPr/>
        </p:nvSpPr>
        <p:spPr>
          <a:xfrm>
            <a:off x="1698087" y="2652859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227E52-179E-4D2F-5FC9-FDFD8678AC53}"/>
              </a:ext>
            </a:extLst>
          </p:cNvPr>
          <p:cNvSpPr/>
          <p:nvPr/>
        </p:nvSpPr>
        <p:spPr>
          <a:xfrm>
            <a:off x="1698087" y="4357079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REP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6CB41F-8ECB-30FC-1971-129130FB3B89}"/>
              </a:ext>
            </a:extLst>
          </p:cNvPr>
          <p:cNvSpPr/>
          <p:nvPr/>
        </p:nvSpPr>
        <p:spPr>
          <a:xfrm>
            <a:off x="1698087" y="5155737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11" name="Rounded Rectangle 29">
            <a:extLst>
              <a:ext uri="{FF2B5EF4-FFF2-40B4-BE49-F238E27FC236}">
                <a16:creationId xmlns:a16="http://schemas.microsoft.com/office/drawing/2014/main" id="{2B32A1C8-1F4D-FE46-0683-3487D1FA5643}"/>
              </a:ext>
            </a:extLst>
          </p:cNvPr>
          <p:cNvSpPr/>
          <p:nvPr/>
        </p:nvSpPr>
        <p:spPr>
          <a:xfrm>
            <a:off x="2323156" y="2446945"/>
            <a:ext cx="4289582" cy="3786754"/>
          </a:xfrm>
          <a:prstGeom prst="roundRect">
            <a:avLst>
              <a:gd name="adj" fmla="val 3300"/>
            </a:avLst>
          </a:prstGeom>
          <a:solidFill>
            <a:schemeClr val="accent2">
              <a:lumMod val="10000"/>
              <a:lumOff val="90000"/>
            </a:scheme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z="1200" i="1" dirty="0">
                <a:solidFill>
                  <a:sysClr val="windowText" lastClr="000000"/>
                </a:solidFill>
              </a:rPr>
              <a:t>Engineering Module</a:t>
            </a:r>
          </a:p>
        </p:txBody>
      </p:sp>
      <p:sp>
        <p:nvSpPr>
          <p:cNvPr id="12" name="Rounded Rectangle 29">
            <a:extLst>
              <a:ext uri="{FF2B5EF4-FFF2-40B4-BE49-F238E27FC236}">
                <a16:creationId xmlns:a16="http://schemas.microsoft.com/office/drawing/2014/main" id="{12ADA39C-3563-CAEB-6599-771568637F19}"/>
              </a:ext>
            </a:extLst>
          </p:cNvPr>
          <p:cNvSpPr/>
          <p:nvPr/>
        </p:nvSpPr>
        <p:spPr>
          <a:xfrm>
            <a:off x="7948289" y="3236808"/>
            <a:ext cx="1307237" cy="307489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i="1" dirty="0">
                <a:solidFill>
                  <a:sysClr val="windowText" lastClr="000000"/>
                </a:solidFill>
              </a:rPr>
              <a:t>Science Module</a:t>
            </a:r>
          </a:p>
        </p:txBody>
      </p:sp>
      <p:sp>
        <p:nvSpPr>
          <p:cNvPr id="13" name="Rounded Rectangle 29">
            <a:extLst>
              <a:ext uri="{FF2B5EF4-FFF2-40B4-BE49-F238E27FC236}">
                <a16:creationId xmlns:a16="http://schemas.microsoft.com/office/drawing/2014/main" id="{4CF191CC-E3D1-061E-10AD-55F38E8AB2A6}"/>
              </a:ext>
            </a:extLst>
          </p:cNvPr>
          <p:cNvSpPr/>
          <p:nvPr/>
        </p:nvSpPr>
        <p:spPr>
          <a:xfrm>
            <a:off x="7954538" y="4331887"/>
            <a:ext cx="1307237" cy="307489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i="1" dirty="0">
                <a:solidFill>
                  <a:sysClr val="windowText" lastClr="000000"/>
                </a:solidFill>
              </a:rPr>
              <a:t>Planning Module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2CFE17B-DDF8-C7E1-74CB-183DE935DC47}"/>
              </a:ext>
            </a:extLst>
          </p:cNvPr>
          <p:cNvCxnSpPr>
            <a:cxnSpLocks/>
          </p:cNvCxnSpPr>
          <p:nvPr/>
        </p:nvCxnSpPr>
        <p:spPr>
          <a:xfrm flipH="1" flipV="1">
            <a:off x="780272" y="2835247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B52B2B7-ABA9-443F-1E5D-AA7CC65B7D4C}"/>
              </a:ext>
            </a:extLst>
          </p:cNvPr>
          <p:cNvCxnSpPr>
            <a:cxnSpLocks/>
          </p:cNvCxnSpPr>
          <p:nvPr/>
        </p:nvCxnSpPr>
        <p:spPr>
          <a:xfrm flipH="1" flipV="1">
            <a:off x="776055" y="2056519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321F822-5C6A-BD15-F8C8-E7C9183E20A6}"/>
              </a:ext>
            </a:extLst>
          </p:cNvPr>
          <p:cNvCxnSpPr>
            <a:cxnSpLocks/>
          </p:cNvCxnSpPr>
          <p:nvPr/>
        </p:nvCxnSpPr>
        <p:spPr>
          <a:xfrm flipH="1" flipV="1">
            <a:off x="772589" y="5337387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3DB52F6-DC85-48AB-544C-FCD2F9E9318D}"/>
              </a:ext>
            </a:extLst>
          </p:cNvPr>
          <p:cNvCxnSpPr>
            <a:cxnSpLocks/>
          </p:cNvCxnSpPr>
          <p:nvPr/>
        </p:nvCxnSpPr>
        <p:spPr>
          <a:xfrm flipH="1" flipV="1">
            <a:off x="774321" y="4538729"/>
            <a:ext cx="922031" cy="738"/>
          </a:xfrm>
          <a:prstGeom prst="straightConnector1">
            <a:avLst/>
          </a:prstGeom>
          <a:ln w="28575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05EFBA9-F89A-F4AA-B55A-FE4D71BE992A}"/>
              </a:ext>
            </a:extLst>
          </p:cNvPr>
          <p:cNvCxnSpPr>
            <a:cxnSpLocks/>
            <a:endCxn id="9" idx="3"/>
          </p:cNvCxnSpPr>
          <p:nvPr/>
        </p:nvCxnSpPr>
        <p:spPr>
          <a:xfrm flipH="1">
            <a:off x="2066852" y="4538729"/>
            <a:ext cx="370038" cy="739"/>
          </a:xfrm>
          <a:prstGeom prst="straightConnector1">
            <a:avLst/>
          </a:prstGeom>
          <a:ln w="19050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3080E86-4D23-A774-F967-F388C923D11E}"/>
              </a:ext>
            </a:extLst>
          </p:cNvPr>
          <p:cNvCxnSpPr>
            <a:cxnSpLocks/>
            <a:endCxn id="10" idx="3"/>
          </p:cNvCxnSpPr>
          <p:nvPr/>
        </p:nvCxnSpPr>
        <p:spPr>
          <a:xfrm flipH="1">
            <a:off x="2066852" y="5337387"/>
            <a:ext cx="374588" cy="739"/>
          </a:xfrm>
          <a:prstGeom prst="straightConnector1">
            <a:avLst/>
          </a:prstGeom>
          <a:ln w="19050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A7A95947-F6FE-37CA-E02B-B0F9DFACB9A8}"/>
              </a:ext>
            </a:extLst>
          </p:cNvPr>
          <p:cNvCxnSpPr>
            <a:cxnSpLocks/>
            <a:stCxn id="12" idx="2"/>
            <a:endCxn id="13" idx="0"/>
          </p:cNvCxnSpPr>
          <p:nvPr/>
        </p:nvCxnSpPr>
        <p:spPr>
          <a:xfrm>
            <a:off x="8601908" y="3544297"/>
            <a:ext cx="6249" cy="787590"/>
          </a:xfrm>
          <a:prstGeom prst="straightConnector1">
            <a:avLst/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465D2550-9A5E-2B9C-C4A5-BEBE059DFA7D}"/>
              </a:ext>
            </a:extLst>
          </p:cNvPr>
          <p:cNvSpPr/>
          <p:nvPr/>
        </p:nvSpPr>
        <p:spPr>
          <a:xfrm>
            <a:off x="3574030" y="1593032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Event Handler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CDB0AC5-0E15-BEA5-0D41-E610593E1143}"/>
              </a:ext>
            </a:extLst>
          </p:cNvPr>
          <p:cNvSpPr/>
          <p:nvPr/>
        </p:nvSpPr>
        <p:spPr>
          <a:xfrm>
            <a:off x="5511071" y="1592469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Sim Start/End</a:t>
            </a:r>
          </a:p>
        </p:txBody>
      </p:sp>
      <p:cxnSp>
        <p:nvCxnSpPr>
          <p:cNvPr id="54" name="Elbow Connector 56">
            <a:extLst>
              <a:ext uri="{FF2B5EF4-FFF2-40B4-BE49-F238E27FC236}">
                <a16:creationId xmlns:a16="http://schemas.microsoft.com/office/drawing/2014/main" id="{DED9E14D-4B83-0719-589B-A0247A26D48A}"/>
              </a:ext>
            </a:extLst>
          </p:cNvPr>
          <p:cNvCxnSpPr>
            <a:cxnSpLocks/>
            <a:stCxn id="7" idx="3"/>
            <a:endCxn id="52" idx="1"/>
          </p:cNvCxnSpPr>
          <p:nvPr/>
        </p:nvCxnSpPr>
        <p:spPr>
          <a:xfrm flipV="1">
            <a:off x="2066852" y="1785907"/>
            <a:ext cx="1507178" cy="250683"/>
          </a:xfrm>
          <a:prstGeom prst="bentConnector3">
            <a:avLst>
              <a:gd name="adj1" fmla="val 50000"/>
            </a:avLst>
          </a:prstGeom>
          <a:ln w="190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A6007C7-0ABA-1107-19E0-A027CCDFC33B}"/>
              </a:ext>
            </a:extLst>
          </p:cNvPr>
          <p:cNvCxnSpPr>
            <a:cxnSpLocks/>
            <a:stCxn id="53" idx="1"/>
            <a:endCxn id="52" idx="3"/>
          </p:cNvCxnSpPr>
          <p:nvPr/>
        </p:nvCxnSpPr>
        <p:spPr>
          <a:xfrm flipH="1">
            <a:off x="4713057" y="1785344"/>
            <a:ext cx="798014" cy="563"/>
          </a:xfrm>
          <a:prstGeom prst="straightConnector1">
            <a:avLst/>
          </a:prstGeom>
          <a:ln w="19050"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ounded Rectangle 29">
            <a:extLst>
              <a:ext uri="{FF2B5EF4-FFF2-40B4-BE49-F238E27FC236}">
                <a16:creationId xmlns:a16="http://schemas.microsoft.com/office/drawing/2014/main" id="{8651A971-FD80-C7DD-B497-3D2C3B67E474}"/>
              </a:ext>
            </a:extLst>
          </p:cNvPr>
          <p:cNvSpPr/>
          <p:nvPr/>
        </p:nvSpPr>
        <p:spPr>
          <a:xfrm>
            <a:off x="3450703" y="1263627"/>
            <a:ext cx="3281173" cy="902555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i="1" dirty="0">
                <a:solidFill>
                  <a:sysClr val="windowText" lastClr="000000"/>
                </a:solidFill>
              </a:rPr>
              <a:t>Simulation Maintenance Module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E1EDB20-B750-E5E9-8E92-87267775AC19}"/>
              </a:ext>
            </a:extLst>
          </p:cNvPr>
          <p:cNvSpPr txBox="1"/>
          <p:nvPr/>
        </p:nvSpPr>
        <p:spPr>
          <a:xfrm>
            <a:off x="4713057" y="1489479"/>
            <a:ext cx="6752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-Simulation Events</a:t>
            </a:r>
          </a:p>
        </p:txBody>
      </p:sp>
      <p:sp>
        <p:nvSpPr>
          <p:cNvPr id="18" name="Rounded Rectangle 29">
            <a:extLst>
              <a:ext uri="{FF2B5EF4-FFF2-40B4-BE49-F238E27FC236}">
                <a16:creationId xmlns:a16="http://schemas.microsoft.com/office/drawing/2014/main" id="{351ABAC9-95DA-DB64-1D76-AEB49F238802}"/>
              </a:ext>
            </a:extLst>
          </p:cNvPr>
          <p:cNvSpPr/>
          <p:nvPr/>
        </p:nvSpPr>
        <p:spPr>
          <a:xfrm rot="16200000">
            <a:off x="2029694" y="4761449"/>
            <a:ext cx="1181448" cy="357955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ysClr val="windowText" lastClr="000000"/>
                </a:solidFill>
              </a:rPr>
              <a:t>Network Emulator</a:t>
            </a:r>
          </a:p>
        </p:txBody>
      </p:sp>
      <p:sp>
        <p:nvSpPr>
          <p:cNvPr id="51" name="Rounded Rectangle 29">
            <a:extLst>
              <a:ext uri="{FF2B5EF4-FFF2-40B4-BE49-F238E27FC236}">
                <a16:creationId xmlns:a16="http://schemas.microsoft.com/office/drawing/2014/main" id="{217BB112-4919-5EF6-1341-F6C36B25E02B}"/>
              </a:ext>
            </a:extLst>
          </p:cNvPr>
          <p:cNvSpPr/>
          <p:nvPr/>
        </p:nvSpPr>
        <p:spPr>
          <a:xfrm>
            <a:off x="3270356" y="2878232"/>
            <a:ext cx="3038481" cy="3157979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50" i="1" dirty="0">
                <a:solidFill>
                  <a:sysClr val="windowText" lastClr="000000"/>
                </a:solidFill>
              </a:rPr>
              <a:t>Platform Emulator</a:t>
            </a:r>
          </a:p>
        </p:txBody>
      </p:sp>
      <p:sp>
        <p:nvSpPr>
          <p:cNvPr id="60" name="Rounded Rectangle 29">
            <a:extLst>
              <a:ext uri="{FF2B5EF4-FFF2-40B4-BE49-F238E27FC236}">
                <a16:creationId xmlns:a16="http://schemas.microsoft.com/office/drawing/2014/main" id="{FF61DADA-E76D-99A4-ABE1-66DEFE816698}"/>
              </a:ext>
            </a:extLst>
          </p:cNvPr>
          <p:cNvSpPr/>
          <p:nvPr/>
        </p:nvSpPr>
        <p:spPr>
          <a:xfrm>
            <a:off x="4093543" y="5574315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Payload</a:t>
            </a:r>
          </a:p>
        </p:txBody>
      </p:sp>
      <p:cxnSp>
        <p:nvCxnSpPr>
          <p:cNvPr id="147" name="Elbow Connector 56">
            <a:extLst>
              <a:ext uri="{FF2B5EF4-FFF2-40B4-BE49-F238E27FC236}">
                <a16:creationId xmlns:a16="http://schemas.microsoft.com/office/drawing/2014/main" id="{C4502423-406F-A3F6-1567-395AD1537D70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5457028" y="3968393"/>
            <a:ext cx="2497510" cy="517239"/>
          </a:xfrm>
          <a:prstGeom prst="bentConnector3">
            <a:avLst>
              <a:gd name="adj1" fmla="val 50000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Elbow Connector 56">
            <a:extLst>
              <a:ext uri="{FF2B5EF4-FFF2-40B4-BE49-F238E27FC236}">
                <a16:creationId xmlns:a16="http://schemas.microsoft.com/office/drawing/2014/main" id="{8F38ED55-85B4-23DF-B418-4B917428540D}"/>
              </a:ext>
            </a:extLst>
          </p:cNvPr>
          <p:cNvCxnSpPr>
            <a:cxnSpLocks/>
            <a:stCxn id="89" idx="0"/>
            <a:endCxn id="12" idx="1"/>
          </p:cNvCxnSpPr>
          <p:nvPr/>
        </p:nvCxnSpPr>
        <p:spPr>
          <a:xfrm rot="16200000" flipH="1">
            <a:off x="6569812" y="2012077"/>
            <a:ext cx="86893" cy="2670059"/>
          </a:xfrm>
          <a:prstGeom prst="bentConnector4">
            <a:avLst>
              <a:gd name="adj1" fmla="val -263082"/>
              <a:gd name="adj2" fmla="val 44455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Rounded Rectangle 29">
            <a:extLst>
              <a:ext uri="{FF2B5EF4-FFF2-40B4-BE49-F238E27FC236}">
                <a16:creationId xmlns:a16="http://schemas.microsoft.com/office/drawing/2014/main" id="{AD0BCC4D-3FD7-21C3-0DE9-F78C5720B017}"/>
              </a:ext>
            </a:extLst>
          </p:cNvPr>
          <p:cNvSpPr/>
          <p:nvPr/>
        </p:nvSpPr>
        <p:spPr>
          <a:xfrm>
            <a:off x="3555509" y="3535786"/>
            <a:ext cx="667620" cy="238442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Reactive Planner</a:t>
            </a:r>
          </a:p>
        </p:txBody>
      </p:sp>
      <p:sp>
        <p:nvSpPr>
          <p:cNvPr id="72" name="Rounded Rectangle 29">
            <a:extLst>
              <a:ext uri="{FF2B5EF4-FFF2-40B4-BE49-F238E27FC236}">
                <a16:creationId xmlns:a16="http://schemas.microsoft.com/office/drawing/2014/main" id="{84D4896E-930E-472B-B585-48CDAD784539}"/>
              </a:ext>
            </a:extLst>
          </p:cNvPr>
          <p:cNvSpPr/>
          <p:nvPr/>
        </p:nvSpPr>
        <p:spPr>
          <a:xfrm>
            <a:off x="4093543" y="5182556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Comms</a:t>
            </a:r>
            <a:endParaRPr lang="en-US" sz="600" i="1" dirty="0">
              <a:solidFill>
                <a:sysClr val="windowText" lastClr="000000"/>
              </a:solidFill>
            </a:endParaRPr>
          </a:p>
        </p:txBody>
      </p:sp>
      <p:sp>
        <p:nvSpPr>
          <p:cNvPr id="73" name="Rounded Rectangle 29">
            <a:extLst>
              <a:ext uri="{FF2B5EF4-FFF2-40B4-BE49-F238E27FC236}">
                <a16:creationId xmlns:a16="http://schemas.microsoft.com/office/drawing/2014/main" id="{117013F9-A97F-4F7A-B68C-0B8700601C16}"/>
              </a:ext>
            </a:extLst>
          </p:cNvPr>
          <p:cNvSpPr/>
          <p:nvPr/>
        </p:nvSpPr>
        <p:spPr>
          <a:xfrm>
            <a:off x="4093543" y="4790798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EPS</a:t>
            </a:r>
          </a:p>
        </p:txBody>
      </p:sp>
      <p:sp>
        <p:nvSpPr>
          <p:cNvPr id="75" name="Rounded Rectangle 29">
            <a:extLst>
              <a:ext uri="{FF2B5EF4-FFF2-40B4-BE49-F238E27FC236}">
                <a16:creationId xmlns:a16="http://schemas.microsoft.com/office/drawing/2014/main" id="{9EBDCE34-BAB4-4345-9C48-CB22D85302A0}"/>
              </a:ext>
            </a:extLst>
          </p:cNvPr>
          <p:cNvSpPr/>
          <p:nvPr/>
        </p:nvSpPr>
        <p:spPr>
          <a:xfrm>
            <a:off x="4093543" y="4399040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GNC</a:t>
            </a:r>
          </a:p>
        </p:txBody>
      </p:sp>
      <p:sp>
        <p:nvSpPr>
          <p:cNvPr id="76" name="Rounded Rectangle 29">
            <a:extLst>
              <a:ext uri="{FF2B5EF4-FFF2-40B4-BE49-F238E27FC236}">
                <a16:creationId xmlns:a16="http://schemas.microsoft.com/office/drawing/2014/main" id="{EC542895-4B0F-4E1E-9A51-400E8AB0FFA4}"/>
              </a:ext>
            </a:extLst>
          </p:cNvPr>
          <p:cNvSpPr/>
          <p:nvPr/>
        </p:nvSpPr>
        <p:spPr>
          <a:xfrm>
            <a:off x="3490685" y="3197788"/>
            <a:ext cx="2575259" cy="1090749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800" dirty="0">
                <a:solidFill>
                  <a:sysClr val="windowText" lastClr="000000"/>
                </a:solidFill>
              </a:rPr>
              <a:t>CDH</a:t>
            </a:r>
          </a:p>
        </p:txBody>
      </p:sp>
      <p:sp>
        <p:nvSpPr>
          <p:cNvPr id="89" name="Rounded Rectangle 29">
            <a:extLst>
              <a:ext uri="{FF2B5EF4-FFF2-40B4-BE49-F238E27FC236}">
                <a16:creationId xmlns:a16="http://schemas.microsoft.com/office/drawing/2014/main" id="{A089AF54-A214-49A0-8D78-1A76942FC697}"/>
              </a:ext>
            </a:extLst>
          </p:cNvPr>
          <p:cNvSpPr/>
          <p:nvPr/>
        </p:nvSpPr>
        <p:spPr>
          <a:xfrm>
            <a:off x="4944420" y="3303660"/>
            <a:ext cx="667620" cy="29589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Memory Emulator</a:t>
            </a:r>
          </a:p>
        </p:txBody>
      </p:sp>
      <p:sp>
        <p:nvSpPr>
          <p:cNvPr id="90" name="Rounded Rectangle 29">
            <a:extLst>
              <a:ext uri="{FF2B5EF4-FFF2-40B4-BE49-F238E27FC236}">
                <a16:creationId xmlns:a16="http://schemas.microsoft.com/office/drawing/2014/main" id="{7A899FE2-096C-4441-BC96-893DB6260128}"/>
              </a:ext>
            </a:extLst>
          </p:cNvPr>
          <p:cNvSpPr/>
          <p:nvPr/>
        </p:nvSpPr>
        <p:spPr>
          <a:xfrm>
            <a:off x="4771831" y="3896676"/>
            <a:ext cx="667620" cy="248121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Operations Executor</a:t>
            </a:r>
          </a:p>
        </p:txBody>
      </p:sp>
      <p:cxnSp>
        <p:nvCxnSpPr>
          <p:cNvPr id="105" name="Elbow Connector 56">
            <a:extLst>
              <a:ext uri="{FF2B5EF4-FFF2-40B4-BE49-F238E27FC236}">
                <a16:creationId xmlns:a16="http://schemas.microsoft.com/office/drawing/2014/main" id="{F5DF90EF-91A2-423E-827C-D647B4163013}"/>
              </a:ext>
            </a:extLst>
          </p:cNvPr>
          <p:cNvCxnSpPr>
            <a:cxnSpLocks/>
            <a:stCxn id="75" idx="1"/>
            <a:endCxn id="90" idx="1"/>
          </p:cNvCxnSpPr>
          <p:nvPr/>
        </p:nvCxnSpPr>
        <p:spPr>
          <a:xfrm rot="10800000" flipH="1">
            <a:off x="4093543" y="4020738"/>
            <a:ext cx="678288" cy="533873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Elbow Connector 56">
            <a:extLst>
              <a:ext uri="{FF2B5EF4-FFF2-40B4-BE49-F238E27FC236}">
                <a16:creationId xmlns:a16="http://schemas.microsoft.com/office/drawing/2014/main" id="{1276588E-6E95-4E3A-9113-31E5B78741FD}"/>
              </a:ext>
            </a:extLst>
          </p:cNvPr>
          <p:cNvCxnSpPr>
            <a:cxnSpLocks/>
            <a:stCxn id="73" idx="1"/>
            <a:endCxn id="90" idx="1"/>
          </p:cNvCxnSpPr>
          <p:nvPr/>
        </p:nvCxnSpPr>
        <p:spPr>
          <a:xfrm rot="10800000" flipH="1">
            <a:off x="4093543" y="4020738"/>
            <a:ext cx="678288" cy="925631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Elbow Connector 56">
            <a:extLst>
              <a:ext uri="{FF2B5EF4-FFF2-40B4-BE49-F238E27FC236}">
                <a16:creationId xmlns:a16="http://schemas.microsoft.com/office/drawing/2014/main" id="{7E7DCF36-0AD7-4A5C-A0F2-A60BC87135E2}"/>
              </a:ext>
            </a:extLst>
          </p:cNvPr>
          <p:cNvCxnSpPr>
            <a:cxnSpLocks/>
            <a:stCxn id="72" idx="1"/>
            <a:endCxn id="90" idx="1"/>
          </p:cNvCxnSpPr>
          <p:nvPr/>
        </p:nvCxnSpPr>
        <p:spPr>
          <a:xfrm rot="10800000" flipH="1">
            <a:off x="4093543" y="4020738"/>
            <a:ext cx="678288" cy="1317389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Elbow Connector 56">
            <a:extLst>
              <a:ext uri="{FF2B5EF4-FFF2-40B4-BE49-F238E27FC236}">
                <a16:creationId xmlns:a16="http://schemas.microsoft.com/office/drawing/2014/main" id="{EE80653F-58C9-448D-9038-26256F33A14C}"/>
              </a:ext>
            </a:extLst>
          </p:cNvPr>
          <p:cNvCxnSpPr>
            <a:cxnSpLocks/>
            <a:stCxn id="60" idx="1"/>
            <a:endCxn id="90" idx="1"/>
          </p:cNvCxnSpPr>
          <p:nvPr/>
        </p:nvCxnSpPr>
        <p:spPr>
          <a:xfrm rot="10800000" flipH="1">
            <a:off x="4093543" y="4020737"/>
            <a:ext cx="678288" cy="1709148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Elbow Connector 56">
            <a:extLst>
              <a:ext uri="{FF2B5EF4-FFF2-40B4-BE49-F238E27FC236}">
                <a16:creationId xmlns:a16="http://schemas.microsoft.com/office/drawing/2014/main" id="{0A3C5567-7911-4126-A03D-4F9D0E9372E2}"/>
              </a:ext>
            </a:extLst>
          </p:cNvPr>
          <p:cNvCxnSpPr>
            <a:cxnSpLocks/>
            <a:stCxn id="90" idx="2"/>
            <a:endCxn id="75" idx="3"/>
          </p:cNvCxnSpPr>
          <p:nvPr/>
        </p:nvCxnSpPr>
        <p:spPr>
          <a:xfrm rot="5400000">
            <a:off x="4729981" y="4178949"/>
            <a:ext cx="409813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Elbow Connector 56">
            <a:extLst>
              <a:ext uri="{FF2B5EF4-FFF2-40B4-BE49-F238E27FC236}">
                <a16:creationId xmlns:a16="http://schemas.microsoft.com/office/drawing/2014/main" id="{650CE2F8-3AF4-4B08-927F-647C746D5826}"/>
              </a:ext>
            </a:extLst>
          </p:cNvPr>
          <p:cNvCxnSpPr>
            <a:cxnSpLocks/>
            <a:stCxn id="90" idx="2"/>
            <a:endCxn id="73" idx="3"/>
          </p:cNvCxnSpPr>
          <p:nvPr/>
        </p:nvCxnSpPr>
        <p:spPr>
          <a:xfrm rot="5400000">
            <a:off x="4534102" y="4374828"/>
            <a:ext cx="801571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Elbow Connector 56">
            <a:extLst>
              <a:ext uri="{FF2B5EF4-FFF2-40B4-BE49-F238E27FC236}">
                <a16:creationId xmlns:a16="http://schemas.microsoft.com/office/drawing/2014/main" id="{81354236-E510-40FB-A081-2E061FAF211D}"/>
              </a:ext>
            </a:extLst>
          </p:cNvPr>
          <p:cNvCxnSpPr>
            <a:cxnSpLocks/>
            <a:stCxn id="90" idx="2"/>
            <a:endCxn id="72" idx="3"/>
          </p:cNvCxnSpPr>
          <p:nvPr/>
        </p:nvCxnSpPr>
        <p:spPr>
          <a:xfrm rot="5400000">
            <a:off x="4338223" y="4570707"/>
            <a:ext cx="1193329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Elbow Connector 56">
            <a:extLst>
              <a:ext uri="{FF2B5EF4-FFF2-40B4-BE49-F238E27FC236}">
                <a16:creationId xmlns:a16="http://schemas.microsoft.com/office/drawing/2014/main" id="{74371965-3CBC-4202-90CC-34368C216DDF}"/>
              </a:ext>
            </a:extLst>
          </p:cNvPr>
          <p:cNvCxnSpPr>
            <a:cxnSpLocks/>
            <a:stCxn id="90" idx="2"/>
            <a:endCxn id="60" idx="3"/>
          </p:cNvCxnSpPr>
          <p:nvPr/>
        </p:nvCxnSpPr>
        <p:spPr>
          <a:xfrm rot="5400000">
            <a:off x="4142343" y="4766587"/>
            <a:ext cx="1585088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Elbow Connector 56">
            <a:extLst>
              <a:ext uri="{FF2B5EF4-FFF2-40B4-BE49-F238E27FC236}">
                <a16:creationId xmlns:a16="http://schemas.microsoft.com/office/drawing/2014/main" id="{DD8C3B6D-2674-428C-BC26-3A80B5A5473E}"/>
              </a:ext>
            </a:extLst>
          </p:cNvPr>
          <p:cNvCxnSpPr>
            <a:cxnSpLocks/>
            <a:endCxn id="18" idx="2"/>
          </p:cNvCxnSpPr>
          <p:nvPr/>
        </p:nvCxnSpPr>
        <p:spPr>
          <a:xfrm rot="10800000">
            <a:off x="2799396" y="4940428"/>
            <a:ext cx="1294150" cy="515497"/>
          </a:xfrm>
          <a:prstGeom prst="bentConnector3">
            <a:avLst>
              <a:gd name="adj1" fmla="val 87683"/>
            </a:avLst>
          </a:prstGeom>
          <a:ln w="19050"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Elbow Connector 56">
            <a:extLst>
              <a:ext uri="{FF2B5EF4-FFF2-40B4-BE49-F238E27FC236}">
                <a16:creationId xmlns:a16="http://schemas.microsoft.com/office/drawing/2014/main" id="{F5229F95-BCB5-4C9F-A7C6-4D267755FE5F}"/>
              </a:ext>
            </a:extLst>
          </p:cNvPr>
          <p:cNvCxnSpPr>
            <a:cxnSpLocks/>
            <a:stCxn id="89" idx="3"/>
          </p:cNvCxnSpPr>
          <p:nvPr/>
        </p:nvCxnSpPr>
        <p:spPr>
          <a:xfrm flipH="1">
            <a:off x="4770621" y="3451605"/>
            <a:ext cx="841419" cy="2413265"/>
          </a:xfrm>
          <a:prstGeom prst="bentConnector4">
            <a:avLst>
              <a:gd name="adj1" fmla="val -27168"/>
              <a:gd name="adj2" fmla="val 99376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Elbow Connector 56">
            <a:extLst>
              <a:ext uri="{FF2B5EF4-FFF2-40B4-BE49-F238E27FC236}">
                <a16:creationId xmlns:a16="http://schemas.microsoft.com/office/drawing/2014/main" id="{F38834F7-AB5C-4070-98DC-D7AEAFD00312}"/>
              </a:ext>
            </a:extLst>
          </p:cNvPr>
          <p:cNvCxnSpPr>
            <a:cxnSpLocks/>
            <a:stCxn id="89" idx="3"/>
          </p:cNvCxnSpPr>
          <p:nvPr/>
        </p:nvCxnSpPr>
        <p:spPr>
          <a:xfrm flipH="1">
            <a:off x="4768022" y="3451605"/>
            <a:ext cx="844018" cy="2004317"/>
          </a:xfrm>
          <a:prstGeom prst="bentConnector4">
            <a:avLst>
              <a:gd name="adj1" fmla="val -27085"/>
              <a:gd name="adj2" fmla="val 99566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Elbow Connector 56">
            <a:extLst>
              <a:ext uri="{FF2B5EF4-FFF2-40B4-BE49-F238E27FC236}">
                <a16:creationId xmlns:a16="http://schemas.microsoft.com/office/drawing/2014/main" id="{3F311BAA-2BE1-4980-A029-D469D899B8DE}"/>
              </a:ext>
            </a:extLst>
          </p:cNvPr>
          <p:cNvCxnSpPr>
            <a:cxnSpLocks/>
            <a:stCxn id="90" idx="3"/>
          </p:cNvCxnSpPr>
          <p:nvPr/>
        </p:nvCxnSpPr>
        <p:spPr>
          <a:xfrm>
            <a:off x="5439451" y="4020737"/>
            <a:ext cx="2515087" cy="548563"/>
          </a:xfrm>
          <a:prstGeom prst="bentConnector3">
            <a:avLst>
              <a:gd name="adj1" fmla="val 38891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Elbow Connector 56">
            <a:extLst>
              <a:ext uri="{FF2B5EF4-FFF2-40B4-BE49-F238E27FC236}">
                <a16:creationId xmlns:a16="http://schemas.microsoft.com/office/drawing/2014/main" id="{F1B0D1BB-E82B-4F3B-B8FF-B040DD6FD753}"/>
              </a:ext>
            </a:extLst>
          </p:cNvPr>
          <p:cNvCxnSpPr>
            <a:cxnSpLocks/>
            <a:stCxn id="180" idx="3"/>
          </p:cNvCxnSpPr>
          <p:nvPr/>
        </p:nvCxnSpPr>
        <p:spPr>
          <a:xfrm>
            <a:off x="4223129" y="3655007"/>
            <a:ext cx="541004" cy="255227"/>
          </a:xfrm>
          <a:prstGeom prst="bentConnector3">
            <a:avLst>
              <a:gd name="adj1" fmla="val 50000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Elbow Connector 56">
            <a:extLst>
              <a:ext uri="{FF2B5EF4-FFF2-40B4-BE49-F238E27FC236}">
                <a16:creationId xmlns:a16="http://schemas.microsoft.com/office/drawing/2014/main" id="{6A04DC9D-A6D7-4E03-B2D3-EA2386F340DE}"/>
              </a:ext>
            </a:extLst>
          </p:cNvPr>
          <p:cNvCxnSpPr>
            <a:cxnSpLocks/>
          </p:cNvCxnSpPr>
          <p:nvPr/>
        </p:nvCxnSpPr>
        <p:spPr>
          <a:xfrm rot="10800000">
            <a:off x="4221947" y="3774228"/>
            <a:ext cx="542191" cy="194164"/>
          </a:xfrm>
          <a:prstGeom prst="bentConnector3">
            <a:avLst>
              <a:gd name="adj1" fmla="val 60541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Elbow Connector 56">
            <a:extLst>
              <a:ext uri="{FF2B5EF4-FFF2-40B4-BE49-F238E27FC236}">
                <a16:creationId xmlns:a16="http://schemas.microsoft.com/office/drawing/2014/main" id="{E9DC7D74-7045-4720-85E7-1B71F3C71EB9}"/>
              </a:ext>
            </a:extLst>
          </p:cNvPr>
          <p:cNvCxnSpPr>
            <a:cxnSpLocks/>
            <a:endCxn id="89" idx="1"/>
          </p:cNvCxnSpPr>
          <p:nvPr/>
        </p:nvCxnSpPr>
        <p:spPr>
          <a:xfrm rot="16200000" flipV="1">
            <a:off x="4743496" y="3652530"/>
            <a:ext cx="445071" cy="43222"/>
          </a:xfrm>
          <a:prstGeom prst="bentConnector4">
            <a:avLst>
              <a:gd name="adj1" fmla="val 33380"/>
              <a:gd name="adj2" fmla="val 302744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Elbow Connector 56">
            <a:extLst>
              <a:ext uri="{FF2B5EF4-FFF2-40B4-BE49-F238E27FC236}">
                <a16:creationId xmlns:a16="http://schemas.microsoft.com/office/drawing/2014/main" id="{E9C2128D-7127-4151-A20C-1197683BF2C7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2038279" cy="1844185"/>
          </a:xfrm>
          <a:prstGeom prst="bentConnector3">
            <a:avLst>
              <a:gd name="adj1" fmla="val 53240"/>
            </a:avLst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Elbow Connector 56">
            <a:extLst>
              <a:ext uri="{FF2B5EF4-FFF2-40B4-BE49-F238E27FC236}">
                <a16:creationId xmlns:a16="http://schemas.microsoft.com/office/drawing/2014/main" id="{2973BBC1-1C5F-458E-A016-FD758E447D5B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1084980" cy="2245264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Elbow Connector 56">
            <a:extLst>
              <a:ext uri="{FF2B5EF4-FFF2-40B4-BE49-F238E27FC236}">
                <a16:creationId xmlns:a16="http://schemas.microsoft.com/office/drawing/2014/main" id="{94DC209D-27D1-4A9E-9A13-41665E7FF0CE}"/>
              </a:ext>
            </a:extLst>
          </p:cNvPr>
          <p:cNvCxnSpPr>
            <a:cxnSpLocks/>
          </p:cNvCxnSpPr>
          <p:nvPr/>
        </p:nvCxnSpPr>
        <p:spPr>
          <a:xfrm>
            <a:off x="3166973" y="5067736"/>
            <a:ext cx="920628" cy="0"/>
          </a:xfrm>
          <a:prstGeom prst="straightConnector1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Elbow Connector 56">
            <a:extLst>
              <a:ext uri="{FF2B5EF4-FFF2-40B4-BE49-F238E27FC236}">
                <a16:creationId xmlns:a16="http://schemas.microsoft.com/office/drawing/2014/main" id="{77DD1CD4-9730-44EC-91E2-5C9E600BAA98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1083060" cy="2449703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Elbow Connector 56">
            <a:extLst>
              <a:ext uri="{FF2B5EF4-FFF2-40B4-BE49-F238E27FC236}">
                <a16:creationId xmlns:a16="http://schemas.microsoft.com/office/drawing/2014/main" id="{FB982657-D5E3-4A79-B1E8-3DD75CBB3035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1081216" cy="3013025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Elbow Connector 56">
            <a:extLst>
              <a:ext uri="{FF2B5EF4-FFF2-40B4-BE49-F238E27FC236}">
                <a16:creationId xmlns:a16="http://schemas.microsoft.com/office/drawing/2014/main" id="{B68866AC-77EB-42F7-9DE6-6E7049A5992D}"/>
              </a:ext>
            </a:extLst>
          </p:cNvPr>
          <p:cNvCxnSpPr>
            <a:cxnSpLocks/>
          </p:cNvCxnSpPr>
          <p:nvPr/>
        </p:nvCxnSpPr>
        <p:spPr>
          <a:xfrm>
            <a:off x="3170829" y="5837402"/>
            <a:ext cx="920628" cy="0"/>
          </a:xfrm>
          <a:prstGeom prst="straightConnector1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Elbow Connector 56">
            <a:extLst>
              <a:ext uri="{FF2B5EF4-FFF2-40B4-BE49-F238E27FC236}">
                <a16:creationId xmlns:a16="http://schemas.microsoft.com/office/drawing/2014/main" id="{0ABB24D6-7AE1-449F-805C-4DB57F4CE26A}"/>
              </a:ext>
            </a:extLst>
          </p:cNvPr>
          <p:cNvCxnSpPr>
            <a:cxnSpLocks/>
            <a:stCxn id="8" idx="3"/>
            <a:endCxn id="18" idx="3"/>
          </p:cNvCxnSpPr>
          <p:nvPr/>
        </p:nvCxnSpPr>
        <p:spPr>
          <a:xfrm>
            <a:off x="2066852" y="2835248"/>
            <a:ext cx="553567" cy="1514455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Elbow Connector 56">
            <a:extLst>
              <a:ext uri="{FF2B5EF4-FFF2-40B4-BE49-F238E27FC236}">
                <a16:creationId xmlns:a16="http://schemas.microsoft.com/office/drawing/2014/main" id="{91F6E739-09E3-4461-9EE5-15189E7F6479}"/>
              </a:ext>
            </a:extLst>
          </p:cNvPr>
          <p:cNvCxnSpPr>
            <a:cxnSpLocks/>
            <a:stCxn id="52" idx="2"/>
          </p:cNvCxnSpPr>
          <p:nvPr/>
        </p:nvCxnSpPr>
        <p:spPr>
          <a:xfrm rot="5400000">
            <a:off x="3219455" y="1911159"/>
            <a:ext cx="856467" cy="991712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56">
            <a:extLst>
              <a:ext uri="{FF2B5EF4-FFF2-40B4-BE49-F238E27FC236}">
                <a16:creationId xmlns:a16="http://schemas.microsoft.com/office/drawing/2014/main" id="{B49EAF7B-342F-349C-13D1-BA81BFF6FC82}"/>
              </a:ext>
            </a:extLst>
          </p:cNvPr>
          <p:cNvCxnSpPr>
            <a:cxnSpLocks/>
          </p:cNvCxnSpPr>
          <p:nvPr/>
        </p:nvCxnSpPr>
        <p:spPr>
          <a:xfrm rot="10800000">
            <a:off x="5618528" y="3350614"/>
            <a:ext cx="2327358" cy="145181"/>
          </a:xfrm>
          <a:prstGeom prst="bentConnector3">
            <a:avLst>
              <a:gd name="adj1" fmla="val 67704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Elbow Connector 56">
            <a:extLst>
              <a:ext uri="{FF2B5EF4-FFF2-40B4-BE49-F238E27FC236}">
                <a16:creationId xmlns:a16="http://schemas.microsoft.com/office/drawing/2014/main" id="{92F17629-697B-04AF-647C-0F92F4609D53}"/>
              </a:ext>
            </a:extLst>
          </p:cNvPr>
          <p:cNvCxnSpPr>
            <a:cxnSpLocks/>
          </p:cNvCxnSpPr>
          <p:nvPr/>
        </p:nvCxnSpPr>
        <p:spPr>
          <a:xfrm>
            <a:off x="3184503" y="5227802"/>
            <a:ext cx="920628" cy="0"/>
          </a:xfrm>
          <a:prstGeom prst="straightConnector1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Elbow Connector 56">
            <a:extLst>
              <a:ext uri="{FF2B5EF4-FFF2-40B4-BE49-F238E27FC236}">
                <a16:creationId xmlns:a16="http://schemas.microsoft.com/office/drawing/2014/main" id="{4F09E56D-F40E-29BA-8FA9-0AECD59D1FD3}"/>
              </a:ext>
            </a:extLst>
          </p:cNvPr>
          <p:cNvCxnSpPr>
            <a:cxnSpLocks/>
            <a:stCxn id="90" idx="0"/>
            <a:endCxn id="89" idx="2"/>
          </p:cNvCxnSpPr>
          <p:nvPr/>
        </p:nvCxnSpPr>
        <p:spPr>
          <a:xfrm rot="5400000" flipH="1" flipV="1">
            <a:off x="5043372" y="3661819"/>
            <a:ext cx="297126" cy="172589"/>
          </a:xfrm>
          <a:prstGeom prst="bentConnector3">
            <a:avLst>
              <a:gd name="adj1" fmla="val 60258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B4A3D44A-8354-0E39-B0D2-BC242EFBEC49}"/>
              </a:ext>
            </a:extLst>
          </p:cNvPr>
          <p:cNvSpPr/>
          <p:nvPr/>
        </p:nvSpPr>
        <p:spPr>
          <a:xfrm>
            <a:off x="9932798" y="3236807"/>
            <a:ext cx="2114576" cy="96705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00" b="1" dirty="0">
                <a:solidFill>
                  <a:schemeClr val="tx1"/>
                </a:solidFill>
              </a:rPr>
              <a:t>Scenario step:</a:t>
            </a:r>
          </a:p>
          <a:p>
            <a:endParaRPr lang="en-US" sz="1200" dirty="0">
              <a:solidFill>
                <a:schemeClr val="tx1"/>
              </a:solidFill>
            </a:endParaRPr>
          </a:p>
          <a:p>
            <a:r>
              <a:rPr lang="en-US" sz="1100" dirty="0">
                <a:solidFill>
                  <a:schemeClr val="tx1"/>
                </a:solidFill>
              </a:rPr>
              <a:t>Agent 1 sends measurement request to Agent 2</a:t>
            </a:r>
          </a:p>
          <a:p>
            <a:endParaRPr lang="en-US" sz="1100" dirty="0">
              <a:solidFill>
                <a:schemeClr val="tx1"/>
              </a:solidFill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4E00649-E92A-058F-3253-83126467EBBE}"/>
              </a:ext>
            </a:extLst>
          </p:cNvPr>
          <p:cNvGrpSpPr/>
          <p:nvPr/>
        </p:nvGrpSpPr>
        <p:grpSpPr>
          <a:xfrm>
            <a:off x="1253943" y="936113"/>
            <a:ext cx="914400" cy="914400"/>
            <a:chOff x="8717280" y="2379218"/>
            <a:chExt cx="914400" cy="914400"/>
          </a:xfrm>
        </p:grpSpPr>
        <p:pic>
          <p:nvPicPr>
            <p:cNvPr id="33" name="Graphic 32" descr="Satellite with solid fill">
              <a:extLst>
                <a:ext uri="{FF2B5EF4-FFF2-40B4-BE49-F238E27FC236}">
                  <a16:creationId xmlns:a16="http://schemas.microsoft.com/office/drawing/2014/main" id="{8024A227-1702-CEA0-8240-6CBBFD4CA4C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717280" y="2379218"/>
              <a:ext cx="914400" cy="914400"/>
            </a:xfrm>
            <a:prstGeom prst="rect">
              <a:avLst/>
            </a:prstGeom>
          </p:spPr>
        </p:pic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5E52C594-D08E-B3E2-E204-4DBD0FE19047}"/>
                </a:ext>
              </a:extLst>
            </p:cNvPr>
            <p:cNvSpPr/>
            <p:nvPr/>
          </p:nvSpPr>
          <p:spPr>
            <a:xfrm>
              <a:off x="9089136" y="2746756"/>
              <a:ext cx="170688" cy="17932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1</a:t>
              </a:r>
            </a:p>
          </p:txBody>
        </p:sp>
      </p:grpSp>
      <p:pic>
        <p:nvPicPr>
          <p:cNvPr id="19" name="Graphic 18" descr="Speech with solid fill">
            <a:extLst>
              <a:ext uri="{FF2B5EF4-FFF2-40B4-BE49-F238E27FC236}">
                <a16:creationId xmlns:a16="http://schemas.microsoft.com/office/drawing/2014/main" id="{9DD93388-943F-031C-D6D2-BEB9D7060B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 flipH="1">
            <a:off x="8006383" y="4673294"/>
            <a:ext cx="1392917" cy="116410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32AC5DD-8D17-4632-5A31-EF10D28E1C59}"/>
              </a:ext>
            </a:extLst>
          </p:cNvPr>
          <p:cNvSpPr txBox="1"/>
          <p:nvPr/>
        </p:nvSpPr>
        <p:spPr>
          <a:xfrm>
            <a:off x="8179783" y="5028681"/>
            <a:ext cx="1046115" cy="63094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“Scheduling measurement request broadcast for next access with Agent 2 at T=2”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0291ED2-CAD0-A7C2-90E7-9B3663F7A35D}"/>
              </a:ext>
            </a:extLst>
          </p:cNvPr>
          <p:cNvSpPr txBox="1"/>
          <p:nvPr/>
        </p:nvSpPr>
        <p:spPr>
          <a:xfrm>
            <a:off x="7114438" y="3853567"/>
            <a:ext cx="14513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Requests (to all): “Measure GP1 with Instrument B”</a:t>
            </a:r>
          </a:p>
        </p:txBody>
      </p:sp>
      <p:pic>
        <p:nvPicPr>
          <p:cNvPr id="23" name="Graphic 22" descr="Left Brain with solid fill">
            <a:extLst>
              <a:ext uri="{FF2B5EF4-FFF2-40B4-BE49-F238E27FC236}">
                <a16:creationId xmlns:a16="http://schemas.microsoft.com/office/drawing/2014/main" id="{7EC5F884-0636-B0EE-70F3-1000C6F5F9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007081" y="4489854"/>
            <a:ext cx="495653" cy="495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9090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4C978-9A8F-D19F-6684-24EF10271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Engineering Module - Plan Execution </a:t>
            </a:r>
          </a:p>
        </p:txBody>
      </p:sp>
      <p:sp>
        <p:nvSpPr>
          <p:cNvPr id="4" name="Rounded Rectangle 29">
            <a:extLst>
              <a:ext uri="{FF2B5EF4-FFF2-40B4-BE49-F238E27FC236}">
                <a16:creationId xmlns:a16="http://schemas.microsoft.com/office/drawing/2014/main" id="{F40648B5-DE50-3579-FADA-CAF8E94030E7}"/>
              </a:ext>
            </a:extLst>
          </p:cNvPr>
          <p:cNvSpPr/>
          <p:nvPr/>
        </p:nvSpPr>
        <p:spPr>
          <a:xfrm>
            <a:off x="1698089" y="1115370"/>
            <a:ext cx="8052471" cy="5183541"/>
          </a:xfrm>
          <a:prstGeom prst="roundRect">
            <a:avLst>
              <a:gd name="adj" fmla="val 6097"/>
            </a:avLst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5" name="Rounded Rectangle 30">
            <a:extLst>
              <a:ext uri="{FF2B5EF4-FFF2-40B4-BE49-F238E27FC236}">
                <a16:creationId xmlns:a16="http://schemas.microsoft.com/office/drawing/2014/main" id="{36FCB5CD-F302-D51B-34A3-A0B1CCDBE6D6}"/>
              </a:ext>
            </a:extLst>
          </p:cNvPr>
          <p:cNvSpPr/>
          <p:nvPr/>
        </p:nvSpPr>
        <p:spPr>
          <a:xfrm rot="16200000">
            <a:off x="-510985" y="2233073"/>
            <a:ext cx="2154955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Environment</a:t>
            </a:r>
          </a:p>
        </p:txBody>
      </p:sp>
      <p:sp>
        <p:nvSpPr>
          <p:cNvPr id="6" name="Rounded Rectangle 30">
            <a:extLst>
              <a:ext uri="{FF2B5EF4-FFF2-40B4-BE49-F238E27FC236}">
                <a16:creationId xmlns:a16="http://schemas.microsoft.com/office/drawing/2014/main" id="{87F517DA-6E73-F6CB-E770-58B82D97E783}"/>
              </a:ext>
            </a:extLst>
          </p:cNvPr>
          <p:cNvSpPr/>
          <p:nvPr/>
        </p:nvSpPr>
        <p:spPr>
          <a:xfrm rot="16200000">
            <a:off x="-423114" y="4774286"/>
            <a:ext cx="1979210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Other Agents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1FE5CB-B5E3-B8CC-FC28-61C7280D0EC8}"/>
              </a:ext>
            </a:extLst>
          </p:cNvPr>
          <p:cNvSpPr/>
          <p:nvPr/>
        </p:nvSpPr>
        <p:spPr>
          <a:xfrm>
            <a:off x="1698087" y="1854201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SUB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C5E1990-9422-5D7F-F9ED-1C8180FDCE4E}"/>
              </a:ext>
            </a:extLst>
          </p:cNvPr>
          <p:cNvSpPr/>
          <p:nvPr/>
        </p:nvSpPr>
        <p:spPr>
          <a:xfrm>
            <a:off x="1698087" y="2652859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227E52-179E-4D2F-5FC9-FDFD8678AC53}"/>
              </a:ext>
            </a:extLst>
          </p:cNvPr>
          <p:cNvSpPr/>
          <p:nvPr/>
        </p:nvSpPr>
        <p:spPr>
          <a:xfrm>
            <a:off x="1698087" y="4357079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REP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6CB41F-8ECB-30FC-1971-129130FB3B89}"/>
              </a:ext>
            </a:extLst>
          </p:cNvPr>
          <p:cNvSpPr/>
          <p:nvPr/>
        </p:nvSpPr>
        <p:spPr>
          <a:xfrm>
            <a:off x="1698087" y="5155737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11" name="Rounded Rectangle 29">
            <a:extLst>
              <a:ext uri="{FF2B5EF4-FFF2-40B4-BE49-F238E27FC236}">
                <a16:creationId xmlns:a16="http://schemas.microsoft.com/office/drawing/2014/main" id="{2B32A1C8-1F4D-FE46-0683-3487D1FA5643}"/>
              </a:ext>
            </a:extLst>
          </p:cNvPr>
          <p:cNvSpPr/>
          <p:nvPr/>
        </p:nvSpPr>
        <p:spPr>
          <a:xfrm>
            <a:off x="2323156" y="2446945"/>
            <a:ext cx="4289582" cy="3786754"/>
          </a:xfrm>
          <a:prstGeom prst="roundRect">
            <a:avLst>
              <a:gd name="adj" fmla="val 3300"/>
            </a:avLst>
          </a:prstGeom>
          <a:solidFill>
            <a:schemeClr val="accent2">
              <a:lumMod val="10000"/>
              <a:lumOff val="90000"/>
            </a:scheme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z="1200" i="1" dirty="0">
                <a:solidFill>
                  <a:sysClr val="windowText" lastClr="000000"/>
                </a:solidFill>
              </a:rPr>
              <a:t>Engineering Module</a:t>
            </a:r>
          </a:p>
        </p:txBody>
      </p:sp>
      <p:sp>
        <p:nvSpPr>
          <p:cNvPr id="12" name="Rounded Rectangle 29">
            <a:extLst>
              <a:ext uri="{FF2B5EF4-FFF2-40B4-BE49-F238E27FC236}">
                <a16:creationId xmlns:a16="http://schemas.microsoft.com/office/drawing/2014/main" id="{12ADA39C-3563-CAEB-6599-771568637F19}"/>
              </a:ext>
            </a:extLst>
          </p:cNvPr>
          <p:cNvSpPr/>
          <p:nvPr/>
        </p:nvSpPr>
        <p:spPr>
          <a:xfrm>
            <a:off x="7948289" y="3236808"/>
            <a:ext cx="1307237" cy="307489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i="1" dirty="0">
                <a:solidFill>
                  <a:sysClr val="windowText" lastClr="000000"/>
                </a:solidFill>
              </a:rPr>
              <a:t>Science Module</a:t>
            </a:r>
          </a:p>
        </p:txBody>
      </p:sp>
      <p:sp>
        <p:nvSpPr>
          <p:cNvPr id="13" name="Rounded Rectangle 29">
            <a:extLst>
              <a:ext uri="{FF2B5EF4-FFF2-40B4-BE49-F238E27FC236}">
                <a16:creationId xmlns:a16="http://schemas.microsoft.com/office/drawing/2014/main" id="{4CF191CC-E3D1-061E-10AD-55F38E8AB2A6}"/>
              </a:ext>
            </a:extLst>
          </p:cNvPr>
          <p:cNvSpPr/>
          <p:nvPr/>
        </p:nvSpPr>
        <p:spPr>
          <a:xfrm>
            <a:off x="7954538" y="4331887"/>
            <a:ext cx="1307237" cy="307489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i="1" dirty="0">
                <a:solidFill>
                  <a:sysClr val="windowText" lastClr="000000"/>
                </a:solidFill>
              </a:rPr>
              <a:t>Planning Module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2CFE17B-DDF8-C7E1-74CB-183DE935DC47}"/>
              </a:ext>
            </a:extLst>
          </p:cNvPr>
          <p:cNvCxnSpPr>
            <a:cxnSpLocks/>
          </p:cNvCxnSpPr>
          <p:nvPr/>
        </p:nvCxnSpPr>
        <p:spPr>
          <a:xfrm flipH="1" flipV="1">
            <a:off x="780272" y="2835247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B52B2B7-ABA9-443F-1E5D-AA7CC65B7D4C}"/>
              </a:ext>
            </a:extLst>
          </p:cNvPr>
          <p:cNvCxnSpPr>
            <a:cxnSpLocks/>
          </p:cNvCxnSpPr>
          <p:nvPr/>
        </p:nvCxnSpPr>
        <p:spPr>
          <a:xfrm flipH="1" flipV="1">
            <a:off x="776055" y="2056519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321F822-5C6A-BD15-F8C8-E7C9183E20A6}"/>
              </a:ext>
            </a:extLst>
          </p:cNvPr>
          <p:cNvCxnSpPr>
            <a:cxnSpLocks/>
          </p:cNvCxnSpPr>
          <p:nvPr/>
        </p:nvCxnSpPr>
        <p:spPr>
          <a:xfrm flipH="1" flipV="1">
            <a:off x="772589" y="5337387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3DB52F6-DC85-48AB-544C-FCD2F9E9318D}"/>
              </a:ext>
            </a:extLst>
          </p:cNvPr>
          <p:cNvCxnSpPr>
            <a:cxnSpLocks/>
          </p:cNvCxnSpPr>
          <p:nvPr/>
        </p:nvCxnSpPr>
        <p:spPr>
          <a:xfrm flipH="1" flipV="1">
            <a:off x="774321" y="4538729"/>
            <a:ext cx="922031" cy="738"/>
          </a:xfrm>
          <a:prstGeom prst="straightConnector1">
            <a:avLst/>
          </a:prstGeom>
          <a:ln w="28575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05EFBA9-F89A-F4AA-B55A-FE4D71BE992A}"/>
              </a:ext>
            </a:extLst>
          </p:cNvPr>
          <p:cNvCxnSpPr>
            <a:cxnSpLocks/>
            <a:endCxn id="9" idx="3"/>
          </p:cNvCxnSpPr>
          <p:nvPr/>
        </p:nvCxnSpPr>
        <p:spPr>
          <a:xfrm flipH="1">
            <a:off x="2066852" y="4538729"/>
            <a:ext cx="370038" cy="739"/>
          </a:xfrm>
          <a:prstGeom prst="straightConnector1">
            <a:avLst/>
          </a:prstGeom>
          <a:ln w="19050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3080E86-4D23-A774-F967-F388C923D11E}"/>
              </a:ext>
            </a:extLst>
          </p:cNvPr>
          <p:cNvCxnSpPr>
            <a:cxnSpLocks/>
            <a:endCxn id="10" idx="3"/>
          </p:cNvCxnSpPr>
          <p:nvPr/>
        </p:nvCxnSpPr>
        <p:spPr>
          <a:xfrm flipH="1">
            <a:off x="2066852" y="5337387"/>
            <a:ext cx="374588" cy="739"/>
          </a:xfrm>
          <a:prstGeom prst="straightConnector1">
            <a:avLst/>
          </a:prstGeom>
          <a:ln w="19050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A7A95947-F6FE-37CA-E02B-B0F9DFACB9A8}"/>
              </a:ext>
            </a:extLst>
          </p:cNvPr>
          <p:cNvCxnSpPr>
            <a:cxnSpLocks/>
            <a:stCxn id="12" idx="2"/>
            <a:endCxn id="13" idx="0"/>
          </p:cNvCxnSpPr>
          <p:nvPr/>
        </p:nvCxnSpPr>
        <p:spPr>
          <a:xfrm>
            <a:off x="8601908" y="3544297"/>
            <a:ext cx="6249" cy="787590"/>
          </a:xfrm>
          <a:prstGeom prst="straightConnector1">
            <a:avLst/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465D2550-9A5E-2B9C-C4A5-BEBE059DFA7D}"/>
              </a:ext>
            </a:extLst>
          </p:cNvPr>
          <p:cNvSpPr/>
          <p:nvPr/>
        </p:nvSpPr>
        <p:spPr>
          <a:xfrm>
            <a:off x="3574030" y="1593032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Event Handler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CDB0AC5-0E15-BEA5-0D41-E610593E1143}"/>
              </a:ext>
            </a:extLst>
          </p:cNvPr>
          <p:cNvSpPr/>
          <p:nvPr/>
        </p:nvSpPr>
        <p:spPr>
          <a:xfrm>
            <a:off x="5511071" y="1592469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Sim Start/End</a:t>
            </a:r>
          </a:p>
        </p:txBody>
      </p:sp>
      <p:cxnSp>
        <p:nvCxnSpPr>
          <p:cNvPr id="54" name="Elbow Connector 56">
            <a:extLst>
              <a:ext uri="{FF2B5EF4-FFF2-40B4-BE49-F238E27FC236}">
                <a16:creationId xmlns:a16="http://schemas.microsoft.com/office/drawing/2014/main" id="{DED9E14D-4B83-0719-589B-A0247A26D48A}"/>
              </a:ext>
            </a:extLst>
          </p:cNvPr>
          <p:cNvCxnSpPr>
            <a:cxnSpLocks/>
            <a:stCxn id="7" idx="3"/>
            <a:endCxn id="52" idx="1"/>
          </p:cNvCxnSpPr>
          <p:nvPr/>
        </p:nvCxnSpPr>
        <p:spPr>
          <a:xfrm flipV="1">
            <a:off x="2066852" y="1785907"/>
            <a:ext cx="1507178" cy="250683"/>
          </a:xfrm>
          <a:prstGeom prst="bentConnector3">
            <a:avLst>
              <a:gd name="adj1" fmla="val 50000"/>
            </a:avLst>
          </a:prstGeom>
          <a:ln w="190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A6007C7-0ABA-1107-19E0-A027CCDFC33B}"/>
              </a:ext>
            </a:extLst>
          </p:cNvPr>
          <p:cNvCxnSpPr>
            <a:cxnSpLocks/>
            <a:stCxn id="53" idx="1"/>
            <a:endCxn id="52" idx="3"/>
          </p:cNvCxnSpPr>
          <p:nvPr/>
        </p:nvCxnSpPr>
        <p:spPr>
          <a:xfrm flipH="1">
            <a:off x="4713057" y="1785344"/>
            <a:ext cx="798014" cy="563"/>
          </a:xfrm>
          <a:prstGeom prst="straightConnector1">
            <a:avLst/>
          </a:prstGeom>
          <a:ln w="19050"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ounded Rectangle 29">
            <a:extLst>
              <a:ext uri="{FF2B5EF4-FFF2-40B4-BE49-F238E27FC236}">
                <a16:creationId xmlns:a16="http://schemas.microsoft.com/office/drawing/2014/main" id="{8651A971-FD80-C7DD-B497-3D2C3B67E474}"/>
              </a:ext>
            </a:extLst>
          </p:cNvPr>
          <p:cNvSpPr/>
          <p:nvPr/>
        </p:nvSpPr>
        <p:spPr>
          <a:xfrm>
            <a:off x="3450703" y="1263627"/>
            <a:ext cx="3281173" cy="902555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i="1" dirty="0">
                <a:solidFill>
                  <a:sysClr val="windowText" lastClr="000000"/>
                </a:solidFill>
              </a:rPr>
              <a:t>Simulation Maintenance Module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E1EDB20-B750-E5E9-8E92-87267775AC19}"/>
              </a:ext>
            </a:extLst>
          </p:cNvPr>
          <p:cNvSpPr txBox="1"/>
          <p:nvPr/>
        </p:nvSpPr>
        <p:spPr>
          <a:xfrm>
            <a:off x="4713057" y="1489479"/>
            <a:ext cx="6752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-Simulation Events</a:t>
            </a:r>
          </a:p>
        </p:txBody>
      </p:sp>
      <p:sp>
        <p:nvSpPr>
          <p:cNvPr id="18" name="Rounded Rectangle 29">
            <a:extLst>
              <a:ext uri="{FF2B5EF4-FFF2-40B4-BE49-F238E27FC236}">
                <a16:creationId xmlns:a16="http://schemas.microsoft.com/office/drawing/2014/main" id="{351ABAC9-95DA-DB64-1D76-AEB49F238802}"/>
              </a:ext>
            </a:extLst>
          </p:cNvPr>
          <p:cNvSpPr/>
          <p:nvPr/>
        </p:nvSpPr>
        <p:spPr>
          <a:xfrm rot="16200000">
            <a:off x="2029694" y="4761449"/>
            <a:ext cx="1181448" cy="357955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ysClr val="windowText" lastClr="000000"/>
                </a:solidFill>
              </a:rPr>
              <a:t>Network Emulator</a:t>
            </a:r>
          </a:p>
        </p:txBody>
      </p:sp>
      <p:sp>
        <p:nvSpPr>
          <p:cNvPr id="51" name="Rounded Rectangle 29">
            <a:extLst>
              <a:ext uri="{FF2B5EF4-FFF2-40B4-BE49-F238E27FC236}">
                <a16:creationId xmlns:a16="http://schemas.microsoft.com/office/drawing/2014/main" id="{217BB112-4919-5EF6-1341-F6C36B25E02B}"/>
              </a:ext>
            </a:extLst>
          </p:cNvPr>
          <p:cNvSpPr/>
          <p:nvPr/>
        </p:nvSpPr>
        <p:spPr>
          <a:xfrm>
            <a:off x="3270356" y="2878232"/>
            <a:ext cx="3038481" cy="3157979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50" i="1" dirty="0">
                <a:solidFill>
                  <a:sysClr val="windowText" lastClr="000000"/>
                </a:solidFill>
              </a:rPr>
              <a:t>Platform Emulator</a:t>
            </a:r>
          </a:p>
        </p:txBody>
      </p:sp>
      <p:sp>
        <p:nvSpPr>
          <p:cNvPr id="60" name="Rounded Rectangle 29">
            <a:extLst>
              <a:ext uri="{FF2B5EF4-FFF2-40B4-BE49-F238E27FC236}">
                <a16:creationId xmlns:a16="http://schemas.microsoft.com/office/drawing/2014/main" id="{FF61DADA-E76D-99A4-ABE1-66DEFE816698}"/>
              </a:ext>
            </a:extLst>
          </p:cNvPr>
          <p:cNvSpPr/>
          <p:nvPr/>
        </p:nvSpPr>
        <p:spPr>
          <a:xfrm>
            <a:off x="4093543" y="5574315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Payload</a:t>
            </a:r>
          </a:p>
        </p:txBody>
      </p:sp>
      <p:cxnSp>
        <p:nvCxnSpPr>
          <p:cNvPr id="147" name="Elbow Connector 56">
            <a:extLst>
              <a:ext uri="{FF2B5EF4-FFF2-40B4-BE49-F238E27FC236}">
                <a16:creationId xmlns:a16="http://schemas.microsoft.com/office/drawing/2014/main" id="{C4502423-406F-A3F6-1567-395AD1537D70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5457028" y="3968393"/>
            <a:ext cx="2497510" cy="517239"/>
          </a:xfrm>
          <a:prstGeom prst="bentConnector3">
            <a:avLst>
              <a:gd name="adj1" fmla="val 50000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Elbow Connector 56">
            <a:extLst>
              <a:ext uri="{FF2B5EF4-FFF2-40B4-BE49-F238E27FC236}">
                <a16:creationId xmlns:a16="http://schemas.microsoft.com/office/drawing/2014/main" id="{8F38ED55-85B4-23DF-B418-4B917428540D}"/>
              </a:ext>
            </a:extLst>
          </p:cNvPr>
          <p:cNvCxnSpPr>
            <a:cxnSpLocks/>
            <a:stCxn id="89" idx="0"/>
            <a:endCxn id="12" idx="1"/>
          </p:cNvCxnSpPr>
          <p:nvPr/>
        </p:nvCxnSpPr>
        <p:spPr>
          <a:xfrm rot="16200000" flipH="1">
            <a:off x="6569812" y="2012077"/>
            <a:ext cx="86893" cy="2670059"/>
          </a:xfrm>
          <a:prstGeom prst="bentConnector4">
            <a:avLst>
              <a:gd name="adj1" fmla="val -263082"/>
              <a:gd name="adj2" fmla="val 44455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Rounded Rectangle 29">
            <a:extLst>
              <a:ext uri="{FF2B5EF4-FFF2-40B4-BE49-F238E27FC236}">
                <a16:creationId xmlns:a16="http://schemas.microsoft.com/office/drawing/2014/main" id="{AD0BCC4D-3FD7-21C3-0DE9-F78C5720B017}"/>
              </a:ext>
            </a:extLst>
          </p:cNvPr>
          <p:cNvSpPr/>
          <p:nvPr/>
        </p:nvSpPr>
        <p:spPr>
          <a:xfrm>
            <a:off x="3555509" y="3535786"/>
            <a:ext cx="667620" cy="238442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Reactive Planner</a:t>
            </a:r>
          </a:p>
        </p:txBody>
      </p:sp>
      <p:sp>
        <p:nvSpPr>
          <p:cNvPr id="72" name="Rounded Rectangle 29">
            <a:extLst>
              <a:ext uri="{FF2B5EF4-FFF2-40B4-BE49-F238E27FC236}">
                <a16:creationId xmlns:a16="http://schemas.microsoft.com/office/drawing/2014/main" id="{84D4896E-930E-472B-B585-48CDAD784539}"/>
              </a:ext>
            </a:extLst>
          </p:cNvPr>
          <p:cNvSpPr/>
          <p:nvPr/>
        </p:nvSpPr>
        <p:spPr>
          <a:xfrm>
            <a:off x="4093543" y="5182556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Comms</a:t>
            </a:r>
            <a:endParaRPr lang="en-US" sz="600" i="1" dirty="0">
              <a:solidFill>
                <a:sysClr val="windowText" lastClr="000000"/>
              </a:solidFill>
            </a:endParaRPr>
          </a:p>
        </p:txBody>
      </p:sp>
      <p:sp>
        <p:nvSpPr>
          <p:cNvPr id="73" name="Rounded Rectangle 29">
            <a:extLst>
              <a:ext uri="{FF2B5EF4-FFF2-40B4-BE49-F238E27FC236}">
                <a16:creationId xmlns:a16="http://schemas.microsoft.com/office/drawing/2014/main" id="{117013F9-A97F-4F7A-B68C-0B8700601C16}"/>
              </a:ext>
            </a:extLst>
          </p:cNvPr>
          <p:cNvSpPr/>
          <p:nvPr/>
        </p:nvSpPr>
        <p:spPr>
          <a:xfrm>
            <a:off x="4093543" y="4790798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EPS</a:t>
            </a:r>
          </a:p>
        </p:txBody>
      </p:sp>
      <p:sp>
        <p:nvSpPr>
          <p:cNvPr id="75" name="Rounded Rectangle 29">
            <a:extLst>
              <a:ext uri="{FF2B5EF4-FFF2-40B4-BE49-F238E27FC236}">
                <a16:creationId xmlns:a16="http://schemas.microsoft.com/office/drawing/2014/main" id="{9EBDCE34-BAB4-4345-9C48-CB22D85302A0}"/>
              </a:ext>
            </a:extLst>
          </p:cNvPr>
          <p:cNvSpPr/>
          <p:nvPr/>
        </p:nvSpPr>
        <p:spPr>
          <a:xfrm>
            <a:off x="4093543" y="4399040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GNC</a:t>
            </a:r>
          </a:p>
        </p:txBody>
      </p:sp>
      <p:sp>
        <p:nvSpPr>
          <p:cNvPr id="76" name="Rounded Rectangle 29">
            <a:extLst>
              <a:ext uri="{FF2B5EF4-FFF2-40B4-BE49-F238E27FC236}">
                <a16:creationId xmlns:a16="http://schemas.microsoft.com/office/drawing/2014/main" id="{EC542895-4B0F-4E1E-9A51-400E8AB0FFA4}"/>
              </a:ext>
            </a:extLst>
          </p:cNvPr>
          <p:cNvSpPr/>
          <p:nvPr/>
        </p:nvSpPr>
        <p:spPr>
          <a:xfrm>
            <a:off x="3490685" y="3197788"/>
            <a:ext cx="2575259" cy="1090749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800" dirty="0">
                <a:solidFill>
                  <a:sysClr val="windowText" lastClr="000000"/>
                </a:solidFill>
              </a:rPr>
              <a:t>CDH</a:t>
            </a:r>
          </a:p>
        </p:txBody>
      </p:sp>
      <p:sp>
        <p:nvSpPr>
          <p:cNvPr id="89" name="Rounded Rectangle 29">
            <a:extLst>
              <a:ext uri="{FF2B5EF4-FFF2-40B4-BE49-F238E27FC236}">
                <a16:creationId xmlns:a16="http://schemas.microsoft.com/office/drawing/2014/main" id="{A089AF54-A214-49A0-8D78-1A76942FC697}"/>
              </a:ext>
            </a:extLst>
          </p:cNvPr>
          <p:cNvSpPr/>
          <p:nvPr/>
        </p:nvSpPr>
        <p:spPr>
          <a:xfrm>
            <a:off x="4944420" y="3303660"/>
            <a:ext cx="667620" cy="29589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Memory Emulator</a:t>
            </a:r>
          </a:p>
        </p:txBody>
      </p:sp>
      <p:sp>
        <p:nvSpPr>
          <p:cNvPr id="90" name="Rounded Rectangle 29">
            <a:extLst>
              <a:ext uri="{FF2B5EF4-FFF2-40B4-BE49-F238E27FC236}">
                <a16:creationId xmlns:a16="http://schemas.microsoft.com/office/drawing/2014/main" id="{7A899FE2-096C-4441-BC96-893DB6260128}"/>
              </a:ext>
            </a:extLst>
          </p:cNvPr>
          <p:cNvSpPr/>
          <p:nvPr/>
        </p:nvSpPr>
        <p:spPr>
          <a:xfrm>
            <a:off x="4771831" y="3896676"/>
            <a:ext cx="667620" cy="248121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Operations Executor</a:t>
            </a:r>
          </a:p>
        </p:txBody>
      </p:sp>
      <p:cxnSp>
        <p:nvCxnSpPr>
          <p:cNvPr id="105" name="Elbow Connector 56">
            <a:extLst>
              <a:ext uri="{FF2B5EF4-FFF2-40B4-BE49-F238E27FC236}">
                <a16:creationId xmlns:a16="http://schemas.microsoft.com/office/drawing/2014/main" id="{F5DF90EF-91A2-423E-827C-D647B4163013}"/>
              </a:ext>
            </a:extLst>
          </p:cNvPr>
          <p:cNvCxnSpPr>
            <a:cxnSpLocks/>
            <a:stCxn id="75" idx="1"/>
            <a:endCxn id="90" idx="1"/>
          </p:cNvCxnSpPr>
          <p:nvPr/>
        </p:nvCxnSpPr>
        <p:spPr>
          <a:xfrm rot="10800000" flipH="1">
            <a:off x="4093543" y="4020738"/>
            <a:ext cx="678288" cy="533873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Elbow Connector 56">
            <a:extLst>
              <a:ext uri="{FF2B5EF4-FFF2-40B4-BE49-F238E27FC236}">
                <a16:creationId xmlns:a16="http://schemas.microsoft.com/office/drawing/2014/main" id="{1276588E-6E95-4E3A-9113-31E5B78741FD}"/>
              </a:ext>
            </a:extLst>
          </p:cNvPr>
          <p:cNvCxnSpPr>
            <a:cxnSpLocks/>
            <a:stCxn id="73" idx="1"/>
            <a:endCxn id="90" idx="1"/>
          </p:cNvCxnSpPr>
          <p:nvPr/>
        </p:nvCxnSpPr>
        <p:spPr>
          <a:xfrm rot="10800000" flipH="1">
            <a:off x="4093543" y="4020738"/>
            <a:ext cx="678288" cy="925631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Elbow Connector 56">
            <a:extLst>
              <a:ext uri="{FF2B5EF4-FFF2-40B4-BE49-F238E27FC236}">
                <a16:creationId xmlns:a16="http://schemas.microsoft.com/office/drawing/2014/main" id="{7E7DCF36-0AD7-4A5C-A0F2-A60BC87135E2}"/>
              </a:ext>
            </a:extLst>
          </p:cNvPr>
          <p:cNvCxnSpPr>
            <a:cxnSpLocks/>
            <a:stCxn id="72" idx="1"/>
            <a:endCxn id="90" idx="1"/>
          </p:cNvCxnSpPr>
          <p:nvPr/>
        </p:nvCxnSpPr>
        <p:spPr>
          <a:xfrm rot="10800000" flipH="1">
            <a:off x="4093543" y="4020738"/>
            <a:ext cx="678288" cy="1317389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Elbow Connector 56">
            <a:extLst>
              <a:ext uri="{FF2B5EF4-FFF2-40B4-BE49-F238E27FC236}">
                <a16:creationId xmlns:a16="http://schemas.microsoft.com/office/drawing/2014/main" id="{EE80653F-58C9-448D-9038-26256F33A14C}"/>
              </a:ext>
            </a:extLst>
          </p:cNvPr>
          <p:cNvCxnSpPr>
            <a:cxnSpLocks/>
            <a:stCxn id="60" idx="1"/>
            <a:endCxn id="90" idx="1"/>
          </p:cNvCxnSpPr>
          <p:nvPr/>
        </p:nvCxnSpPr>
        <p:spPr>
          <a:xfrm rot="10800000" flipH="1">
            <a:off x="4093543" y="4020737"/>
            <a:ext cx="678288" cy="1709148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Elbow Connector 56">
            <a:extLst>
              <a:ext uri="{FF2B5EF4-FFF2-40B4-BE49-F238E27FC236}">
                <a16:creationId xmlns:a16="http://schemas.microsoft.com/office/drawing/2014/main" id="{0A3C5567-7911-4126-A03D-4F9D0E9372E2}"/>
              </a:ext>
            </a:extLst>
          </p:cNvPr>
          <p:cNvCxnSpPr>
            <a:cxnSpLocks/>
            <a:stCxn id="90" idx="2"/>
            <a:endCxn id="75" idx="3"/>
          </p:cNvCxnSpPr>
          <p:nvPr/>
        </p:nvCxnSpPr>
        <p:spPr>
          <a:xfrm rot="5400000">
            <a:off x="4729981" y="4178949"/>
            <a:ext cx="409813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Elbow Connector 56">
            <a:extLst>
              <a:ext uri="{FF2B5EF4-FFF2-40B4-BE49-F238E27FC236}">
                <a16:creationId xmlns:a16="http://schemas.microsoft.com/office/drawing/2014/main" id="{650CE2F8-3AF4-4B08-927F-647C746D5826}"/>
              </a:ext>
            </a:extLst>
          </p:cNvPr>
          <p:cNvCxnSpPr>
            <a:cxnSpLocks/>
            <a:stCxn id="90" idx="2"/>
            <a:endCxn id="73" idx="3"/>
          </p:cNvCxnSpPr>
          <p:nvPr/>
        </p:nvCxnSpPr>
        <p:spPr>
          <a:xfrm rot="5400000">
            <a:off x="4534102" y="4374828"/>
            <a:ext cx="801571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Elbow Connector 56">
            <a:extLst>
              <a:ext uri="{FF2B5EF4-FFF2-40B4-BE49-F238E27FC236}">
                <a16:creationId xmlns:a16="http://schemas.microsoft.com/office/drawing/2014/main" id="{81354236-E510-40FB-A081-2E061FAF211D}"/>
              </a:ext>
            </a:extLst>
          </p:cNvPr>
          <p:cNvCxnSpPr>
            <a:cxnSpLocks/>
            <a:stCxn id="90" idx="2"/>
            <a:endCxn id="72" idx="3"/>
          </p:cNvCxnSpPr>
          <p:nvPr/>
        </p:nvCxnSpPr>
        <p:spPr>
          <a:xfrm rot="5400000">
            <a:off x="4338223" y="4570707"/>
            <a:ext cx="1193329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Elbow Connector 56">
            <a:extLst>
              <a:ext uri="{FF2B5EF4-FFF2-40B4-BE49-F238E27FC236}">
                <a16:creationId xmlns:a16="http://schemas.microsoft.com/office/drawing/2014/main" id="{74371965-3CBC-4202-90CC-34368C216DDF}"/>
              </a:ext>
            </a:extLst>
          </p:cNvPr>
          <p:cNvCxnSpPr>
            <a:cxnSpLocks/>
            <a:stCxn id="90" idx="2"/>
            <a:endCxn id="60" idx="3"/>
          </p:cNvCxnSpPr>
          <p:nvPr/>
        </p:nvCxnSpPr>
        <p:spPr>
          <a:xfrm rot="5400000">
            <a:off x="4142343" y="4766587"/>
            <a:ext cx="1585088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Elbow Connector 56">
            <a:extLst>
              <a:ext uri="{FF2B5EF4-FFF2-40B4-BE49-F238E27FC236}">
                <a16:creationId xmlns:a16="http://schemas.microsoft.com/office/drawing/2014/main" id="{DD8C3B6D-2674-428C-BC26-3A80B5A5473E}"/>
              </a:ext>
            </a:extLst>
          </p:cNvPr>
          <p:cNvCxnSpPr>
            <a:cxnSpLocks/>
            <a:endCxn id="18" idx="2"/>
          </p:cNvCxnSpPr>
          <p:nvPr/>
        </p:nvCxnSpPr>
        <p:spPr>
          <a:xfrm rot="10800000">
            <a:off x="2799396" y="4940428"/>
            <a:ext cx="1294150" cy="515497"/>
          </a:xfrm>
          <a:prstGeom prst="bentConnector3">
            <a:avLst>
              <a:gd name="adj1" fmla="val 87683"/>
            </a:avLst>
          </a:prstGeom>
          <a:ln w="19050"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Elbow Connector 56">
            <a:extLst>
              <a:ext uri="{FF2B5EF4-FFF2-40B4-BE49-F238E27FC236}">
                <a16:creationId xmlns:a16="http://schemas.microsoft.com/office/drawing/2014/main" id="{F5229F95-BCB5-4C9F-A7C6-4D267755FE5F}"/>
              </a:ext>
            </a:extLst>
          </p:cNvPr>
          <p:cNvCxnSpPr>
            <a:cxnSpLocks/>
            <a:stCxn id="89" idx="3"/>
          </p:cNvCxnSpPr>
          <p:nvPr/>
        </p:nvCxnSpPr>
        <p:spPr>
          <a:xfrm flipH="1">
            <a:off x="4770621" y="3451605"/>
            <a:ext cx="841419" cy="2413265"/>
          </a:xfrm>
          <a:prstGeom prst="bentConnector4">
            <a:avLst>
              <a:gd name="adj1" fmla="val -27168"/>
              <a:gd name="adj2" fmla="val 99376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Elbow Connector 56">
            <a:extLst>
              <a:ext uri="{FF2B5EF4-FFF2-40B4-BE49-F238E27FC236}">
                <a16:creationId xmlns:a16="http://schemas.microsoft.com/office/drawing/2014/main" id="{F38834F7-AB5C-4070-98DC-D7AEAFD00312}"/>
              </a:ext>
            </a:extLst>
          </p:cNvPr>
          <p:cNvCxnSpPr>
            <a:cxnSpLocks/>
            <a:stCxn id="89" idx="3"/>
          </p:cNvCxnSpPr>
          <p:nvPr/>
        </p:nvCxnSpPr>
        <p:spPr>
          <a:xfrm flipH="1">
            <a:off x="4768022" y="3451605"/>
            <a:ext cx="844018" cy="2004317"/>
          </a:xfrm>
          <a:prstGeom prst="bentConnector4">
            <a:avLst>
              <a:gd name="adj1" fmla="val -27085"/>
              <a:gd name="adj2" fmla="val 99566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Elbow Connector 56">
            <a:extLst>
              <a:ext uri="{FF2B5EF4-FFF2-40B4-BE49-F238E27FC236}">
                <a16:creationId xmlns:a16="http://schemas.microsoft.com/office/drawing/2014/main" id="{3F311BAA-2BE1-4980-A029-D469D899B8DE}"/>
              </a:ext>
            </a:extLst>
          </p:cNvPr>
          <p:cNvCxnSpPr>
            <a:cxnSpLocks/>
            <a:stCxn id="90" idx="3"/>
          </p:cNvCxnSpPr>
          <p:nvPr/>
        </p:nvCxnSpPr>
        <p:spPr>
          <a:xfrm>
            <a:off x="5439451" y="4020737"/>
            <a:ext cx="2515087" cy="548563"/>
          </a:xfrm>
          <a:prstGeom prst="bentConnector3">
            <a:avLst>
              <a:gd name="adj1" fmla="val 38891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Elbow Connector 56">
            <a:extLst>
              <a:ext uri="{FF2B5EF4-FFF2-40B4-BE49-F238E27FC236}">
                <a16:creationId xmlns:a16="http://schemas.microsoft.com/office/drawing/2014/main" id="{F1B0D1BB-E82B-4F3B-B8FF-B040DD6FD753}"/>
              </a:ext>
            </a:extLst>
          </p:cNvPr>
          <p:cNvCxnSpPr>
            <a:cxnSpLocks/>
            <a:stCxn id="180" idx="3"/>
          </p:cNvCxnSpPr>
          <p:nvPr/>
        </p:nvCxnSpPr>
        <p:spPr>
          <a:xfrm>
            <a:off x="4223129" y="3655007"/>
            <a:ext cx="541004" cy="255227"/>
          </a:xfrm>
          <a:prstGeom prst="bentConnector3">
            <a:avLst>
              <a:gd name="adj1" fmla="val 50000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Elbow Connector 56">
            <a:extLst>
              <a:ext uri="{FF2B5EF4-FFF2-40B4-BE49-F238E27FC236}">
                <a16:creationId xmlns:a16="http://schemas.microsoft.com/office/drawing/2014/main" id="{6A04DC9D-A6D7-4E03-B2D3-EA2386F340DE}"/>
              </a:ext>
            </a:extLst>
          </p:cNvPr>
          <p:cNvCxnSpPr>
            <a:cxnSpLocks/>
          </p:cNvCxnSpPr>
          <p:nvPr/>
        </p:nvCxnSpPr>
        <p:spPr>
          <a:xfrm rot="10800000">
            <a:off x="4221947" y="3774228"/>
            <a:ext cx="542191" cy="194164"/>
          </a:xfrm>
          <a:prstGeom prst="bentConnector3">
            <a:avLst>
              <a:gd name="adj1" fmla="val 60541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Elbow Connector 56">
            <a:extLst>
              <a:ext uri="{FF2B5EF4-FFF2-40B4-BE49-F238E27FC236}">
                <a16:creationId xmlns:a16="http://schemas.microsoft.com/office/drawing/2014/main" id="{E9DC7D74-7045-4720-85E7-1B71F3C71EB9}"/>
              </a:ext>
            </a:extLst>
          </p:cNvPr>
          <p:cNvCxnSpPr>
            <a:cxnSpLocks/>
            <a:endCxn id="89" idx="1"/>
          </p:cNvCxnSpPr>
          <p:nvPr/>
        </p:nvCxnSpPr>
        <p:spPr>
          <a:xfrm rot="16200000" flipV="1">
            <a:off x="4743496" y="3652530"/>
            <a:ext cx="445071" cy="43222"/>
          </a:xfrm>
          <a:prstGeom prst="bentConnector4">
            <a:avLst>
              <a:gd name="adj1" fmla="val 33380"/>
              <a:gd name="adj2" fmla="val 302744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Elbow Connector 56">
            <a:extLst>
              <a:ext uri="{FF2B5EF4-FFF2-40B4-BE49-F238E27FC236}">
                <a16:creationId xmlns:a16="http://schemas.microsoft.com/office/drawing/2014/main" id="{E9C2128D-7127-4151-A20C-1197683BF2C7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2038279" cy="1844185"/>
          </a:xfrm>
          <a:prstGeom prst="bentConnector3">
            <a:avLst>
              <a:gd name="adj1" fmla="val 53240"/>
            </a:avLst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Elbow Connector 56">
            <a:extLst>
              <a:ext uri="{FF2B5EF4-FFF2-40B4-BE49-F238E27FC236}">
                <a16:creationId xmlns:a16="http://schemas.microsoft.com/office/drawing/2014/main" id="{2973BBC1-1C5F-458E-A016-FD758E447D5B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1084980" cy="2245264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Elbow Connector 56">
            <a:extLst>
              <a:ext uri="{FF2B5EF4-FFF2-40B4-BE49-F238E27FC236}">
                <a16:creationId xmlns:a16="http://schemas.microsoft.com/office/drawing/2014/main" id="{94DC209D-27D1-4A9E-9A13-41665E7FF0CE}"/>
              </a:ext>
            </a:extLst>
          </p:cNvPr>
          <p:cNvCxnSpPr>
            <a:cxnSpLocks/>
          </p:cNvCxnSpPr>
          <p:nvPr/>
        </p:nvCxnSpPr>
        <p:spPr>
          <a:xfrm>
            <a:off x="3166973" y="5067736"/>
            <a:ext cx="920628" cy="0"/>
          </a:xfrm>
          <a:prstGeom prst="straightConnector1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Elbow Connector 56">
            <a:extLst>
              <a:ext uri="{FF2B5EF4-FFF2-40B4-BE49-F238E27FC236}">
                <a16:creationId xmlns:a16="http://schemas.microsoft.com/office/drawing/2014/main" id="{77DD1CD4-9730-44EC-91E2-5C9E600BAA98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1083060" cy="2449703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Elbow Connector 56">
            <a:extLst>
              <a:ext uri="{FF2B5EF4-FFF2-40B4-BE49-F238E27FC236}">
                <a16:creationId xmlns:a16="http://schemas.microsoft.com/office/drawing/2014/main" id="{FB982657-D5E3-4A79-B1E8-3DD75CBB3035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1081216" cy="3013025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Elbow Connector 56">
            <a:extLst>
              <a:ext uri="{FF2B5EF4-FFF2-40B4-BE49-F238E27FC236}">
                <a16:creationId xmlns:a16="http://schemas.microsoft.com/office/drawing/2014/main" id="{B68866AC-77EB-42F7-9DE6-6E7049A5992D}"/>
              </a:ext>
            </a:extLst>
          </p:cNvPr>
          <p:cNvCxnSpPr>
            <a:cxnSpLocks/>
          </p:cNvCxnSpPr>
          <p:nvPr/>
        </p:nvCxnSpPr>
        <p:spPr>
          <a:xfrm>
            <a:off x="3170829" y="5837402"/>
            <a:ext cx="920628" cy="0"/>
          </a:xfrm>
          <a:prstGeom prst="straightConnector1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Elbow Connector 56">
            <a:extLst>
              <a:ext uri="{FF2B5EF4-FFF2-40B4-BE49-F238E27FC236}">
                <a16:creationId xmlns:a16="http://schemas.microsoft.com/office/drawing/2014/main" id="{0ABB24D6-7AE1-449F-805C-4DB57F4CE26A}"/>
              </a:ext>
            </a:extLst>
          </p:cNvPr>
          <p:cNvCxnSpPr>
            <a:cxnSpLocks/>
            <a:stCxn id="8" idx="3"/>
            <a:endCxn id="18" idx="3"/>
          </p:cNvCxnSpPr>
          <p:nvPr/>
        </p:nvCxnSpPr>
        <p:spPr>
          <a:xfrm>
            <a:off x="2066852" y="2835248"/>
            <a:ext cx="553567" cy="1514455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Elbow Connector 56">
            <a:extLst>
              <a:ext uri="{FF2B5EF4-FFF2-40B4-BE49-F238E27FC236}">
                <a16:creationId xmlns:a16="http://schemas.microsoft.com/office/drawing/2014/main" id="{91F6E739-09E3-4461-9EE5-15189E7F6479}"/>
              </a:ext>
            </a:extLst>
          </p:cNvPr>
          <p:cNvCxnSpPr>
            <a:cxnSpLocks/>
            <a:stCxn id="52" idx="2"/>
          </p:cNvCxnSpPr>
          <p:nvPr/>
        </p:nvCxnSpPr>
        <p:spPr>
          <a:xfrm rot="5400000">
            <a:off x="3219455" y="1911159"/>
            <a:ext cx="856467" cy="991712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56">
            <a:extLst>
              <a:ext uri="{FF2B5EF4-FFF2-40B4-BE49-F238E27FC236}">
                <a16:creationId xmlns:a16="http://schemas.microsoft.com/office/drawing/2014/main" id="{B49EAF7B-342F-349C-13D1-BA81BFF6FC82}"/>
              </a:ext>
            </a:extLst>
          </p:cNvPr>
          <p:cNvCxnSpPr>
            <a:cxnSpLocks/>
          </p:cNvCxnSpPr>
          <p:nvPr/>
        </p:nvCxnSpPr>
        <p:spPr>
          <a:xfrm rot="10800000">
            <a:off x="5618528" y="3350614"/>
            <a:ext cx="2327358" cy="145181"/>
          </a:xfrm>
          <a:prstGeom prst="bentConnector3">
            <a:avLst>
              <a:gd name="adj1" fmla="val 67704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Elbow Connector 56">
            <a:extLst>
              <a:ext uri="{FF2B5EF4-FFF2-40B4-BE49-F238E27FC236}">
                <a16:creationId xmlns:a16="http://schemas.microsoft.com/office/drawing/2014/main" id="{92F17629-697B-04AF-647C-0F92F4609D53}"/>
              </a:ext>
            </a:extLst>
          </p:cNvPr>
          <p:cNvCxnSpPr>
            <a:cxnSpLocks/>
          </p:cNvCxnSpPr>
          <p:nvPr/>
        </p:nvCxnSpPr>
        <p:spPr>
          <a:xfrm>
            <a:off x="3184503" y="5227802"/>
            <a:ext cx="920628" cy="0"/>
          </a:xfrm>
          <a:prstGeom prst="straightConnector1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Elbow Connector 56">
            <a:extLst>
              <a:ext uri="{FF2B5EF4-FFF2-40B4-BE49-F238E27FC236}">
                <a16:creationId xmlns:a16="http://schemas.microsoft.com/office/drawing/2014/main" id="{4F09E56D-F40E-29BA-8FA9-0AECD59D1FD3}"/>
              </a:ext>
            </a:extLst>
          </p:cNvPr>
          <p:cNvCxnSpPr>
            <a:cxnSpLocks/>
            <a:stCxn id="90" idx="0"/>
            <a:endCxn id="89" idx="2"/>
          </p:cNvCxnSpPr>
          <p:nvPr/>
        </p:nvCxnSpPr>
        <p:spPr>
          <a:xfrm rot="5400000" flipH="1" flipV="1">
            <a:off x="5043372" y="3661819"/>
            <a:ext cx="297126" cy="172589"/>
          </a:xfrm>
          <a:prstGeom prst="bentConnector3">
            <a:avLst>
              <a:gd name="adj1" fmla="val 60258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Graphic 24" descr="Speech with solid fill">
            <a:extLst>
              <a:ext uri="{FF2B5EF4-FFF2-40B4-BE49-F238E27FC236}">
                <a16:creationId xmlns:a16="http://schemas.microsoft.com/office/drawing/2014/main" id="{D4DC6E40-896F-1781-97B5-4FC37C6BE4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4982562" y="2462047"/>
            <a:ext cx="1844253" cy="1665229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A369C354-F3A3-C8ED-6975-29F702014D50}"/>
              </a:ext>
            </a:extLst>
          </p:cNvPr>
          <p:cNvSpPr txBox="1"/>
          <p:nvPr/>
        </p:nvSpPr>
        <p:spPr>
          <a:xfrm>
            <a:off x="6734973" y="4031823"/>
            <a:ext cx="1162634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-Task: “Send Measurement req to Agent 2 at T=2”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997EA47-7056-4CAE-9384-FA6CC6E920E5}"/>
              </a:ext>
            </a:extLst>
          </p:cNvPr>
          <p:cNvSpPr txBox="1"/>
          <p:nvPr/>
        </p:nvSpPr>
        <p:spPr>
          <a:xfrm>
            <a:off x="5265019" y="2745613"/>
            <a:ext cx="1289940" cy="8463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”Itemized plan: 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-Place message in comms buffer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-Wait for T=2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-Wait for access to Agent 2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-Transmit message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-Delete message from buffer”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3A3457C-6E18-60E9-8053-0C6E5F96FF8C}"/>
              </a:ext>
            </a:extLst>
          </p:cNvPr>
          <p:cNvGrpSpPr/>
          <p:nvPr/>
        </p:nvGrpSpPr>
        <p:grpSpPr>
          <a:xfrm>
            <a:off x="1253943" y="936113"/>
            <a:ext cx="914400" cy="914400"/>
            <a:chOff x="8717280" y="2379218"/>
            <a:chExt cx="914400" cy="914400"/>
          </a:xfrm>
        </p:grpSpPr>
        <p:pic>
          <p:nvPicPr>
            <p:cNvPr id="29" name="Graphic 28" descr="Satellite with solid fill">
              <a:extLst>
                <a:ext uri="{FF2B5EF4-FFF2-40B4-BE49-F238E27FC236}">
                  <a16:creationId xmlns:a16="http://schemas.microsoft.com/office/drawing/2014/main" id="{B1084F37-555A-9A04-0744-DF4BE68FAB3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17280" y="2379218"/>
              <a:ext cx="914400" cy="914400"/>
            </a:xfrm>
            <a:prstGeom prst="rect">
              <a:avLst/>
            </a:prstGeom>
          </p:spPr>
        </p:pic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01D6889B-2C3A-3546-A66A-8B3F3731B9D2}"/>
                </a:ext>
              </a:extLst>
            </p:cNvPr>
            <p:cNvSpPr/>
            <p:nvPr/>
          </p:nvSpPr>
          <p:spPr>
            <a:xfrm>
              <a:off x="9089136" y="2746756"/>
              <a:ext cx="170688" cy="17932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1</a:t>
              </a:r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6E9DD23A-4E3B-E2D4-AFD7-4D08AE56E2B5}"/>
              </a:ext>
            </a:extLst>
          </p:cNvPr>
          <p:cNvSpPr/>
          <p:nvPr/>
        </p:nvSpPr>
        <p:spPr>
          <a:xfrm>
            <a:off x="9932798" y="3236807"/>
            <a:ext cx="2114576" cy="96705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00" b="1" dirty="0">
                <a:solidFill>
                  <a:schemeClr val="tx1"/>
                </a:solidFill>
              </a:rPr>
              <a:t>Scenario step:</a:t>
            </a:r>
          </a:p>
          <a:p>
            <a:endParaRPr lang="en-US" sz="1200" dirty="0">
              <a:solidFill>
                <a:schemeClr val="tx1"/>
              </a:solidFill>
            </a:endParaRPr>
          </a:p>
          <a:p>
            <a:r>
              <a:rPr lang="en-US" sz="1100" dirty="0">
                <a:solidFill>
                  <a:schemeClr val="tx1"/>
                </a:solidFill>
              </a:rPr>
              <a:t>Agent 1 sends measurement request to Agent 2</a:t>
            </a:r>
          </a:p>
          <a:p>
            <a:endParaRPr lang="en-US" sz="1100" dirty="0">
              <a:solidFill>
                <a:schemeClr val="tx1"/>
              </a:solidFill>
            </a:endParaRPr>
          </a:p>
        </p:txBody>
      </p:sp>
      <p:pic>
        <p:nvPicPr>
          <p:cNvPr id="17" name="Graphic 16" descr="Speech with solid fill">
            <a:extLst>
              <a:ext uri="{FF2B5EF4-FFF2-40B4-BE49-F238E27FC236}">
                <a16:creationId xmlns:a16="http://schemas.microsoft.com/office/drawing/2014/main" id="{5307B47C-71BB-68D0-02B4-57E04853A7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98683" y="3715075"/>
            <a:ext cx="1196333" cy="98014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09C7CA9-ADBB-A934-93B6-0DF56724CC31}"/>
              </a:ext>
            </a:extLst>
          </p:cNvPr>
          <p:cNvSpPr txBox="1"/>
          <p:nvPr/>
        </p:nvSpPr>
        <p:spPr>
          <a:xfrm>
            <a:off x="8609858" y="3924824"/>
            <a:ext cx="739979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“Planning complete, perform plan!”</a:t>
            </a:r>
          </a:p>
        </p:txBody>
      </p:sp>
      <p:pic>
        <p:nvPicPr>
          <p:cNvPr id="22" name="Graphic 21" descr="Left Brain with solid fill">
            <a:extLst>
              <a:ext uri="{FF2B5EF4-FFF2-40B4-BE49-F238E27FC236}">
                <a16:creationId xmlns:a16="http://schemas.microsoft.com/office/drawing/2014/main" id="{34B3C471-D7F2-2368-7F78-EC4D82B0127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007081" y="4489854"/>
            <a:ext cx="495653" cy="495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6517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4C978-9A8F-D19F-6684-24EF10271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Engineering Module - Plan Execution </a:t>
            </a:r>
          </a:p>
        </p:txBody>
      </p:sp>
      <p:sp>
        <p:nvSpPr>
          <p:cNvPr id="4" name="Rounded Rectangle 29">
            <a:extLst>
              <a:ext uri="{FF2B5EF4-FFF2-40B4-BE49-F238E27FC236}">
                <a16:creationId xmlns:a16="http://schemas.microsoft.com/office/drawing/2014/main" id="{F40648B5-DE50-3579-FADA-CAF8E94030E7}"/>
              </a:ext>
            </a:extLst>
          </p:cNvPr>
          <p:cNvSpPr/>
          <p:nvPr/>
        </p:nvSpPr>
        <p:spPr>
          <a:xfrm>
            <a:off x="1698089" y="1115370"/>
            <a:ext cx="8052471" cy="5183541"/>
          </a:xfrm>
          <a:prstGeom prst="roundRect">
            <a:avLst>
              <a:gd name="adj" fmla="val 6097"/>
            </a:avLst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5" name="Rounded Rectangle 30">
            <a:extLst>
              <a:ext uri="{FF2B5EF4-FFF2-40B4-BE49-F238E27FC236}">
                <a16:creationId xmlns:a16="http://schemas.microsoft.com/office/drawing/2014/main" id="{36FCB5CD-F302-D51B-34A3-A0B1CCDBE6D6}"/>
              </a:ext>
            </a:extLst>
          </p:cNvPr>
          <p:cNvSpPr/>
          <p:nvPr/>
        </p:nvSpPr>
        <p:spPr>
          <a:xfrm rot="16200000">
            <a:off x="-510985" y="2233073"/>
            <a:ext cx="2154955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Environment</a:t>
            </a:r>
          </a:p>
        </p:txBody>
      </p:sp>
      <p:sp>
        <p:nvSpPr>
          <p:cNvPr id="6" name="Rounded Rectangle 30">
            <a:extLst>
              <a:ext uri="{FF2B5EF4-FFF2-40B4-BE49-F238E27FC236}">
                <a16:creationId xmlns:a16="http://schemas.microsoft.com/office/drawing/2014/main" id="{87F517DA-6E73-F6CB-E770-58B82D97E783}"/>
              </a:ext>
            </a:extLst>
          </p:cNvPr>
          <p:cNvSpPr/>
          <p:nvPr/>
        </p:nvSpPr>
        <p:spPr>
          <a:xfrm rot="16200000">
            <a:off x="-423114" y="4774286"/>
            <a:ext cx="1979210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Other Agents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1FE5CB-B5E3-B8CC-FC28-61C7280D0EC8}"/>
              </a:ext>
            </a:extLst>
          </p:cNvPr>
          <p:cNvSpPr/>
          <p:nvPr/>
        </p:nvSpPr>
        <p:spPr>
          <a:xfrm>
            <a:off x="1698087" y="1854201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SUB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C5E1990-9422-5D7F-F9ED-1C8180FDCE4E}"/>
              </a:ext>
            </a:extLst>
          </p:cNvPr>
          <p:cNvSpPr/>
          <p:nvPr/>
        </p:nvSpPr>
        <p:spPr>
          <a:xfrm>
            <a:off x="1698087" y="2652859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227E52-179E-4D2F-5FC9-FDFD8678AC53}"/>
              </a:ext>
            </a:extLst>
          </p:cNvPr>
          <p:cNvSpPr/>
          <p:nvPr/>
        </p:nvSpPr>
        <p:spPr>
          <a:xfrm>
            <a:off x="1698087" y="4357079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REP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6CB41F-8ECB-30FC-1971-129130FB3B89}"/>
              </a:ext>
            </a:extLst>
          </p:cNvPr>
          <p:cNvSpPr/>
          <p:nvPr/>
        </p:nvSpPr>
        <p:spPr>
          <a:xfrm>
            <a:off x="1698087" y="5155737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11" name="Rounded Rectangle 29">
            <a:extLst>
              <a:ext uri="{FF2B5EF4-FFF2-40B4-BE49-F238E27FC236}">
                <a16:creationId xmlns:a16="http://schemas.microsoft.com/office/drawing/2014/main" id="{2B32A1C8-1F4D-FE46-0683-3487D1FA5643}"/>
              </a:ext>
            </a:extLst>
          </p:cNvPr>
          <p:cNvSpPr/>
          <p:nvPr/>
        </p:nvSpPr>
        <p:spPr>
          <a:xfrm>
            <a:off x="2323156" y="2446945"/>
            <a:ext cx="4289582" cy="3786754"/>
          </a:xfrm>
          <a:prstGeom prst="roundRect">
            <a:avLst>
              <a:gd name="adj" fmla="val 3300"/>
            </a:avLst>
          </a:prstGeom>
          <a:solidFill>
            <a:schemeClr val="accent2">
              <a:lumMod val="10000"/>
              <a:lumOff val="90000"/>
            </a:scheme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z="1200" i="1" dirty="0">
                <a:solidFill>
                  <a:sysClr val="windowText" lastClr="000000"/>
                </a:solidFill>
              </a:rPr>
              <a:t>Engineering Module</a:t>
            </a:r>
          </a:p>
        </p:txBody>
      </p:sp>
      <p:sp>
        <p:nvSpPr>
          <p:cNvPr id="12" name="Rounded Rectangle 29">
            <a:extLst>
              <a:ext uri="{FF2B5EF4-FFF2-40B4-BE49-F238E27FC236}">
                <a16:creationId xmlns:a16="http://schemas.microsoft.com/office/drawing/2014/main" id="{12ADA39C-3563-CAEB-6599-771568637F19}"/>
              </a:ext>
            </a:extLst>
          </p:cNvPr>
          <p:cNvSpPr/>
          <p:nvPr/>
        </p:nvSpPr>
        <p:spPr>
          <a:xfrm>
            <a:off x="7948289" y="3236808"/>
            <a:ext cx="1307237" cy="307489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i="1" dirty="0">
                <a:solidFill>
                  <a:sysClr val="windowText" lastClr="000000"/>
                </a:solidFill>
              </a:rPr>
              <a:t>Science Module</a:t>
            </a:r>
          </a:p>
        </p:txBody>
      </p:sp>
      <p:sp>
        <p:nvSpPr>
          <p:cNvPr id="13" name="Rounded Rectangle 29">
            <a:extLst>
              <a:ext uri="{FF2B5EF4-FFF2-40B4-BE49-F238E27FC236}">
                <a16:creationId xmlns:a16="http://schemas.microsoft.com/office/drawing/2014/main" id="{4CF191CC-E3D1-061E-10AD-55F38E8AB2A6}"/>
              </a:ext>
            </a:extLst>
          </p:cNvPr>
          <p:cNvSpPr/>
          <p:nvPr/>
        </p:nvSpPr>
        <p:spPr>
          <a:xfrm>
            <a:off x="7954538" y="4331887"/>
            <a:ext cx="1307237" cy="307489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i="1" dirty="0">
                <a:solidFill>
                  <a:sysClr val="windowText" lastClr="000000"/>
                </a:solidFill>
              </a:rPr>
              <a:t>Planning Module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2CFE17B-DDF8-C7E1-74CB-183DE935DC47}"/>
              </a:ext>
            </a:extLst>
          </p:cNvPr>
          <p:cNvCxnSpPr>
            <a:cxnSpLocks/>
          </p:cNvCxnSpPr>
          <p:nvPr/>
        </p:nvCxnSpPr>
        <p:spPr>
          <a:xfrm flipH="1" flipV="1">
            <a:off x="780272" y="2835247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B52B2B7-ABA9-443F-1E5D-AA7CC65B7D4C}"/>
              </a:ext>
            </a:extLst>
          </p:cNvPr>
          <p:cNvCxnSpPr>
            <a:cxnSpLocks/>
          </p:cNvCxnSpPr>
          <p:nvPr/>
        </p:nvCxnSpPr>
        <p:spPr>
          <a:xfrm flipH="1" flipV="1">
            <a:off x="776055" y="2056519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321F822-5C6A-BD15-F8C8-E7C9183E20A6}"/>
              </a:ext>
            </a:extLst>
          </p:cNvPr>
          <p:cNvCxnSpPr>
            <a:cxnSpLocks/>
          </p:cNvCxnSpPr>
          <p:nvPr/>
        </p:nvCxnSpPr>
        <p:spPr>
          <a:xfrm flipH="1" flipV="1">
            <a:off x="772589" y="5337387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3DB52F6-DC85-48AB-544C-FCD2F9E9318D}"/>
              </a:ext>
            </a:extLst>
          </p:cNvPr>
          <p:cNvCxnSpPr>
            <a:cxnSpLocks/>
          </p:cNvCxnSpPr>
          <p:nvPr/>
        </p:nvCxnSpPr>
        <p:spPr>
          <a:xfrm flipH="1" flipV="1">
            <a:off x="774321" y="4538729"/>
            <a:ext cx="922031" cy="738"/>
          </a:xfrm>
          <a:prstGeom prst="straightConnector1">
            <a:avLst/>
          </a:prstGeom>
          <a:ln w="28575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05EFBA9-F89A-F4AA-B55A-FE4D71BE992A}"/>
              </a:ext>
            </a:extLst>
          </p:cNvPr>
          <p:cNvCxnSpPr>
            <a:cxnSpLocks/>
            <a:endCxn id="9" idx="3"/>
          </p:cNvCxnSpPr>
          <p:nvPr/>
        </p:nvCxnSpPr>
        <p:spPr>
          <a:xfrm flipH="1">
            <a:off x="2066852" y="4538729"/>
            <a:ext cx="370038" cy="739"/>
          </a:xfrm>
          <a:prstGeom prst="straightConnector1">
            <a:avLst/>
          </a:prstGeom>
          <a:ln w="19050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3080E86-4D23-A774-F967-F388C923D11E}"/>
              </a:ext>
            </a:extLst>
          </p:cNvPr>
          <p:cNvCxnSpPr>
            <a:cxnSpLocks/>
            <a:endCxn id="10" idx="3"/>
          </p:cNvCxnSpPr>
          <p:nvPr/>
        </p:nvCxnSpPr>
        <p:spPr>
          <a:xfrm flipH="1">
            <a:off x="2066852" y="5337387"/>
            <a:ext cx="374588" cy="739"/>
          </a:xfrm>
          <a:prstGeom prst="straightConnector1">
            <a:avLst/>
          </a:prstGeom>
          <a:ln w="19050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A7A95947-F6FE-37CA-E02B-B0F9DFACB9A8}"/>
              </a:ext>
            </a:extLst>
          </p:cNvPr>
          <p:cNvCxnSpPr>
            <a:cxnSpLocks/>
            <a:stCxn id="12" idx="2"/>
            <a:endCxn id="13" idx="0"/>
          </p:cNvCxnSpPr>
          <p:nvPr/>
        </p:nvCxnSpPr>
        <p:spPr>
          <a:xfrm>
            <a:off x="8601908" y="3544297"/>
            <a:ext cx="6249" cy="787590"/>
          </a:xfrm>
          <a:prstGeom prst="straightConnector1">
            <a:avLst/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465D2550-9A5E-2B9C-C4A5-BEBE059DFA7D}"/>
              </a:ext>
            </a:extLst>
          </p:cNvPr>
          <p:cNvSpPr/>
          <p:nvPr/>
        </p:nvSpPr>
        <p:spPr>
          <a:xfrm>
            <a:off x="3574030" y="1593032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Event Handler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CDB0AC5-0E15-BEA5-0D41-E610593E1143}"/>
              </a:ext>
            </a:extLst>
          </p:cNvPr>
          <p:cNvSpPr/>
          <p:nvPr/>
        </p:nvSpPr>
        <p:spPr>
          <a:xfrm>
            <a:off x="5511071" y="1592469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Sim Start/End</a:t>
            </a:r>
          </a:p>
        </p:txBody>
      </p:sp>
      <p:cxnSp>
        <p:nvCxnSpPr>
          <p:cNvPr id="54" name="Elbow Connector 56">
            <a:extLst>
              <a:ext uri="{FF2B5EF4-FFF2-40B4-BE49-F238E27FC236}">
                <a16:creationId xmlns:a16="http://schemas.microsoft.com/office/drawing/2014/main" id="{DED9E14D-4B83-0719-589B-A0247A26D48A}"/>
              </a:ext>
            </a:extLst>
          </p:cNvPr>
          <p:cNvCxnSpPr>
            <a:cxnSpLocks/>
            <a:stCxn id="7" idx="3"/>
            <a:endCxn id="52" idx="1"/>
          </p:cNvCxnSpPr>
          <p:nvPr/>
        </p:nvCxnSpPr>
        <p:spPr>
          <a:xfrm flipV="1">
            <a:off x="2066852" y="1785907"/>
            <a:ext cx="1507178" cy="250683"/>
          </a:xfrm>
          <a:prstGeom prst="bentConnector3">
            <a:avLst>
              <a:gd name="adj1" fmla="val 50000"/>
            </a:avLst>
          </a:prstGeom>
          <a:ln w="190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A6007C7-0ABA-1107-19E0-A027CCDFC33B}"/>
              </a:ext>
            </a:extLst>
          </p:cNvPr>
          <p:cNvCxnSpPr>
            <a:cxnSpLocks/>
            <a:stCxn id="53" idx="1"/>
            <a:endCxn id="52" idx="3"/>
          </p:cNvCxnSpPr>
          <p:nvPr/>
        </p:nvCxnSpPr>
        <p:spPr>
          <a:xfrm flipH="1">
            <a:off x="4713057" y="1785344"/>
            <a:ext cx="798014" cy="563"/>
          </a:xfrm>
          <a:prstGeom prst="straightConnector1">
            <a:avLst/>
          </a:prstGeom>
          <a:ln w="19050"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ounded Rectangle 29">
            <a:extLst>
              <a:ext uri="{FF2B5EF4-FFF2-40B4-BE49-F238E27FC236}">
                <a16:creationId xmlns:a16="http://schemas.microsoft.com/office/drawing/2014/main" id="{8651A971-FD80-C7DD-B497-3D2C3B67E474}"/>
              </a:ext>
            </a:extLst>
          </p:cNvPr>
          <p:cNvSpPr/>
          <p:nvPr/>
        </p:nvSpPr>
        <p:spPr>
          <a:xfrm>
            <a:off x="3450703" y="1263627"/>
            <a:ext cx="3281173" cy="902555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i="1" dirty="0">
                <a:solidFill>
                  <a:sysClr val="windowText" lastClr="000000"/>
                </a:solidFill>
              </a:rPr>
              <a:t>Simulation Maintenance Module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E1EDB20-B750-E5E9-8E92-87267775AC19}"/>
              </a:ext>
            </a:extLst>
          </p:cNvPr>
          <p:cNvSpPr txBox="1"/>
          <p:nvPr/>
        </p:nvSpPr>
        <p:spPr>
          <a:xfrm>
            <a:off x="4713057" y="1489479"/>
            <a:ext cx="6752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-Simulation Events</a:t>
            </a:r>
          </a:p>
        </p:txBody>
      </p:sp>
      <p:sp>
        <p:nvSpPr>
          <p:cNvPr id="18" name="Rounded Rectangle 29">
            <a:extLst>
              <a:ext uri="{FF2B5EF4-FFF2-40B4-BE49-F238E27FC236}">
                <a16:creationId xmlns:a16="http://schemas.microsoft.com/office/drawing/2014/main" id="{351ABAC9-95DA-DB64-1D76-AEB49F238802}"/>
              </a:ext>
            </a:extLst>
          </p:cNvPr>
          <p:cNvSpPr/>
          <p:nvPr/>
        </p:nvSpPr>
        <p:spPr>
          <a:xfrm rot="16200000">
            <a:off x="2029694" y="4761449"/>
            <a:ext cx="1181448" cy="357955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ysClr val="windowText" lastClr="000000"/>
                </a:solidFill>
              </a:rPr>
              <a:t>Network Emulator</a:t>
            </a:r>
          </a:p>
        </p:txBody>
      </p:sp>
      <p:sp>
        <p:nvSpPr>
          <p:cNvPr id="51" name="Rounded Rectangle 29">
            <a:extLst>
              <a:ext uri="{FF2B5EF4-FFF2-40B4-BE49-F238E27FC236}">
                <a16:creationId xmlns:a16="http://schemas.microsoft.com/office/drawing/2014/main" id="{217BB112-4919-5EF6-1341-F6C36B25E02B}"/>
              </a:ext>
            </a:extLst>
          </p:cNvPr>
          <p:cNvSpPr/>
          <p:nvPr/>
        </p:nvSpPr>
        <p:spPr>
          <a:xfrm>
            <a:off x="3270356" y="2878232"/>
            <a:ext cx="3038481" cy="3157979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50" i="1" dirty="0">
                <a:solidFill>
                  <a:sysClr val="windowText" lastClr="000000"/>
                </a:solidFill>
              </a:rPr>
              <a:t>Platform Emulator</a:t>
            </a:r>
          </a:p>
        </p:txBody>
      </p:sp>
      <p:sp>
        <p:nvSpPr>
          <p:cNvPr id="60" name="Rounded Rectangle 29">
            <a:extLst>
              <a:ext uri="{FF2B5EF4-FFF2-40B4-BE49-F238E27FC236}">
                <a16:creationId xmlns:a16="http://schemas.microsoft.com/office/drawing/2014/main" id="{FF61DADA-E76D-99A4-ABE1-66DEFE816698}"/>
              </a:ext>
            </a:extLst>
          </p:cNvPr>
          <p:cNvSpPr/>
          <p:nvPr/>
        </p:nvSpPr>
        <p:spPr>
          <a:xfrm>
            <a:off x="4093543" y="5574315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Payload</a:t>
            </a:r>
          </a:p>
        </p:txBody>
      </p:sp>
      <p:cxnSp>
        <p:nvCxnSpPr>
          <p:cNvPr id="147" name="Elbow Connector 56">
            <a:extLst>
              <a:ext uri="{FF2B5EF4-FFF2-40B4-BE49-F238E27FC236}">
                <a16:creationId xmlns:a16="http://schemas.microsoft.com/office/drawing/2014/main" id="{C4502423-406F-A3F6-1567-395AD1537D70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5457028" y="3968393"/>
            <a:ext cx="2497510" cy="517239"/>
          </a:xfrm>
          <a:prstGeom prst="bentConnector3">
            <a:avLst>
              <a:gd name="adj1" fmla="val 50000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Elbow Connector 56">
            <a:extLst>
              <a:ext uri="{FF2B5EF4-FFF2-40B4-BE49-F238E27FC236}">
                <a16:creationId xmlns:a16="http://schemas.microsoft.com/office/drawing/2014/main" id="{8F38ED55-85B4-23DF-B418-4B917428540D}"/>
              </a:ext>
            </a:extLst>
          </p:cNvPr>
          <p:cNvCxnSpPr>
            <a:cxnSpLocks/>
            <a:stCxn id="89" idx="0"/>
            <a:endCxn id="12" idx="1"/>
          </p:cNvCxnSpPr>
          <p:nvPr/>
        </p:nvCxnSpPr>
        <p:spPr>
          <a:xfrm rot="16200000" flipH="1">
            <a:off x="6569812" y="2012077"/>
            <a:ext cx="86893" cy="2670059"/>
          </a:xfrm>
          <a:prstGeom prst="bentConnector4">
            <a:avLst>
              <a:gd name="adj1" fmla="val -263082"/>
              <a:gd name="adj2" fmla="val 44455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Rounded Rectangle 29">
            <a:extLst>
              <a:ext uri="{FF2B5EF4-FFF2-40B4-BE49-F238E27FC236}">
                <a16:creationId xmlns:a16="http://schemas.microsoft.com/office/drawing/2014/main" id="{AD0BCC4D-3FD7-21C3-0DE9-F78C5720B017}"/>
              </a:ext>
            </a:extLst>
          </p:cNvPr>
          <p:cNvSpPr/>
          <p:nvPr/>
        </p:nvSpPr>
        <p:spPr>
          <a:xfrm>
            <a:off x="3555509" y="3535786"/>
            <a:ext cx="667620" cy="238442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Reactive Planner</a:t>
            </a:r>
          </a:p>
        </p:txBody>
      </p:sp>
      <p:sp>
        <p:nvSpPr>
          <p:cNvPr id="72" name="Rounded Rectangle 29">
            <a:extLst>
              <a:ext uri="{FF2B5EF4-FFF2-40B4-BE49-F238E27FC236}">
                <a16:creationId xmlns:a16="http://schemas.microsoft.com/office/drawing/2014/main" id="{84D4896E-930E-472B-B585-48CDAD784539}"/>
              </a:ext>
            </a:extLst>
          </p:cNvPr>
          <p:cNvSpPr/>
          <p:nvPr/>
        </p:nvSpPr>
        <p:spPr>
          <a:xfrm>
            <a:off x="4093543" y="5182556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Comms</a:t>
            </a:r>
            <a:endParaRPr lang="en-US" sz="600" i="1" dirty="0">
              <a:solidFill>
                <a:sysClr val="windowText" lastClr="000000"/>
              </a:solidFill>
            </a:endParaRPr>
          </a:p>
        </p:txBody>
      </p:sp>
      <p:sp>
        <p:nvSpPr>
          <p:cNvPr id="73" name="Rounded Rectangle 29">
            <a:extLst>
              <a:ext uri="{FF2B5EF4-FFF2-40B4-BE49-F238E27FC236}">
                <a16:creationId xmlns:a16="http://schemas.microsoft.com/office/drawing/2014/main" id="{117013F9-A97F-4F7A-B68C-0B8700601C16}"/>
              </a:ext>
            </a:extLst>
          </p:cNvPr>
          <p:cNvSpPr/>
          <p:nvPr/>
        </p:nvSpPr>
        <p:spPr>
          <a:xfrm>
            <a:off x="4093543" y="4790798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EPS</a:t>
            </a:r>
          </a:p>
        </p:txBody>
      </p:sp>
      <p:sp>
        <p:nvSpPr>
          <p:cNvPr id="75" name="Rounded Rectangle 29">
            <a:extLst>
              <a:ext uri="{FF2B5EF4-FFF2-40B4-BE49-F238E27FC236}">
                <a16:creationId xmlns:a16="http://schemas.microsoft.com/office/drawing/2014/main" id="{9EBDCE34-BAB4-4345-9C48-CB22D85302A0}"/>
              </a:ext>
            </a:extLst>
          </p:cNvPr>
          <p:cNvSpPr/>
          <p:nvPr/>
        </p:nvSpPr>
        <p:spPr>
          <a:xfrm>
            <a:off x="4093543" y="4399040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GNC</a:t>
            </a:r>
          </a:p>
        </p:txBody>
      </p:sp>
      <p:sp>
        <p:nvSpPr>
          <p:cNvPr id="76" name="Rounded Rectangle 29">
            <a:extLst>
              <a:ext uri="{FF2B5EF4-FFF2-40B4-BE49-F238E27FC236}">
                <a16:creationId xmlns:a16="http://schemas.microsoft.com/office/drawing/2014/main" id="{EC542895-4B0F-4E1E-9A51-400E8AB0FFA4}"/>
              </a:ext>
            </a:extLst>
          </p:cNvPr>
          <p:cNvSpPr/>
          <p:nvPr/>
        </p:nvSpPr>
        <p:spPr>
          <a:xfrm>
            <a:off x="3490685" y="3197788"/>
            <a:ext cx="2575259" cy="1090749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800" dirty="0">
                <a:solidFill>
                  <a:sysClr val="windowText" lastClr="000000"/>
                </a:solidFill>
              </a:rPr>
              <a:t>CDH</a:t>
            </a:r>
          </a:p>
        </p:txBody>
      </p:sp>
      <p:sp>
        <p:nvSpPr>
          <p:cNvPr id="89" name="Rounded Rectangle 29">
            <a:extLst>
              <a:ext uri="{FF2B5EF4-FFF2-40B4-BE49-F238E27FC236}">
                <a16:creationId xmlns:a16="http://schemas.microsoft.com/office/drawing/2014/main" id="{A089AF54-A214-49A0-8D78-1A76942FC697}"/>
              </a:ext>
            </a:extLst>
          </p:cNvPr>
          <p:cNvSpPr/>
          <p:nvPr/>
        </p:nvSpPr>
        <p:spPr>
          <a:xfrm>
            <a:off x="4944420" y="3303660"/>
            <a:ext cx="667620" cy="29589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Memory Emulator</a:t>
            </a:r>
          </a:p>
        </p:txBody>
      </p:sp>
      <p:sp>
        <p:nvSpPr>
          <p:cNvPr id="90" name="Rounded Rectangle 29">
            <a:extLst>
              <a:ext uri="{FF2B5EF4-FFF2-40B4-BE49-F238E27FC236}">
                <a16:creationId xmlns:a16="http://schemas.microsoft.com/office/drawing/2014/main" id="{7A899FE2-096C-4441-BC96-893DB6260128}"/>
              </a:ext>
            </a:extLst>
          </p:cNvPr>
          <p:cNvSpPr/>
          <p:nvPr/>
        </p:nvSpPr>
        <p:spPr>
          <a:xfrm>
            <a:off x="4771831" y="3896676"/>
            <a:ext cx="667620" cy="248121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Operations Executor</a:t>
            </a:r>
          </a:p>
        </p:txBody>
      </p:sp>
      <p:cxnSp>
        <p:nvCxnSpPr>
          <p:cNvPr id="105" name="Elbow Connector 56">
            <a:extLst>
              <a:ext uri="{FF2B5EF4-FFF2-40B4-BE49-F238E27FC236}">
                <a16:creationId xmlns:a16="http://schemas.microsoft.com/office/drawing/2014/main" id="{F5DF90EF-91A2-423E-827C-D647B4163013}"/>
              </a:ext>
            </a:extLst>
          </p:cNvPr>
          <p:cNvCxnSpPr>
            <a:cxnSpLocks/>
            <a:stCxn id="75" idx="1"/>
            <a:endCxn id="90" idx="1"/>
          </p:cNvCxnSpPr>
          <p:nvPr/>
        </p:nvCxnSpPr>
        <p:spPr>
          <a:xfrm rot="10800000" flipH="1">
            <a:off x="4093543" y="4020738"/>
            <a:ext cx="678288" cy="533873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Elbow Connector 56">
            <a:extLst>
              <a:ext uri="{FF2B5EF4-FFF2-40B4-BE49-F238E27FC236}">
                <a16:creationId xmlns:a16="http://schemas.microsoft.com/office/drawing/2014/main" id="{1276588E-6E95-4E3A-9113-31E5B78741FD}"/>
              </a:ext>
            </a:extLst>
          </p:cNvPr>
          <p:cNvCxnSpPr>
            <a:cxnSpLocks/>
            <a:stCxn id="73" idx="1"/>
            <a:endCxn id="90" idx="1"/>
          </p:cNvCxnSpPr>
          <p:nvPr/>
        </p:nvCxnSpPr>
        <p:spPr>
          <a:xfrm rot="10800000" flipH="1">
            <a:off x="4093543" y="4020738"/>
            <a:ext cx="678288" cy="925631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Elbow Connector 56">
            <a:extLst>
              <a:ext uri="{FF2B5EF4-FFF2-40B4-BE49-F238E27FC236}">
                <a16:creationId xmlns:a16="http://schemas.microsoft.com/office/drawing/2014/main" id="{7E7DCF36-0AD7-4A5C-A0F2-A60BC87135E2}"/>
              </a:ext>
            </a:extLst>
          </p:cNvPr>
          <p:cNvCxnSpPr>
            <a:cxnSpLocks/>
            <a:stCxn id="72" idx="1"/>
            <a:endCxn id="90" idx="1"/>
          </p:cNvCxnSpPr>
          <p:nvPr/>
        </p:nvCxnSpPr>
        <p:spPr>
          <a:xfrm rot="10800000" flipH="1">
            <a:off x="4093543" y="4020738"/>
            <a:ext cx="678288" cy="1317389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Elbow Connector 56">
            <a:extLst>
              <a:ext uri="{FF2B5EF4-FFF2-40B4-BE49-F238E27FC236}">
                <a16:creationId xmlns:a16="http://schemas.microsoft.com/office/drawing/2014/main" id="{EE80653F-58C9-448D-9038-26256F33A14C}"/>
              </a:ext>
            </a:extLst>
          </p:cNvPr>
          <p:cNvCxnSpPr>
            <a:cxnSpLocks/>
            <a:stCxn id="60" idx="1"/>
            <a:endCxn id="90" idx="1"/>
          </p:cNvCxnSpPr>
          <p:nvPr/>
        </p:nvCxnSpPr>
        <p:spPr>
          <a:xfrm rot="10800000" flipH="1">
            <a:off x="4093543" y="4020737"/>
            <a:ext cx="678288" cy="1709148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Elbow Connector 56">
            <a:extLst>
              <a:ext uri="{FF2B5EF4-FFF2-40B4-BE49-F238E27FC236}">
                <a16:creationId xmlns:a16="http://schemas.microsoft.com/office/drawing/2014/main" id="{0A3C5567-7911-4126-A03D-4F9D0E9372E2}"/>
              </a:ext>
            </a:extLst>
          </p:cNvPr>
          <p:cNvCxnSpPr>
            <a:cxnSpLocks/>
            <a:stCxn id="90" idx="2"/>
            <a:endCxn id="75" idx="3"/>
          </p:cNvCxnSpPr>
          <p:nvPr/>
        </p:nvCxnSpPr>
        <p:spPr>
          <a:xfrm rot="5400000">
            <a:off x="4729981" y="4178949"/>
            <a:ext cx="409813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Elbow Connector 56">
            <a:extLst>
              <a:ext uri="{FF2B5EF4-FFF2-40B4-BE49-F238E27FC236}">
                <a16:creationId xmlns:a16="http://schemas.microsoft.com/office/drawing/2014/main" id="{650CE2F8-3AF4-4B08-927F-647C746D5826}"/>
              </a:ext>
            </a:extLst>
          </p:cNvPr>
          <p:cNvCxnSpPr>
            <a:cxnSpLocks/>
            <a:stCxn id="90" idx="2"/>
            <a:endCxn id="73" idx="3"/>
          </p:cNvCxnSpPr>
          <p:nvPr/>
        </p:nvCxnSpPr>
        <p:spPr>
          <a:xfrm rot="5400000">
            <a:off x="4534102" y="4374828"/>
            <a:ext cx="801571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Elbow Connector 56">
            <a:extLst>
              <a:ext uri="{FF2B5EF4-FFF2-40B4-BE49-F238E27FC236}">
                <a16:creationId xmlns:a16="http://schemas.microsoft.com/office/drawing/2014/main" id="{81354236-E510-40FB-A081-2E061FAF211D}"/>
              </a:ext>
            </a:extLst>
          </p:cNvPr>
          <p:cNvCxnSpPr>
            <a:cxnSpLocks/>
            <a:stCxn id="90" idx="2"/>
            <a:endCxn id="72" idx="3"/>
          </p:cNvCxnSpPr>
          <p:nvPr/>
        </p:nvCxnSpPr>
        <p:spPr>
          <a:xfrm rot="5400000">
            <a:off x="4338223" y="4570707"/>
            <a:ext cx="1193329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Elbow Connector 56">
            <a:extLst>
              <a:ext uri="{FF2B5EF4-FFF2-40B4-BE49-F238E27FC236}">
                <a16:creationId xmlns:a16="http://schemas.microsoft.com/office/drawing/2014/main" id="{74371965-3CBC-4202-90CC-34368C216DDF}"/>
              </a:ext>
            </a:extLst>
          </p:cNvPr>
          <p:cNvCxnSpPr>
            <a:cxnSpLocks/>
            <a:stCxn id="90" idx="2"/>
            <a:endCxn id="60" idx="3"/>
          </p:cNvCxnSpPr>
          <p:nvPr/>
        </p:nvCxnSpPr>
        <p:spPr>
          <a:xfrm rot="5400000">
            <a:off x="4142343" y="4766587"/>
            <a:ext cx="1585088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Elbow Connector 56">
            <a:extLst>
              <a:ext uri="{FF2B5EF4-FFF2-40B4-BE49-F238E27FC236}">
                <a16:creationId xmlns:a16="http://schemas.microsoft.com/office/drawing/2014/main" id="{DD8C3B6D-2674-428C-BC26-3A80B5A5473E}"/>
              </a:ext>
            </a:extLst>
          </p:cNvPr>
          <p:cNvCxnSpPr>
            <a:cxnSpLocks/>
            <a:endCxn id="18" idx="2"/>
          </p:cNvCxnSpPr>
          <p:nvPr/>
        </p:nvCxnSpPr>
        <p:spPr>
          <a:xfrm rot="10800000">
            <a:off x="2799396" y="4940428"/>
            <a:ext cx="1294150" cy="515497"/>
          </a:xfrm>
          <a:prstGeom prst="bentConnector3">
            <a:avLst>
              <a:gd name="adj1" fmla="val 87683"/>
            </a:avLst>
          </a:prstGeom>
          <a:ln w="19050"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Elbow Connector 56">
            <a:extLst>
              <a:ext uri="{FF2B5EF4-FFF2-40B4-BE49-F238E27FC236}">
                <a16:creationId xmlns:a16="http://schemas.microsoft.com/office/drawing/2014/main" id="{F5229F95-BCB5-4C9F-A7C6-4D267755FE5F}"/>
              </a:ext>
            </a:extLst>
          </p:cNvPr>
          <p:cNvCxnSpPr>
            <a:cxnSpLocks/>
            <a:stCxn id="89" idx="3"/>
          </p:cNvCxnSpPr>
          <p:nvPr/>
        </p:nvCxnSpPr>
        <p:spPr>
          <a:xfrm flipH="1">
            <a:off x="4770621" y="3451605"/>
            <a:ext cx="841419" cy="2413265"/>
          </a:xfrm>
          <a:prstGeom prst="bentConnector4">
            <a:avLst>
              <a:gd name="adj1" fmla="val -27168"/>
              <a:gd name="adj2" fmla="val 99376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Elbow Connector 56">
            <a:extLst>
              <a:ext uri="{FF2B5EF4-FFF2-40B4-BE49-F238E27FC236}">
                <a16:creationId xmlns:a16="http://schemas.microsoft.com/office/drawing/2014/main" id="{F38834F7-AB5C-4070-98DC-D7AEAFD00312}"/>
              </a:ext>
            </a:extLst>
          </p:cNvPr>
          <p:cNvCxnSpPr>
            <a:cxnSpLocks/>
            <a:stCxn id="89" idx="3"/>
          </p:cNvCxnSpPr>
          <p:nvPr/>
        </p:nvCxnSpPr>
        <p:spPr>
          <a:xfrm flipH="1">
            <a:off x="4768022" y="3451605"/>
            <a:ext cx="844018" cy="2004317"/>
          </a:xfrm>
          <a:prstGeom prst="bentConnector4">
            <a:avLst>
              <a:gd name="adj1" fmla="val -27085"/>
              <a:gd name="adj2" fmla="val 99566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Elbow Connector 56">
            <a:extLst>
              <a:ext uri="{FF2B5EF4-FFF2-40B4-BE49-F238E27FC236}">
                <a16:creationId xmlns:a16="http://schemas.microsoft.com/office/drawing/2014/main" id="{3F311BAA-2BE1-4980-A029-D469D899B8DE}"/>
              </a:ext>
            </a:extLst>
          </p:cNvPr>
          <p:cNvCxnSpPr>
            <a:cxnSpLocks/>
            <a:stCxn id="90" idx="3"/>
          </p:cNvCxnSpPr>
          <p:nvPr/>
        </p:nvCxnSpPr>
        <p:spPr>
          <a:xfrm>
            <a:off x="5439451" y="4020737"/>
            <a:ext cx="2515087" cy="548563"/>
          </a:xfrm>
          <a:prstGeom prst="bentConnector3">
            <a:avLst>
              <a:gd name="adj1" fmla="val 38891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Elbow Connector 56">
            <a:extLst>
              <a:ext uri="{FF2B5EF4-FFF2-40B4-BE49-F238E27FC236}">
                <a16:creationId xmlns:a16="http://schemas.microsoft.com/office/drawing/2014/main" id="{F1B0D1BB-E82B-4F3B-B8FF-B040DD6FD753}"/>
              </a:ext>
            </a:extLst>
          </p:cNvPr>
          <p:cNvCxnSpPr>
            <a:cxnSpLocks/>
            <a:stCxn id="180" idx="3"/>
          </p:cNvCxnSpPr>
          <p:nvPr/>
        </p:nvCxnSpPr>
        <p:spPr>
          <a:xfrm>
            <a:off x="4223129" y="3655007"/>
            <a:ext cx="541004" cy="255227"/>
          </a:xfrm>
          <a:prstGeom prst="bentConnector3">
            <a:avLst>
              <a:gd name="adj1" fmla="val 50000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Elbow Connector 56">
            <a:extLst>
              <a:ext uri="{FF2B5EF4-FFF2-40B4-BE49-F238E27FC236}">
                <a16:creationId xmlns:a16="http://schemas.microsoft.com/office/drawing/2014/main" id="{6A04DC9D-A6D7-4E03-B2D3-EA2386F340DE}"/>
              </a:ext>
            </a:extLst>
          </p:cNvPr>
          <p:cNvCxnSpPr>
            <a:cxnSpLocks/>
          </p:cNvCxnSpPr>
          <p:nvPr/>
        </p:nvCxnSpPr>
        <p:spPr>
          <a:xfrm rot="10800000">
            <a:off x="4221947" y="3774228"/>
            <a:ext cx="542191" cy="194164"/>
          </a:xfrm>
          <a:prstGeom prst="bentConnector3">
            <a:avLst>
              <a:gd name="adj1" fmla="val 60541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Elbow Connector 56">
            <a:extLst>
              <a:ext uri="{FF2B5EF4-FFF2-40B4-BE49-F238E27FC236}">
                <a16:creationId xmlns:a16="http://schemas.microsoft.com/office/drawing/2014/main" id="{E9DC7D74-7045-4720-85E7-1B71F3C71EB9}"/>
              </a:ext>
            </a:extLst>
          </p:cNvPr>
          <p:cNvCxnSpPr>
            <a:cxnSpLocks/>
            <a:endCxn id="89" idx="1"/>
          </p:cNvCxnSpPr>
          <p:nvPr/>
        </p:nvCxnSpPr>
        <p:spPr>
          <a:xfrm rot="16200000" flipV="1">
            <a:off x="4743496" y="3652530"/>
            <a:ext cx="445071" cy="43222"/>
          </a:xfrm>
          <a:prstGeom prst="bentConnector4">
            <a:avLst>
              <a:gd name="adj1" fmla="val 33380"/>
              <a:gd name="adj2" fmla="val 302744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Elbow Connector 56">
            <a:extLst>
              <a:ext uri="{FF2B5EF4-FFF2-40B4-BE49-F238E27FC236}">
                <a16:creationId xmlns:a16="http://schemas.microsoft.com/office/drawing/2014/main" id="{E9C2128D-7127-4151-A20C-1197683BF2C7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2038279" cy="1844185"/>
          </a:xfrm>
          <a:prstGeom prst="bentConnector3">
            <a:avLst>
              <a:gd name="adj1" fmla="val 53240"/>
            </a:avLst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Elbow Connector 56">
            <a:extLst>
              <a:ext uri="{FF2B5EF4-FFF2-40B4-BE49-F238E27FC236}">
                <a16:creationId xmlns:a16="http://schemas.microsoft.com/office/drawing/2014/main" id="{2973BBC1-1C5F-458E-A016-FD758E447D5B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1084980" cy="2245264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Elbow Connector 56">
            <a:extLst>
              <a:ext uri="{FF2B5EF4-FFF2-40B4-BE49-F238E27FC236}">
                <a16:creationId xmlns:a16="http://schemas.microsoft.com/office/drawing/2014/main" id="{94DC209D-27D1-4A9E-9A13-41665E7FF0CE}"/>
              </a:ext>
            </a:extLst>
          </p:cNvPr>
          <p:cNvCxnSpPr>
            <a:cxnSpLocks/>
          </p:cNvCxnSpPr>
          <p:nvPr/>
        </p:nvCxnSpPr>
        <p:spPr>
          <a:xfrm>
            <a:off x="3166973" y="5067736"/>
            <a:ext cx="920628" cy="0"/>
          </a:xfrm>
          <a:prstGeom prst="straightConnector1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Elbow Connector 56">
            <a:extLst>
              <a:ext uri="{FF2B5EF4-FFF2-40B4-BE49-F238E27FC236}">
                <a16:creationId xmlns:a16="http://schemas.microsoft.com/office/drawing/2014/main" id="{77DD1CD4-9730-44EC-91E2-5C9E600BAA98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1083060" cy="2449703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Elbow Connector 56">
            <a:extLst>
              <a:ext uri="{FF2B5EF4-FFF2-40B4-BE49-F238E27FC236}">
                <a16:creationId xmlns:a16="http://schemas.microsoft.com/office/drawing/2014/main" id="{FB982657-D5E3-4A79-B1E8-3DD75CBB3035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1081216" cy="3013025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Elbow Connector 56">
            <a:extLst>
              <a:ext uri="{FF2B5EF4-FFF2-40B4-BE49-F238E27FC236}">
                <a16:creationId xmlns:a16="http://schemas.microsoft.com/office/drawing/2014/main" id="{B68866AC-77EB-42F7-9DE6-6E7049A5992D}"/>
              </a:ext>
            </a:extLst>
          </p:cNvPr>
          <p:cNvCxnSpPr>
            <a:cxnSpLocks/>
          </p:cNvCxnSpPr>
          <p:nvPr/>
        </p:nvCxnSpPr>
        <p:spPr>
          <a:xfrm>
            <a:off x="3170829" y="5837402"/>
            <a:ext cx="920628" cy="0"/>
          </a:xfrm>
          <a:prstGeom prst="straightConnector1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Elbow Connector 56">
            <a:extLst>
              <a:ext uri="{FF2B5EF4-FFF2-40B4-BE49-F238E27FC236}">
                <a16:creationId xmlns:a16="http://schemas.microsoft.com/office/drawing/2014/main" id="{0ABB24D6-7AE1-449F-805C-4DB57F4CE26A}"/>
              </a:ext>
            </a:extLst>
          </p:cNvPr>
          <p:cNvCxnSpPr>
            <a:cxnSpLocks/>
            <a:stCxn id="8" idx="3"/>
            <a:endCxn id="18" idx="3"/>
          </p:cNvCxnSpPr>
          <p:nvPr/>
        </p:nvCxnSpPr>
        <p:spPr>
          <a:xfrm>
            <a:off x="2066852" y="2835248"/>
            <a:ext cx="553567" cy="1514455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Elbow Connector 56">
            <a:extLst>
              <a:ext uri="{FF2B5EF4-FFF2-40B4-BE49-F238E27FC236}">
                <a16:creationId xmlns:a16="http://schemas.microsoft.com/office/drawing/2014/main" id="{91F6E739-09E3-4461-9EE5-15189E7F6479}"/>
              </a:ext>
            </a:extLst>
          </p:cNvPr>
          <p:cNvCxnSpPr>
            <a:cxnSpLocks/>
            <a:stCxn id="52" idx="2"/>
          </p:cNvCxnSpPr>
          <p:nvPr/>
        </p:nvCxnSpPr>
        <p:spPr>
          <a:xfrm rot="5400000">
            <a:off x="3219455" y="1911159"/>
            <a:ext cx="856467" cy="991712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56">
            <a:extLst>
              <a:ext uri="{FF2B5EF4-FFF2-40B4-BE49-F238E27FC236}">
                <a16:creationId xmlns:a16="http://schemas.microsoft.com/office/drawing/2014/main" id="{B49EAF7B-342F-349C-13D1-BA81BFF6FC82}"/>
              </a:ext>
            </a:extLst>
          </p:cNvPr>
          <p:cNvCxnSpPr>
            <a:cxnSpLocks/>
          </p:cNvCxnSpPr>
          <p:nvPr/>
        </p:nvCxnSpPr>
        <p:spPr>
          <a:xfrm rot="10800000">
            <a:off x="5618528" y="3350614"/>
            <a:ext cx="2327358" cy="145181"/>
          </a:xfrm>
          <a:prstGeom prst="bentConnector3">
            <a:avLst>
              <a:gd name="adj1" fmla="val 67704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Elbow Connector 56">
            <a:extLst>
              <a:ext uri="{FF2B5EF4-FFF2-40B4-BE49-F238E27FC236}">
                <a16:creationId xmlns:a16="http://schemas.microsoft.com/office/drawing/2014/main" id="{92F17629-697B-04AF-647C-0F92F4609D53}"/>
              </a:ext>
            </a:extLst>
          </p:cNvPr>
          <p:cNvCxnSpPr>
            <a:cxnSpLocks/>
          </p:cNvCxnSpPr>
          <p:nvPr/>
        </p:nvCxnSpPr>
        <p:spPr>
          <a:xfrm>
            <a:off x="3184503" y="5227802"/>
            <a:ext cx="920628" cy="0"/>
          </a:xfrm>
          <a:prstGeom prst="straightConnector1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Elbow Connector 56">
            <a:extLst>
              <a:ext uri="{FF2B5EF4-FFF2-40B4-BE49-F238E27FC236}">
                <a16:creationId xmlns:a16="http://schemas.microsoft.com/office/drawing/2014/main" id="{4F09E56D-F40E-29BA-8FA9-0AECD59D1FD3}"/>
              </a:ext>
            </a:extLst>
          </p:cNvPr>
          <p:cNvCxnSpPr>
            <a:cxnSpLocks/>
            <a:stCxn id="90" idx="0"/>
            <a:endCxn id="89" idx="2"/>
          </p:cNvCxnSpPr>
          <p:nvPr/>
        </p:nvCxnSpPr>
        <p:spPr>
          <a:xfrm rot="5400000" flipH="1" flipV="1">
            <a:off x="5043372" y="3661819"/>
            <a:ext cx="297126" cy="172589"/>
          </a:xfrm>
          <a:prstGeom prst="bentConnector3">
            <a:avLst>
              <a:gd name="adj1" fmla="val 60258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3A3457C-6E18-60E9-8053-0C6E5F96FF8C}"/>
              </a:ext>
            </a:extLst>
          </p:cNvPr>
          <p:cNvGrpSpPr/>
          <p:nvPr/>
        </p:nvGrpSpPr>
        <p:grpSpPr>
          <a:xfrm>
            <a:off x="1253943" y="936113"/>
            <a:ext cx="914400" cy="914400"/>
            <a:chOff x="8717280" y="2379218"/>
            <a:chExt cx="914400" cy="914400"/>
          </a:xfrm>
        </p:grpSpPr>
        <p:pic>
          <p:nvPicPr>
            <p:cNvPr id="29" name="Graphic 28" descr="Satellite with solid fill">
              <a:extLst>
                <a:ext uri="{FF2B5EF4-FFF2-40B4-BE49-F238E27FC236}">
                  <a16:creationId xmlns:a16="http://schemas.microsoft.com/office/drawing/2014/main" id="{B1084F37-555A-9A04-0744-DF4BE68FAB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717280" y="2379218"/>
              <a:ext cx="914400" cy="914400"/>
            </a:xfrm>
            <a:prstGeom prst="rect">
              <a:avLst/>
            </a:prstGeom>
          </p:spPr>
        </p:pic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01D6889B-2C3A-3546-A66A-8B3F3731B9D2}"/>
                </a:ext>
              </a:extLst>
            </p:cNvPr>
            <p:cNvSpPr/>
            <p:nvPr/>
          </p:nvSpPr>
          <p:spPr>
            <a:xfrm>
              <a:off x="9089136" y="2746756"/>
              <a:ext cx="170688" cy="17932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1</a:t>
              </a:r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6E9DD23A-4E3B-E2D4-AFD7-4D08AE56E2B5}"/>
              </a:ext>
            </a:extLst>
          </p:cNvPr>
          <p:cNvSpPr/>
          <p:nvPr/>
        </p:nvSpPr>
        <p:spPr>
          <a:xfrm>
            <a:off x="9932798" y="3236807"/>
            <a:ext cx="2114576" cy="96705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00" b="1" dirty="0">
                <a:solidFill>
                  <a:schemeClr val="tx1"/>
                </a:solidFill>
              </a:rPr>
              <a:t>Scenario step:</a:t>
            </a:r>
          </a:p>
          <a:p>
            <a:endParaRPr lang="en-US" sz="1200" dirty="0">
              <a:solidFill>
                <a:schemeClr val="tx1"/>
              </a:solidFill>
            </a:endParaRPr>
          </a:p>
          <a:p>
            <a:r>
              <a:rPr lang="en-US" sz="1100" dirty="0">
                <a:solidFill>
                  <a:schemeClr val="tx1"/>
                </a:solidFill>
              </a:rPr>
              <a:t>Agent 1 sends measurement request to Agent 2</a:t>
            </a:r>
          </a:p>
          <a:p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717B206-6CA7-077D-4FD3-9EFF74A41F8E}"/>
              </a:ext>
            </a:extLst>
          </p:cNvPr>
          <p:cNvSpPr txBox="1"/>
          <p:nvPr/>
        </p:nvSpPr>
        <p:spPr>
          <a:xfrm>
            <a:off x="3817532" y="3994040"/>
            <a:ext cx="100072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 Message</a:t>
            </a:r>
          </a:p>
        </p:txBody>
      </p:sp>
      <p:pic>
        <p:nvPicPr>
          <p:cNvPr id="33" name="Graphic 32" descr="Speech with solid fill">
            <a:extLst>
              <a:ext uri="{FF2B5EF4-FFF2-40B4-BE49-F238E27FC236}">
                <a16:creationId xmlns:a16="http://schemas.microsoft.com/office/drawing/2014/main" id="{7D210186-27D1-AF07-2A95-78B7FF464A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4132876" y="4232331"/>
            <a:ext cx="1278627" cy="1284759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F8C96267-8E09-83C2-555D-0198E16E30CB}"/>
              </a:ext>
            </a:extLst>
          </p:cNvPr>
          <p:cNvSpPr txBox="1"/>
          <p:nvPr/>
        </p:nvSpPr>
        <p:spPr>
          <a:xfrm>
            <a:off x="4350967" y="4513589"/>
            <a:ext cx="965757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“Outgoing message placed in buffer. Updating current buffer state…”</a:t>
            </a:r>
          </a:p>
        </p:txBody>
      </p:sp>
    </p:spTree>
    <p:extLst>
      <p:ext uri="{BB962C8B-B14F-4D97-AF65-F5344CB8AC3E}">
        <p14:creationId xmlns:p14="http://schemas.microsoft.com/office/powerpoint/2010/main" val="40720794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4C978-9A8F-D19F-6684-24EF10271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Engineering Module - Plan Execution </a:t>
            </a:r>
          </a:p>
        </p:txBody>
      </p:sp>
      <p:sp>
        <p:nvSpPr>
          <p:cNvPr id="4" name="Rounded Rectangle 29">
            <a:extLst>
              <a:ext uri="{FF2B5EF4-FFF2-40B4-BE49-F238E27FC236}">
                <a16:creationId xmlns:a16="http://schemas.microsoft.com/office/drawing/2014/main" id="{F40648B5-DE50-3579-FADA-CAF8E94030E7}"/>
              </a:ext>
            </a:extLst>
          </p:cNvPr>
          <p:cNvSpPr/>
          <p:nvPr/>
        </p:nvSpPr>
        <p:spPr>
          <a:xfrm>
            <a:off x="1698089" y="1115370"/>
            <a:ext cx="8052471" cy="5183541"/>
          </a:xfrm>
          <a:prstGeom prst="roundRect">
            <a:avLst>
              <a:gd name="adj" fmla="val 6097"/>
            </a:avLst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5" name="Rounded Rectangle 30">
            <a:extLst>
              <a:ext uri="{FF2B5EF4-FFF2-40B4-BE49-F238E27FC236}">
                <a16:creationId xmlns:a16="http://schemas.microsoft.com/office/drawing/2014/main" id="{36FCB5CD-F302-D51B-34A3-A0B1CCDBE6D6}"/>
              </a:ext>
            </a:extLst>
          </p:cNvPr>
          <p:cNvSpPr/>
          <p:nvPr/>
        </p:nvSpPr>
        <p:spPr>
          <a:xfrm rot="16200000">
            <a:off x="-510985" y="2233073"/>
            <a:ext cx="2154955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Environment</a:t>
            </a:r>
          </a:p>
        </p:txBody>
      </p:sp>
      <p:sp>
        <p:nvSpPr>
          <p:cNvPr id="6" name="Rounded Rectangle 30">
            <a:extLst>
              <a:ext uri="{FF2B5EF4-FFF2-40B4-BE49-F238E27FC236}">
                <a16:creationId xmlns:a16="http://schemas.microsoft.com/office/drawing/2014/main" id="{87F517DA-6E73-F6CB-E770-58B82D97E783}"/>
              </a:ext>
            </a:extLst>
          </p:cNvPr>
          <p:cNvSpPr/>
          <p:nvPr/>
        </p:nvSpPr>
        <p:spPr>
          <a:xfrm rot="16200000">
            <a:off x="-423114" y="4774286"/>
            <a:ext cx="1979210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Other Agents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1FE5CB-B5E3-B8CC-FC28-61C7280D0EC8}"/>
              </a:ext>
            </a:extLst>
          </p:cNvPr>
          <p:cNvSpPr/>
          <p:nvPr/>
        </p:nvSpPr>
        <p:spPr>
          <a:xfrm>
            <a:off x="1698087" y="1854201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SUB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C5E1990-9422-5D7F-F9ED-1C8180FDCE4E}"/>
              </a:ext>
            </a:extLst>
          </p:cNvPr>
          <p:cNvSpPr/>
          <p:nvPr/>
        </p:nvSpPr>
        <p:spPr>
          <a:xfrm>
            <a:off x="1698087" y="2652859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227E52-179E-4D2F-5FC9-FDFD8678AC53}"/>
              </a:ext>
            </a:extLst>
          </p:cNvPr>
          <p:cNvSpPr/>
          <p:nvPr/>
        </p:nvSpPr>
        <p:spPr>
          <a:xfrm>
            <a:off x="1698087" y="4357079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REP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6CB41F-8ECB-30FC-1971-129130FB3B89}"/>
              </a:ext>
            </a:extLst>
          </p:cNvPr>
          <p:cNvSpPr/>
          <p:nvPr/>
        </p:nvSpPr>
        <p:spPr>
          <a:xfrm>
            <a:off x="1698087" y="5155737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11" name="Rounded Rectangle 29">
            <a:extLst>
              <a:ext uri="{FF2B5EF4-FFF2-40B4-BE49-F238E27FC236}">
                <a16:creationId xmlns:a16="http://schemas.microsoft.com/office/drawing/2014/main" id="{2B32A1C8-1F4D-FE46-0683-3487D1FA5643}"/>
              </a:ext>
            </a:extLst>
          </p:cNvPr>
          <p:cNvSpPr/>
          <p:nvPr/>
        </p:nvSpPr>
        <p:spPr>
          <a:xfrm>
            <a:off x="2323156" y="2446945"/>
            <a:ext cx="4289582" cy="3786754"/>
          </a:xfrm>
          <a:prstGeom prst="roundRect">
            <a:avLst>
              <a:gd name="adj" fmla="val 3300"/>
            </a:avLst>
          </a:prstGeom>
          <a:solidFill>
            <a:schemeClr val="accent2">
              <a:lumMod val="10000"/>
              <a:lumOff val="90000"/>
            </a:scheme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z="1200" i="1" dirty="0">
                <a:solidFill>
                  <a:sysClr val="windowText" lastClr="000000"/>
                </a:solidFill>
              </a:rPr>
              <a:t>Engineering Module</a:t>
            </a:r>
          </a:p>
        </p:txBody>
      </p:sp>
      <p:sp>
        <p:nvSpPr>
          <p:cNvPr id="12" name="Rounded Rectangle 29">
            <a:extLst>
              <a:ext uri="{FF2B5EF4-FFF2-40B4-BE49-F238E27FC236}">
                <a16:creationId xmlns:a16="http://schemas.microsoft.com/office/drawing/2014/main" id="{12ADA39C-3563-CAEB-6599-771568637F19}"/>
              </a:ext>
            </a:extLst>
          </p:cNvPr>
          <p:cNvSpPr/>
          <p:nvPr/>
        </p:nvSpPr>
        <p:spPr>
          <a:xfrm>
            <a:off x="7948289" y="3236808"/>
            <a:ext cx="1307237" cy="307489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i="1" dirty="0">
                <a:solidFill>
                  <a:sysClr val="windowText" lastClr="000000"/>
                </a:solidFill>
              </a:rPr>
              <a:t>Science Module</a:t>
            </a:r>
          </a:p>
        </p:txBody>
      </p:sp>
      <p:sp>
        <p:nvSpPr>
          <p:cNvPr id="13" name="Rounded Rectangle 29">
            <a:extLst>
              <a:ext uri="{FF2B5EF4-FFF2-40B4-BE49-F238E27FC236}">
                <a16:creationId xmlns:a16="http://schemas.microsoft.com/office/drawing/2014/main" id="{4CF191CC-E3D1-061E-10AD-55F38E8AB2A6}"/>
              </a:ext>
            </a:extLst>
          </p:cNvPr>
          <p:cNvSpPr/>
          <p:nvPr/>
        </p:nvSpPr>
        <p:spPr>
          <a:xfrm>
            <a:off x="7954538" y="4331887"/>
            <a:ext cx="1307237" cy="307489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i="1" dirty="0">
                <a:solidFill>
                  <a:sysClr val="windowText" lastClr="000000"/>
                </a:solidFill>
              </a:rPr>
              <a:t>Planning Module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2CFE17B-DDF8-C7E1-74CB-183DE935DC47}"/>
              </a:ext>
            </a:extLst>
          </p:cNvPr>
          <p:cNvCxnSpPr>
            <a:cxnSpLocks/>
          </p:cNvCxnSpPr>
          <p:nvPr/>
        </p:nvCxnSpPr>
        <p:spPr>
          <a:xfrm flipH="1" flipV="1">
            <a:off x="780272" y="2835247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B52B2B7-ABA9-443F-1E5D-AA7CC65B7D4C}"/>
              </a:ext>
            </a:extLst>
          </p:cNvPr>
          <p:cNvCxnSpPr>
            <a:cxnSpLocks/>
          </p:cNvCxnSpPr>
          <p:nvPr/>
        </p:nvCxnSpPr>
        <p:spPr>
          <a:xfrm flipH="1" flipV="1">
            <a:off x="776055" y="2056519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321F822-5C6A-BD15-F8C8-E7C9183E20A6}"/>
              </a:ext>
            </a:extLst>
          </p:cNvPr>
          <p:cNvCxnSpPr>
            <a:cxnSpLocks/>
          </p:cNvCxnSpPr>
          <p:nvPr/>
        </p:nvCxnSpPr>
        <p:spPr>
          <a:xfrm flipH="1" flipV="1">
            <a:off x="772589" y="5337387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3DB52F6-DC85-48AB-544C-FCD2F9E9318D}"/>
              </a:ext>
            </a:extLst>
          </p:cNvPr>
          <p:cNvCxnSpPr>
            <a:cxnSpLocks/>
          </p:cNvCxnSpPr>
          <p:nvPr/>
        </p:nvCxnSpPr>
        <p:spPr>
          <a:xfrm flipH="1" flipV="1">
            <a:off x="774321" y="4538729"/>
            <a:ext cx="922031" cy="738"/>
          </a:xfrm>
          <a:prstGeom prst="straightConnector1">
            <a:avLst/>
          </a:prstGeom>
          <a:ln w="28575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05EFBA9-F89A-F4AA-B55A-FE4D71BE992A}"/>
              </a:ext>
            </a:extLst>
          </p:cNvPr>
          <p:cNvCxnSpPr>
            <a:cxnSpLocks/>
            <a:endCxn id="9" idx="3"/>
          </p:cNvCxnSpPr>
          <p:nvPr/>
        </p:nvCxnSpPr>
        <p:spPr>
          <a:xfrm flipH="1">
            <a:off x="2066852" y="4538729"/>
            <a:ext cx="370038" cy="739"/>
          </a:xfrm>
          <a:prstGeom prst="straightConnector1">
            <a:avLst/>
          </a:prstGeom>
          <a:ln w="19050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3080E86-4D23-A774-F967-F388C923D11E}"/>
              </a:ext>
            </a:extLst>
          </p:cNvPr>
          <p:cNvCxnSpPr>
            <a:cxnSpLocks/>
            <a:endCxn id="10" idx="3"/>
          </p:cNvCxnSpPr>
          <p:nvPr/>
        </p:nvCxnSpPr>
        <p:spPr>
          <a:xfrm flipH="1">
            <a:off x="2066852" y="5337387"/>
            <a:ext cx="374588" cy="739"/>
          </a:xfrm>
          <a:prstGeom prst="straightConnector1">
            <a:avLst/>
          </a:prstGeom>
          <a:ln w="19050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A7A95947-F6FE-37CA-E02B-B0F9DFACB9A8}"/>
              </a:ext>
            </a:extLst>
          </p:cNvPr>
          <p:cNvCxnSpPr>
            <a:cxnSpLocks/>
            <a:stCxn id="12" idx="2"/>
            <a:endCxn id="13" idx="0"/>
          </p:cNvCxnSpPr>
          <p:nvPr/>
        </p:nvCxnSpPr>
        <p:spPr>
          <a:xfrm>
            <a:off x="8601908" y="3544297"/>
            <a:ext cx="6249" cy="787590"/>
          </a:xfrm>
          <a:prstGeom prst="straightConnector1">
            <a:avLst/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465D2550-9A5E-2B9C-C4A5-BEBE059DFA7D}"/>
              </a:ext>
            </a:extLst>
          </p:cNvPr>
          <p:cNvSpPr/>
          <p:nvPr/>
        </p:nvSpPr>
        <p:spPr>
          <a:xfrm>
            <a:off x="3574030" y="1593032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Event Handler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CDB0AC5-0E15-BEA5-0D41-E610593E1143}"/>
              </a:ext>
            </a:extLst>
          </p:cNvPr>
          <p:cNvSpPr/>
          <p:nvPr/>
        </p:nvSpPr>
        <p:spPr>
          <a:xfrm>
            <a:off x="5511071" y="1592469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Sim Start/End</a:t>
            </a:r>
          </a:p>
        </p:txBody>
      </p:sp>
      <p:cxnSp>
        <p:nvCxnSpPr>
          <p:cNvPr id="54" name="Elbow Connector 56">
            <a:extLst>
              <a:ext uri="{FF2B5EF4-FFF2-40B4-BE49-F238E27FC236}">
                <a16:creationId xmlns:a16="http://schemas.microsoft.com/office/drawing/2014/main" id="{DED9E14D-4B83-0719-589B-A0247A26D48A}"/>
              </a:ext>
            </a:extLst>
          </p:cNvPr>
          <p:cNvCxnSpPr>
            <a:cxnSpLocks/>
            <a:stCxn id="7" idx="3"/>
            <a:endCxn id="52" idx="1"/>
          </p:cNvCxnSpPr>
          <p:nvPr/>
        </p:nvCxnSpPr>
        <p:spPr>
          <a:xfrm flipV="1">
            <a:off x="2066852" y="1785907"/>
            <a:ext cx="1507178" cy="250683"/>
          </a:xfrm>
          <a:prstGeom prst="bentConnector3">
            <a:avLst>
              <a:gd name="adj1" fmla="val 50000"/>
            </a:avLst>
          </a:prstGeom>
          <a:ln w="190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A6007C7-0ABA-1107-19E0-A027CCDFC33B}"/>
              </a:ext>
            </a:extLst>
          </p:cNvPr>
          <p:cNvCxnSpPr>
            <a:cxnSpLocks/>
            <a:stCxn id="53" idx="1"/>
            <a:endCxn id="52" idx="3"/>
          </p:cNvCxnSpPr>
          <p:nvPr/>
        </p:nvCxnSpPr>
        <p:spPr>
          <a:xfrm flipH="1">
            <a:off x="4713057" y="1785344"/>
            <a:ext cx="798014" cy="563"/>
          </a:xfrm>
          <a:prstGeom prst="straightConnector1">
            <a:avLst/>
          </a:prstGeom>
          <a:ln w="19050"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ounded Rectangle 29">
            <a:extLst>
              <a:ext uri="{FF2B5EF4-FFF2-40B4-BE49-F238E27FC236}">
                <a16:creationId xmlns:a16="http://schemas.microsoft.com/office/drawing/2014/main" id="{8651A971-FD80-C7DD-B497-3D2C3B67E474}"/>
              </a:ext>
            </a:extLst>
          </p:cNvPr>
          <p:cNvSpPr/>
          <p:nvPr/>
        </p:nvSpPr>
        <p:spPr>
          <a:xfrm>
            <a:off x="3450703" y="1263627"/>
            <a:ext cx="3281173" cy="902555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i="1" dirty="0">
                <a:solidFill>
                  <a:sysClr val="windowText" lastClr="000000"/>
                </a:solidFill>
              </a:rPr>
              <a:t>Simulation Maintenance Module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E1EDB20-B750-E5E9-8E92-87267775AC19}"/>
              </a:ext>
            </a:extLst>
          </p:cNvPr>
          <p:cNvSpPr txBox="1"/>
          <p:nvPr/>
        </p:nvSpPr>
        <p:spPr>
          <a:xfrm>
            <a:off x="4713057" y="1489479"/>
            <a:ext cx="6752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-Simulation Events</a:t>
            </a:r>
          </a:p>
        </p:txBody>
      </p:sp>
      <p:sp>
        <p:nvSpPr>
          <p:cNvPr id="18" name="Rounded Rectangle 29">
            <a:extLst>
              <a:ext uri="{FF2B5EF4-FFF2-40B4-BE49-F238E27FC236}">
                <a16:creationId xmlns:a16="http://schemas.microsoft.com/office/drawing/2014/main" id="{351ABAC9-95DA-DB64-1D76-AEB49F238802}"/>
              </a:ext>
            </a:extLst>
          </p:cNvPr>
          <p:cNvSpPr/>
          <p:nvPr/>
        </p:nvSpPr>
        <p:spPr>
          <a:xfrm rot="16200000">
            <a:off x="2029694" y="4761449"/>
            <a:ext cx="1181448" cy="357955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ysClr val="windowText" lastClr="000000"/>
                </a:solidFill>
              </a:rPr>
              <a:t>Network Emulator</a:t>
            </a:r>
          </a:p>
        </p:txBody>
      </p:sp>
      <p:sp>
        <p:nvSpPr>
          <p:cNvPr id="51" name="Rounded Rectangle 29">
            <a:extLst>
              <a:ext uri="{FF2B5EF4-FFF2-40B4-BE49-F238E27FC236}">
                <a16:creationId xmlns:a16="http://schemas.microsoft.com/office/drawing/2014/main" id="{217BB112-4919-5EF6-1341-F6C36B25E02B}"/>
              </a:ext>
            </a:extLst>
          </p:cNvPr>
          <p:cNvSpPr/>
          <p:nvPr/>
        </p:nvSpPr>
        <p:spPr>
          <a:xfrm>
            <a:off x="3270356" y="2878232"/>
            <a:ext cx="3038481" cy="3157979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50" i="1" dirty="0">
                <a:solidFill>
                  <a:sysClr val="windowText" lastClr="000000"/>
                </a:solidFill>
              </a:rPr>
              <a:t>Platform Emulator</a:t>
            </a:r>
          </a:p>
        </p:txBody>
      </p:sp>
      <p:sp>
        <p:nvSpPr>
          <p:cNvPr id="60" name="Rounded Rectangle 29">
            <a:extLst>
              <a:ext uri="{FF2B5EF4-FFF2-40B4-BE49-F238E27FC236}">
                <a16:creationId xmlns:a16="http://schemas.microsoft.com/office/drawing/2014/main" id="{FF61DADA-E76D-99A4-ABE1-66DEFE816698}"/>
              </a:ext>
            </a:extLst>
          </p:cNvPr>
          <p:cNvSpPr/>
          <p:nvPr/>
        </p:nvSpPr>
        <p:spPr>
          <a:xfrm>
            <a:off x="4093543" y="5574315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Payload</a:t>
            </a:r>
          </a:p>
        </p:txBody>
      </p:sp>
      <p:cxnSp>
        <p:nvCxnSpPr>
          <p:cNvPr id="147" name="Elbow Connector 56">
            <a:extLst>
              <a:ext uri="{FF2B5EF4-FFF2-40B4-BE49-F238E27FC236}">
                <a16:creationId xmlns:a16="http://schemas.microsoft.com/office/drawing/2014/main" id="{C4502423-406F-A3F6-1567-395AD1537D70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5457028" y="3968393"/>
            <a:ext cx="2497510" cy="517239"/>
          </a:xfrm>
          <a:prstGeom prst="bentConnector3">
            <a:avLst>
              <a:gd name="adj1" fmla="val 50000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Elbow Connector 56">
            <a:extLst>
              <a:ext uri="{FF2B5EF4-FFF2-40B4-BE49-F238E27FC236}">
                <a16:creationId xmlns:a16="http://schemas.microsoft.com/office/drawing/2014/main" id="{8F38ED55-85B4-23DF-B418-4B917428540D}"/>
              </a:ext>
            </a:extLst>
          </p:cNvPr>
          <p:cNvCxnSpPr>
            <a:cxnSpLocks/>
            <a:stCxn id="89" idx="0"/>
            <a:endCxn id="12" idx="1"/>
          </p:cNvCxnSpPr>
          <p:nvPr/>
        </p:nvCxnSpPr>
        <p:spPr>
          <a:xfrm rot="16200000" flipH="1">
            <a:off x="6569812" y="2012077"/>
            <a:ext cx="86893" cy="2670059"/>
          </a:xfrm>
          <a:prstGeom prst="bentConnector4">
            <a:avLst>
              <a:gd name="adj1" fmla="val -263082"/>
              <a:gd name="adj2" fmla="val 44455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Rounded Rectangle 29">
            <a:extLst>
              <a:ext uri="{FF2B5EF4-FFF2-40B4-BE49-F238E27FC236}">
                <a16:creationId xmlns:a16="http://schemas.microsoft.com/office/drawing/2014/main" id="{AD0BCC4D-3FD7-21C3-0DE9-F78C5720B017}"/>
              </a:ext>
            </a:extLst>
          </p:cNvPr>
          <p:cNvSpPr/>
          <p:nvPr/>
        </p:nvSpPr>
        <p:spPr>
          <a:xfrm>
            <a:off x="3555509" y="3535786"/>
            <a:ext cx="667620" cy="238442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Reactive Planner</a:t>
            </a:r>
          </a:p>
        </p:txBody>
      </p:sp>
      <p:sp>
        <p:nvSpPr>
          <p:cNvPr id="72" name="Rounded Rectangle 29">
            <a:extLst>
              <a:ext uri="{FF2B5EF4-FFF2-40B4-BE49-F238E27FC236}">
                <a16:creationId xmlns:a16="http://schemas.microsoft.com/office/drawing/2014/main" id="{84D4896E-930E-472B-B585-48CDAD784539}"/>
              </a:ext>
            </a:extLst>
          </p:cNvPr>
          <p:cNvSpPr/>
          <p:nvPr/>
        </p:nvSpPr>
        <p:spPr>
          <a:xfrm>
            <a:off x="4093543" y="5182556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Comms</a:t>
            </a:r>
            <a:endParaRPr lang="en-US" sz="600" i="1" dirty="0">
              <a:solidFill>
                <a:sysClr val="windowText" lastClr="000000"/>
              </a:solidFill>
            </a:endParaRPr>
          </a:p>
        </p:txBody>
      </p:sp>
      <p:sp>
        <p:nvSpPr>
          <p:cNvPr id="73" name="Rounded Rectangle 29">
            <a:extLst>
              <a:ext uri="{FF2B5EF4-FFF2-40B4-BE49-F238E27FC236}">
                <a16:creationId xmlns:a16="http://schemas.microsoft.com/office/drawing/2014/main" id="{117013F9-A97F-4F7A-B68C-0B8700601C16}"/>
              </a:ext>
            </a:extLst>
          </p:cNvPr>
          <p:cNvSpPr/>
          <p:nvPr/>
        </p:nvSpPr>
        <p:spPr>
          <a:xfrm>
            <a:off x="4093543" y="4790798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EPS</a:t>
            </a:r>
          </a:p>
        </p:txBody>
      </p:sp>
      <p:sp>
        <p:nvSpPr>
          <p:cNvPr id="75" name="Rounded Rectangle 29">
            <a:extLst>
              <a:ext uri="{FF2B5EF4-FFF2-40B4-BE49-F238E27FC236}">
                <a16:creationId xmlns:a16="http://schemas.microsoft.com/office/drawing/2014/main" id="{9EBDCE34-BAB4-4345-9C48-CB22D85302A0}"/>
              </a:ext>
            </a:extLst>
          </p:cNvPr>
          <p:cNvSpPr/>
          <p:nvPr/>
        </p:nvSpPr>
        <p:spPr>
          <a:xfrm>
            <a:off x="4093543" y="4399040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GNC</a:t>
            </a:r>
          </a:p>
        </p:txBody>
      </p:sp>
      <p:sp>
        <p:nvSpPr>
          <p:cNvPr id="76" name="Rounded Rectangle 29">
            <a:extLst>
              <a:ext uri="{FF2B5EF4-FFF2-40B4-BE49-F238E27FC236}">
                <a16:creationId xmlns:a16="http://schemas.microsoft.com/office/drawing/2014/main" id="{EC542895-4B0F-4E1E-9A51-400E8AB0FFA4}"/>
              </a:ext>
            </a:extLst>
          </p:cNvPr>
          <p:cNvSpPr/>
          <p:nvPr/>
        </p:nvSpPr>
        <p:spPr>
          <a:xfrm>
            <a:off x="3490685" y="3197788"/>
            <a:ext cx="2575259" cy="1090749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800" dirty="0">
                <a:solidFill>
                  <a:sysClr val="windowText" lastClr="000000"/>
                </a:solidFill>
              </a:rPr>
              <a:t>CDH</a:t>
            </a:r>
          </a:p>
        </p:txBody>
      </p:sp>
      <p:sp>
        <p:nvSpPr>
          <p:cNvPr id="89" name="Rounded Rectangle 29">
            <a:extLst>
              <a:ext uri="{FF2B5EF4-FFF2-40B4-BE49-F238E27FC236}">
                <a16:creationId xmlns:a16="http://schemas.microsoft.com/office/drawing/2014/main" id="{A089AF54-A214-49A0-8D78-1A76942FC697}"/>
              </a:ext>
            </a:extLst>
          </p:cNvPr>
          <p:cNvSpPr/>
          <p:nvPr/>
        </p:nvSpPr>
        <p:spPr>
          <a:xfrm>
            <a:off x="4944420" y="3303660"/>
            <a:ext cx="667620" cy="29589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Memory Emulator</a:t>
            </a:r>
          </a:p>
        </p:txBody>
      </p:sp>
      <p:sp>
        <p:nvSpPr>
          <p:cNvPr id="90" name="Rounded Rectangle 29">
            <a:extLst>
              <a:ext uri="{FF2B5EF4-FFF2-40B4-BE49-F238E27FC236}">
                <a16:creationId xmlns:a16="http://schemas.microsoft.com/office/drawing/2014/main" id="{7A899FE2-096C-4441-BC96-893DB6260128}"/>
              </a:ext>
            </a:extLst>
          </p:cNvPr>
          <p:cNvSpPr/>
          <p:nvPr/>
        </p:nvSpPr>
        <p:spPr>
          <a:xfrm>
            <a:off x="4771831" y="3896676"/>
            <a:ext cx="667620" cy="248121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Operations Executor</a:t>
            </a:r>
          </a:p>
        </p:txBody>
      </p:sp>
      <p:cxnSp>
        <p:nvCxnSpPr>
          <p:cNvPr id="105" name="Elbow Connector 56">
            <a:extLst>
              <a:ext uri="{FF2B5EF4-FFF2-40B4-BE49-F238E27FC236}">
                <a16:creationId xmlns:a16="http://schemas.microsoft.com/office/drawing/2014/main" id="{F5DF90EF-91A2-423E-827C-D647B4163013}"/>
              </a:ext>
            </a:extLst>
          </p:cNvPr>
          <p:cNvCxnSpPr>
            <a:cxnSpLocks/>
            <a:stCxn id="75" idx="1"/>
            <a:endCxn id="90" idx="1"/>
          </p:cNvCxnSpPr>
          <p:nvPr/>
        </p:nvCxnSpPr>
        <p:spPr>
          <a:xfrm rot="10800000" flipH="1">
            <a:off x="4093543" y="4020738"/>
            <a:ext cx="678288" cy="533873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Elbow Connector 56">
            <a:extLst>
              <a:ext uri="{FF2B5EF4-FFF2-40B4-BE49-F238E27FC236}">
                <a16:creationId xmlns:a16="http://schemas.microsoft.com/office/drawing/2014/main" id="{1276588E-6E95-4E3A-9113-31E5B78741FD}"/>
              </a:ext>
            </a:extLst>
          </p:cNvPr>
          <p:cNvCxnSpPr>
            <a:cxnSpLocks/>
            <a:stCxn id="73" idx="1"/>
            <a:endCxn id="90" idx="1"/>
          </p:cNvCxnSpPr>
          <p:nvPr/>
        </p:nvCxnSpPr>
        <p:spPr>
          <a:xfrm rot="10800000" flipH="1">
            <a:off x="4093543" y="4020738"/>
            <a:ext cx="678288" cy="925631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Elbow Connector 56">
            <a:extLst>
              <a:ext uri="{FF2B5EF4-FFF2-40B4-BE49-F238E27FC236}">
                <a16:creationId xmlns:a16="http://schemas.microsoft.com/office/drawing/2014/main" id="{7E7DCF36-0AD7-4A5C-A0F2-A60BC87135E2}"/>
              </a:ext>
            </a:extLst>
          </p:cNvPr>
          <p:cNvCxnSpPr>
            <a:cxnSpLocks/>
            <a:stCxn id="72" idx="1"/>
            <a:endCxn id="90" idx="1"/>
          </p:cNvCxnSpPr>
          <p:nvPr/>
        </p:nvCxnSpPr>
        <p:spPr>
          <a:xfrm rot="10800000" flipH="1">
            <a:off x="4093543" y="4020738"/>
            <a:ext cx="678288" cy="1317389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Elbow Connector 56">
            <a:extLst>
              <a:ext uri="{FF2B5EF4-FFF2-40B4-BE49-F238E27FC236}">
                <a16:creationId xmlns:a16="http://schemas.microsoft.com/office/drawing/2014/main" id="{EE80653F-58C9-448D-9038-26256F33A14C}"/>
              </a:ext>
            </a:extLst>
          </p:cNvPr>
          <p:cNvCxnSpPr>
            <a:cxnSpLocks/>
            <a:stCxn id="60" idx="1"/>
            <a:endCxn id="90" idx="1"/>
          </p:cNvCxnSpPr>
          <p:nvPr/>
        </p:nvCxnSpPr>
        <p:spPr>
          <a:xfrm rot="10800000" flipH="1">
            <a:off x="4093543" y="4020737"/>
            <a:ext cx="678288" cy="1709148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Elbow Connector 56">
            <a:extLst>
              <a:ext uri="{FF2B5EF4-FFF2-40B4-BE49-F238E27FC236}">
                <a16:creationId xmlns:a16="http://schemas.microsoft.com/office/drawing/2014/main" id="{0A3C5567-7911-4126-A03D-4F9D0E9372E2}"/>
              </a:ext>
            </a:extLst>
          </p:cNvPr>
          <p:cNvCxnSpPr>
            <a:cxnSpLocks/>
            <a:stCxn id="90" idx="2"/>
            <a:endCxn id="75" idx="3"/>
          </p:cNvCxnSpPr>
          <p:nvPr/>
        </p:nvCxnSpPr>
        <p:spPr>
          <a:xfrm rot="5400000">
            <a:off x="4729981" y="4178949"/>
            <a:ext cx="409813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Elbow Connector 56">
            <a:extLst>
              <a:ext uri="{FF2B5EF4-FFF2-40B4-BE49-F238E27FC236}">
                <a16:creationId xmlns:a16="http://schemas.microsoft.com/office/drawing/2014/main" id="{650CE2F8-3AF4-4B08-927F-647C746D5826}"/>
              </a:ext>
            </a:extLst>
          </p:cNvPr>
          <p:cNvCxnSpPr>
            <a:cxnSpLocks/>
            <a:stCxn id="90" idx="2"/>
            <a:endCxn id="73" idx="3"/>
          </p:cNvCxnSpPr>
          <p:nvPr/>
        </p:nvCxnSpPr>
        <p:spPr>
          <a:xfrm rot="5400000">
            <a:off x="4534102" y="4374828"/>
            <a:ext cx="801571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Elbow Connector 56">
            <a:extLst>
              <a:ext uri="{FF2B5EF4-FFF2-40B4-BE49-F238E27FC236}">
                <a16:creationId xmlns:a16="http://schemas.microsoft.com/office/drawing/2014/main" id="{81354236-E510-40FB-A081-2E061FAF211D}"/>
              </a:ext>
            </a:extLst>
          </p:cNvPr>
          <p:cNvCxnSpPr>
            <a:cxnSpLocks/>
            <a:stCxn id="90" idx="2"/>
            <a:endCxn id="72" idx="3"/>
          </p:cNvCxnSpPr>
          <p:nvPr/>
        </p:nvCxnSpPr>
        <p:spPr>
          <a:xfrm rot="5400000">
            <a:off x="4338223" y="4570707"/>
            <a:ext cx="1193329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Elbow Connector 56">
            <a:extLst>
              <a:ext uri="{FF2B5EF4-FFF2-40B4-BE49-F238E27FC236}">
                <a16:creationId xmlns:a16="http://schemas.microsoft.com/office/drawing/2014/main" id="{74371965-3CBC-4202-90CC-34368C216DDF}"/>
              </a:ext>
            </a:extLst>
          </p:cNvPr>
          <p:cNvCxnSpPr>
            <a:cxnSpLocks/>
            <a:stCxn id="90" idx="2"/>
            <a:endCxn id="60" idx="3"/>
          </p:cNvCxnSpPr>
          <p:nvPr/>
        </p:nvCxnSpPr>
        <p:spPr>
          <a:xfrm rot="5400000">
            <a:off x="4142343" y="4766587"/>
            <a:ext cx="1585088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Elbow Connector 56">
            <a:extLst>
              <a:ext uri="{FF2B5EF4-FFF2-40B4-BE49-F238E27FC236}">
                <a16:creationId xmlns:a16="http://schemas.microsoft.com/office/drawing/2014/main" id="{DD8C3B6D-2674-428C-BC26-3A80B5A5473E}"/>
              </a:ext>
            </a:extLst>
          </p:cNvPr>
          <p:cNvCxnSpPr>
            <a:cxnSpLocks/>
            <a:endCxn id="18" idx="2"/>
          </p:cNvCxnSpPr>
          <p:nvPr/>
        </p:nvCxnSpPr>
        <p:spPr>
          <a:xfrm rot="10800000">
            <a:off x="2799396" y="4940428"/>
            <a:ext cx="1294150" cy="515497"/>
          </a:xfrm>
          <a:prstGeom prst="bentConnector3">
            <a:avLst>
              <a:gd name="adj1" fmla="val 87683"/>
            </a:avLst>
          </a:prstGeom>
          <a:ln w="19050"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Elbow Connector 56">
            <a:extLst>
              <a:ext uri="{FF2B5EF4-FFF2-40B4-BE49-F238E27FC236}">
                <a16:creationId xmlns:a16="http://schemas.microsoft.com/office/drawing/2014/main" id="{F5229F95-BCB5-4C9F-A7C6-4D267755FE5F}"/>
              </a:ext>
            </a:extLst>
          </p:cNvPr>
          <p:cNvCxnSpPr>
            <a:cxnSpLocks/>
            <a:stCxn id="89" idx="3"/>
          </p:cNvCxnSpPr>
          <p:nvPr/>
        </p:nvCxnSpPr>
        <p:spPr>
          <a:xfrm flipH="1">
            <a:off x="4770621" y="3451605"/>
            <a:ext cx="841419" cy="2413265"/>
          </a:xfrm>
          <a:prstGeom prst="bentConnector4">
            <a:avLst>
              <a:gd name="adj1" fmla="val -27168"/>
              <a:gd name="adj2" fmla="val 99376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Elbow Connector 56">
            <a:extLst>
              <a:ext uri="{FF2B5EF4-FFF2-40B4-BE49-F238E27FC236}">
                <a16:creationId xmlns:a16="http://schemas.microsoft.com/office/drawing/2014/main" id="{F38834F7-AB5C-4070-98DC-D7AEAFD00312}"/>
              </a:ext>
            </a:extLst>
          </p:cNvPr>
          <p:cNvCxnSpPr>
            <a:cxnSpLocks/>
            <a:stCxn id="89" idx="3"/>
          </p:cNvCxnSpPr>
          <p:nvPr/>
        </p:nvCxnSpPr>
        <p:spPr>
          <a:xfrm flipH="1">
            <a:off x="4768022" y="3451605"/>
            <a:ext cx="844018" cy="2004317"/>
          </a:xfrm>
          <a:prstGeom prst="bentConnector4">
            <a:avLst>
              <a:gd name="adj1" fmla="val -27085"/>
              <a:gd name="adj2" fmla="val 99566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Elbow Connector 56">
            <a:extLst>
              <a:ext uri="{FF2B5EF4-FFF2-40B4-BE49-F238E27FC236}">
                <a16:creationId xmlns:a16="http://schemas.microsoft.com/office/drawing/2014/main" id="{3F311BAA-2BE1-4980-A029-D469D899B8DE}"/>
              </a:ext>
            </a:extLst>
          </p:cNvPr>
          <p:cNvCxnSpPr>
            <a:cxnSpLocks/>
            <a:stCxn id="90" idx="3"/>
          </p:cNvCxnSpPr>
          <p:nvPr/>
        </p:nvCxnSpPr>
        <p:spPr>
          <a:xfrm>
            <a:off x="5439451" y="4020737"/>
            <a:ext cx="2515087" cy="548563"/>
          </a:xfrm>
          <a:prstGeom prst="bentConnector3">
            <a:avLst>
              <a:gd name="adj1" fmla="val 38891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Elbow Connector 56">
            <a:extLst>
              <a:ext uri="{FF2B5EF4-FFF2-40B4-BE49-F238E27FC236}">
                <a16:creationId xmlns:a16="http://schemas.microsoft.com/office/drawing/2014/main" id="{F1B0D1BB-E82B-4F3B-B8FF-B040DD6FD753}"/>
              </a:ext>
            </a:extLst>
          </p:cNvPr>
          <p:cNvCxnSpPr>
            <a:cxnSpLocks/>
            <a:stCxn id="180" idx="3"/>
          </p:cNvCxnSpPr>
          <p:nvPr/>
        </p:nvCxnSpPr>
        <p:spPr>
          <a:xfrm>
            <a:off x="4223129" y="3655007"/>
            <a:ext cx="541004" cy="255227"/>
          </a:xfrm>
          <a:prstGeom prst="bentConnector3">
            <a:avLst>
              <a:gd name="adj1" fmla="val 50000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Elbow Connector 56">
            <a:extLst>
              <a:ext uri="{FF2B5EF4-FFF2-40B4-BE49-F238E27FC236}">
                <a16:creationId xmlns:a16="http://schemas.microsoft.com/office/drawing/2014/main" id="{6A04DC9D-A6D7-4E03-B2D3-EA2386F340DE}"/>
              </a:ext>
            </a:extLst>
          </p:cNvPr>
          <p:cNvCxnSpPr>
            <a:cxnSpLocks/>
          </p:cNvCxnSpPr>
          <p:nvPr/>
        </p:nvCxnSpPr>
        <p:spPr>
          <a:xfrm rot="10800000">
            <a:off x="4221947" y="3774228"/>
            <a:ext cx="542191" cy="194164"/>
          </a:xfrm>
          <a:prstGeom prst="bentConnector3">
            <a:avLst>
              <a:gd name="adj1" fmla="val 60541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Elbow Connector 56">
            <a:extLst>
              <a:ext uri="{FF2B5EF4-FFF2-40B4-BE49-F238E27FC236}">
                <a16:creationId xmlns:a16="http://schemas.microsoft.com/office/drawing/2014/main" id="{E9DC7D74-7045-4720-85E7-1B71F3C71EB9}"/>
              </a:ext>
            </a:extLst>
          </p:cNvPr>
          <p:cNvCxnSpPr>
            <a:cxnSpLocks/>
            <a:endCxn id="89" idx="1"/>
          </p:cNvCxnSpPr>
          <p:nvPr/>
        </p:nvCxnSpPr>
        <p:spPr>
          <a:xfrm rot="16200000" flipV="1">
            <a:off x="4743496" y="3652530"/>
            <a:ext cx="445071" cy="43222"/>
          </a:xfrm>
          <a:prstGeom prst="bentConnector4">
            <a:avLst>
              <a:gd name="adj1" fmla="val 33380"/>
              <a:gd name="adj2" fmla="val 302744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Elbow Connector 56">
            <a:extLst>
              <a:ext uri="{FF2B5EF4-FFF2-40B4-BE49-F238E27FC236}">
                <a16:creationId xmlns:a16="http://schemas.microsoft.com/office/drawing/2014/main" id="{E9C2128D-7127-4151-A20C-1197683BF2C7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2038279" cy="1844185"/>
          </a:xfrm>
          <a:prstGeom prst="bentConnector3">
            <a:avLst>
              <a:gd name="adj1" fmla="val 53240"/>
            </a:avLst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Elbow Connector 56">
            <a:extLst>
              <a:ext uri="{FF2B5EF4-FFF2-40B4-BE49-F238E27FC236}">
                <a16:creationId xmlns:a16="http://schemas.microsoft.com/office/drawing/2014/main" id="{2973BBC1-1C5F-458E-A016-FD758E447D5B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1084980" cy="2245264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Elbow Connector 56">
            <a:extLst>
              <a:ext uri="{FF2B5EF4-FFF2-40B4-BE49-F238E27FC236}">
                <a16:creationId xmlns:a16="http://schemas.microsoft.com/office/drawing/2014/main" id="{94DC209D-27D1-4A9E-9A13-41665E7FF0CE}"/>
              </a:ext>
            </a:extLst>
          </p:cNvPr>
          <p:cNvCxnSpPr>
            <a:cxnSpLocks/>
          </p:cNvCxnSpPr>
          <p:nvPr/>
        </p:nvCxnSpPr>
        <p:spPr>
          <a:xfrm>
            <a:off x="3166973" y="5067736"/>
            <a:ext cx="920628" cy="0"/>
          </a:xfrm>
          <a:prstGeom prst="straightConnector1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Elbow Connector 56">
            <a:extLst>
              <a:ext uri="{FF2B5EF4-FFF2-40B4-BE49-F238E27FC236}">
                <a16:creationId xmlns:a16="http://schemas.microsoft.com/office/drawing/2014/main" id="{77DD1CD4-9730-44EC-91E2-5C9E600BAA98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1083060" cy="2449703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Elbow Connector 56">
            <a:extLst>
              <a:ext uri="{FF2B5EF4-FFF2-40B4-BE49-F238E27FC236}">
                <a16:creationId xmlns:a16="http://schemas.microsoft.com/office/drawing/2014/main" id="{FB982657-D5E3-4A79-B1E8-3DD75CBB3035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1081216" cy="3013025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Elbow Connector 56">
            <a:extLst>
              <a:ext uri="{FF2B5EF4-FFF2-40B4-BE49-F238E27FC236}">
                <a16:creationId xmlns:a16="http://schemas.microsoft.com/office/drawing/2014/main" id="{B68866AC-77EB-42F7-9DE6-6E7049A5992D}"/>
              </a:ext>
            </a:extLst>
          </p:cNvPr>
          <p:cNvCxnSpPr>
            <a:cxnSpLocks/>
          </p:cNvCxnSpPr>
          <p:nvPr/>
        </p:nvCxnSpPr>
        <p:spPr>
          <a:xfrm>
            <a:off x="3170829" y="5837402"/>
            <a:ext cx="920628" cy="0"/>
          </a:xfrm>
          <a:prstGeom prst="straightConnector1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Elbow Connector 56">
            <a:extLst>
              <a:ext uri="{FF2B5EF4-FFF2-40B4-BE49-F238E27FC236}">
                <a16:creationId xmlns:a16="http://schemas.microsoft.com/office/drawing/2014/main" id="{0ABB24D6-7AE1-449F-805C-4DB57F4CE26A}"/>
              </a:ext>
            </a:extLst>
          </p:cNvPr>
          <p:cNvCxnSpPr>
            <a:cxnSpLocks/>
            <a:stCxn id="8" idx="3"/>
            <a:endCxn id="18" idx="3"/>
          </p:cNvCxnSpPr>
          <p:nvPr/>
        </p:nvCxnSpPr>
        <p:spPr>
          <a:xfrm>
            <a:off x="2066852" y="2835248"/>
            <a:ext cx="553567" cy="1514455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Elbow Connector 56">
            <a:extLst>
              <a:ext uri="{FF2B5EF4-FFF2-40B4-BE49-F238E27FC236}">
                <a16:creationId xmlns:a16="http://schemas.microsoft.com/office/drawing/2014/main" id="{91F6E739-09E3-4461-9EE5-15189E7F6479}"/>
              </a:ext>
            </a:extLst>
          </p:cNvPr>
          <p:cNvCxnSpPr>
            <a:cxnSpLocks/>
            <a:stCxn id="52" idx="2"/>
          </p:cNvCxnSpPr>
          <p:nvPr/>
        </p:nvCxnSpPr>
        <p:spPr>
          <a:xfrm rot="5400000">
            <a:off x="3219455" y="1911159"/>
            <a:ext cx="856467" cy="991712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56">
            <a:extLst>
              <a:ext uri="{FF2B5EF4-FFF2-40B4-BE49-F238E27FC236}">
                <a16:creationId xmlns:a16="http://schemas.microsoft.com/office/drawing/2014/main" id="{B49EAF7B-342F-349C-13D1-BA81BFF6FC82}"/>
              </a:ext>
            </a:extLst>
          </p:cNvPr>
          <p:cNvCxnSpPr>
            <a:cxnSpLocks/>
          </p:cNvCxnSpPr>
          <p:nvPr/>
        </p:nvCxnSpPr>
        <p:spPr>
          <a:xfrm rot="10800000">
            <a:off x="5618528" y="3350614"/>
            <a:ext cx="2327358" cy="145181"/>
          </a:xfrm>
          <a:prstGeom prst="bentConnector3">
            <a:avLst>
              <a:gd name="adj1" fmla="val 67704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Elbow Connector 56">
            <a:extLst>
              <a:ext uri="{FF2B5EF4-FFF2-40B4-BE49-F238E27FC236}">
                <a16:creationId xmlns:a16="http://schemas.microsoft.com/office/drawing/2014/main" id="{92F17629-697B-04AF-647C-0F92F4609D53}"/>
              </a:ext>
            </a:extLst>
          </p:cNvPr>
          <p:cNvCxnSpPr>
            <a:cxnSpLocks/>
          </p:cNvCxnSpPr>
          <p:nvPr/>
        </p:nvCxnSpPr>
        <p:spPr>
          <a:xfrm>
            <a:off x="3184503" y="5227802"/>
            <a:ext cx="920628" cy="0"/>
          </a:xfrm>
          <a:prstGeom prst="straightConnector1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Elbow Connector 56">
            <a:extLst>
              <a:ext uri="{FF2B5EF4-FFF2-40B4-BE49-F238E27FC236}">
                <a16:creationId xmlns:a16="http://schemas.microsoft.com/office/drawing/2014/main" id="{4F09E56D-F40E-29BA-8FA9-0AECD59D1FD3}"/>
              </a:ext>
            </a:extLst>
          </p:cNvPr>
          <p:cNvCxnSpPr>
            <a:cxnSpLocks/>
            <a:stCxn id="90" idx="0"/>
            <a:endCxn id="89" idx="2"/>
          </p:cNvCxnSpPr>
          <p:nvPr/>
        </p:nvCxnSpPr>
        <p:spPr>
          <a:xfrm rot="5400000" flipH="1" flipV="1">
            <a:off x="5043372" y="3661819"/>
            <a:ext cx="297126" cy="172589"/>
          </a:xfrm>
          <a:prstGeom prst="bentConnector3">
            <a:avLst>
              <a:gd name="adj1" fmla="val 60258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3A3457C-6E18-60E9-8053-0C6E5F96FF8C}"/>
              </a:ext>
            </a:extLst>
          </p:cNvPr>
          <p:cNvGrpSpPr/>
          <p:nvPr/>
        </p:nvGrpSpPr>
        <p:grpSpPr>
          <a:xfrm>
            <a:off x="1253943" y="936113"/>
            <a:ext cx="914400" cy="914400"/>
            <a:chOff x="8717280" y="2379218"/>
            <a:chExt cx="914400" cy="914400"/>
          </a:xfrm>
        </p:grpSpPr>
        <p:pic>
          <p:nvPicPr>
            <p:cNvPr id="29" name="Graphic 28" descr="Satellite with solid fill">
              <a:extLst>
                <a:ext uri="{FF2B5EF4-FFF2-40B4-BE49-F238E27FC236}">
                  <a16:creationId xmlns:a16="http://schemas.microsoft.com/office/drawing/2014/main" id="{B1084F37-555A-9A04-0744-DF4BE68FAB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717280" y="2379218"/>
              <a:ext cx="914400" cy="914400"/>
            </a:xfrm>
            <a:prstGeom prst="rect">
              <a:avLst/>
            </a:prstGeom>
          </p:spPr>
        </p:pic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01D6889B-2C3A-3546-A66A-8B3F3731B9D2}"/>
                </a:ext>
              </a:extLst>
            </p:cNvPr>
            <p:cNvSpPr/>
            <p:nvPr/>
          </p:nvSpPr>
          <p:spPr>
            <a:xfrm>
              <a:off x="9089136" y="2746756"/>
              <a:ext cx="170688" cy="17932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1</a:t>
              </a:r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6E9DD23A-4E3B-E2D4-AFD7-4D08AE56E2B5}"/>
              </a:ext>
            </a:extLst>
          </p:cNvPr>
          <p:cNvSpPr/>
          <p:nvPr/>
        </p:nvSpPr>
        <p:spPr>
          <a:xfrm>
            <a:off x="9932798" y="3236807"/>
            <a:ext cx="2114576" cy="96705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00" b="1" dirty="0">
                <a:solidFill>
                  <a:schemeClr val="tx1"/>
                </a:solidFill>
              </a:rPr>
              <a:t>Scenario step:</a:t>
            </a:r>
          </a:p>
          <a:p>
            <a:endParaRPr lang="en-US" sz="1200" dirty="0">
              <a:solidFill>
                <a:schemeClr val="tx1"/>
              </a:solidFill>
            </a:endParaRPr>
          </a:p>
          <a:p>
            <a:r>
              <a:rPr lang="en-US" sz="1100" dirty="0">
                <a:solidFill>
                  <a:schemeClr val="tx1"/>
                </a:solidFill>
              </a:rPr>
              <a:t>Agent 1 sends measurement request to Agent 2</a:t>
            </a:r>
          </a:p>
          <a:p>
            <a:endParaRPr lang="en-US" sz="1100" dirty="0">
              <a:solidFill>
                <a:schemeClr val="tx1"/>
              </a:solidFill>
            </a:endParaRPr>
          </a:p>
        </p:txBody>
      </p:sp>
      <p:pic>
        <p:nvPicPr>
          <p:cNvPr id="3" name="Graphic 2" descr="Speech with solid fill">
            <a:extLst>
              <a:ext uri="{FF2B5EF4-FFF2-40B4-BE49-F238E27FC236}">
                <a16:creationId xmlns:a16="http://schemas.microsoft.com/office/drawing/2014/main" id="{7EFA0462-C7B6-E3E5-6155-270AA6FA5F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4982560" y="3208968"/>
            <a:ext cx="1117121" cy="80157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B703351-0226-A9DC-FC45-49F83FEBA96D}"/>
              </a:ext>
            </a:extLst>
          </p:cNvPr>
          <p:cNvSpPr txBox="1"/>
          <p:nvPr/>
        </p:nvSpPr>
        <p:spPr>
          <a:xfrm>
            <a:off x="5100558" y="3429544"/>
            <a:ext cx="955628" cy="2308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9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“T is now T=2!”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717B206-6CA7-077D-4FD3-9EFF74A41F8E}"/>
              </a:ext>
            </a:extLst>
          </p:cNvPr>
          <p:cNvSpPr txBox="1"/>
          <p:nvPr/>
        </p:nvSpPr>
        <p:spPr>
          <a:xfrm>
            <a:off x="3845404" y="4000317"/>
            <a:ext cx="10269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-“Wait for access to agent 2”</a:t>
            </a:r>
          </a:p>
        </p:txBody>
      </p:sp>
      <p:pic>
        <p:nvPicPr>
          <p:cNvPr id="33" name="Graphic 32" descr="Speech with solid fill">
            <a:extLst>
              <a:ext uri="{FF2B5EF4-FFF2-40B4-BE49-F238E27FC236}">
                <a16:creationId xmlns:a16="http://schemas.microsoft.com/office/drawing/2014/main" id="{7D210186-27D1-AF07-2A95-78B7FF464A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4132876" y="4232331"/>
            <a:ext cx="1790518" cy="1284759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F8C96267-8E09-83C2-555D-0198E16E30CB}"/>
              </a:ext>
            </a:extLst>
          </p:cNvPr>
          <p:cNvSpPr txBox="1"/>
          <p:nvPr/>
        </p:nvSpPr>
        <p:spPr>
          <a:xfrm>
            <a:off x="4410835" y="4518887"/>
            <a:ext cx="1230128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“Waiting for access to agent 2…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Polling environment until access is confirmed…”</a:t>
            </a:r>
          </a:p>
        </p:txBody>
      </p:sp>
    </p:spTree>
    <p:extLst>
      <p:ext uri="{BB962C8B-B14F-4D97-AF65-F5344CB8AC3E}">
        <p14:creationId xmlns:p14="http://schemas.microsoft.com/office/powerpoint/2010/main" val="35175591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4C978-9A8F-D19F-6684-24EF10271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Engineering Module - Plan Execution </a:t>
            </a:r>
          </a:p>
        </p:txBody>
      </p:sp>
      <p:sp>
        <p:nvSpPr>
          <p:cNvPr id="4" name="Rounded Rectangle 29">
            <a:extLst>
              <a:ext uri="{FF2B5EF4-FFF2-40B4-BE49-F238E27FC236}">
                <a16:creationId xmlns:a16="http://schemas.microsoft.com/office/drawing/2014/main" id="{F40648B5-DE50-3579-FADA-CAF8E94030E7}"/>
              </a:ext>
            </a:extLst>
          </p:cNvPr>
          <p:cNvSpPr/>
          <p:nvPr/>
        </p:nvSpPr>
        <p:spPr>
          <a:xfrm>
            <a:off x="1698089" y="1115370"/>
            <a:ext cx="8052471" cy="5183541"/>
          </a:xfrm>
          <a:prstGeom prst="roundRect">
            <a:avLst>
              <a:gd name="adj" fmla="val 6097"/>
            </a:avLst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5" name="Rounded Rectangle 30">
            <a:extLst>
              <a:ext uri="{FF2B5EF4-FFF2-40B4-BE49-F238E27FC236}">
                <a16:creationId xmlns:a16="http://schemas.microsoft.com/office/drawing/2014/main" id="{36FCB5CD-F302-D51B-34A3-A0B1CCDBE6D6}"/>
              </a:ext>
            </a:extLst>
          </p:cNvPr>
          <p:cNvSpPr/>
          <p:nvPr/>
        </p:nvSpPr>
        <p:spPr>
          <a:xfrm rot="16200000">
            <a:off x="-510985" y="2233073"/>
            <a:ext cx="2154955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Environment</a:t>
            </a:r>
          </a:p>
        </p:txBody>
      </p:sp>
      <p:sp>
        <p:nvSpPr>
          <p:cNvPr id="6" name="Rounded Rectangle 30">
            <a:extLst>
              <a:ext uri="{FF2B5EF4-FFF2-40B4-BE49-F238E27FC236}">
                <a16:creationId xmlns:a16="http://schemas.microsoft.com/office/drawing/2014/main" id="{87F517DA-6E73-F6CB-E770-58B82D97E783}"/>
              </a:ext>
            </a:extLst>
          </p:cNvPr>
          <p:cNvSpPr/>
          <p:nvPr/>
        </p:nvSpPr>
        <p:spPr>
          <a:xfrm rot="16200000">
            <a:off x="-423114" y="4774286"/>
            <a:ext cx="1979210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Other Agents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1FE5CB-B5E3-B8CC-FC28-61C7280D0EC8}"/>
              </a:ext>
            </a:extLst>
          </p:cNvPr>
          <p:cNvSpPr/>
          <p:nvPr/>
        </p:nvSpPr>
        <p:spPr>
          <a:xfrm>
            <a:off x="1698087" y="1854201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SUB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C5E1990-9422-5D7F-F9ED-1C8180FDCE4E}"/>
              </a:ext>
            </a:extLst>
          </p:cNvPr>
          <p:cNvSpPr/>
          <p:nvPr/>
        </p:nvSpPr>
        <p:spPr>
          <a:xfrm>
            <a:off x="1698087" y="2652859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227E52-179E-4D2F-5FC9-FDFD8678AC53}"/>
              </a:ext>
            </a:extLst>
          </p:cNvPr>
          <p:cNvSpPr/>
          <p:nvPr/>
        </p:nvSpPr>
        <p:spPr>
          <a:xfrm>
            <a:off x="1698087" y="4357079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REP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6CB41F-8ECB-30FC-1971-129130FB3B89}"/>
              </a:ext>
            </a:extLst>
          </p:cNvPr>
          <p:cNvSpPr/>
          <p:nvPr/>
        </p:nvSpPr>
        <p:spPr>
          <a:xfrm>
            <a:off x="1698087" y="5155737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11" name="Rounded Rectangle 29">
            <a:extLst>
              <a:ext uri="{FF2B5EF4-FFF2-40B4-BE49-F238E27FC236}">
                <a16:creationId xmlns:a16="http://schemas.microsoft.com/office/drawing/2014/main" id="{2B32A1C8-1F4D-FE46-0683-3487D1FA5643}"/>
              </a:ext>
            </a:extLst>
          </p:cNvPr>
          <p:cNvSpPr/>
          <p:nvPr/>
        </p:nvSpPr>
        <p:spPr>
          <a:xfrm>
            <a:off x="2323156" y="2446945"/>
            <a:ext cx="4289582" cy="3786754"/>
          </a:xfrm>
          <a:prstGeom prst="roundRect">
            <a:avLst>
              <a:gd name="adj" fmla="val 3300"/>
            </a:avLst>
          </a:prstGeom>
          <a:solidFill>
            <a:schemeClr val="accent2">
              <a:lumMod val="10000"/>
              <a:lumOff val="90000"/>
            </a:scheme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z="1200" i="1" dirty="0">
                <a:solidFill>
                  <a:sysClr val="windowText" lastClr="000000"/>
                </a:solidFill>
              </a:rPr>
              <a:t>Engineering Module</a:t>
            </a:r>
          </a:p>
        </p:txBody>
      </p:sp>
      <p:sp>
        <p:nvSpPr>
          <p:cNvPr id="12" name="Rounded Rectangle 29">
            <a:extLst>
              <a:ext uri="{FF2B5EF4-FFF2-40B4-BE49-F238E27FC236}">
                <a16:creationId xmlns:a16="http://schemas.microsoft.com/office/drawing/2014/main" id="{12ADA39C-3563-CAEB-6599-771568637F19}"/>
              </a:ext>
            </a:extLst>
          </p:cNvPr>
          <p:cNvSpPr/>
          <p:nvPr/>
        </p:nvSpPr>
        <p:spPr>
          <a:xfrm>
            <a:off x="7948289" y="3236808"/>
            <a:ext cx="1307237" cy="307489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i="1" dirty="0">
                <a:solidFill>
                  <a:sysClr val="windowText" lastClr="000000"/>
                </a:solidFill>
              </a:rPr>
              <a:t>Science Module</a:t>
            </a:r>
          </a:p>
        </p:txBody>
      </p:sp>
      <p:sp>
        <p:nvSpPr>
          <p:cNvPr id="13" name="Rounded Rectangle 29">
            <a:extLst>
              <a:ext uri="{FF2B5EF4-FFF2-40B4-BE49-F238E27FC236}">
                <a16:creationId xmlns:a16="http://schemas.microsoft.com/office/drawing/2014/main" id="{4CF191CC-E3D1-061E-10AD-55F38E8AB2A6}"/>
              </a:ext>
            </a:extLst>
          </p:cNvPr>
          <p:cNvSpPr/>
          <p:nvPr/>
        </p:nvSpPr>
        <p:spPr>
          <a:xfrm>
            <a:off x="7954538" y="4331887"/>
            <a:ext cx="1307237" cy="307489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i="1" dirty="0">
                <a:solidFill>
                  <a:sysClr val="windowText" lastClr="000000"/>
                </a:solidFill>
              </a:rPr>
              <a:t>Planning Module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2CFE17B-DDF8-C7E1-74CB-183DE935DC47}"/>
              </a:ext>
            </a:extLst>
          </p:cNvPr>
          <p:cNvCxnSpPr>
            <a:cxnSpLocks/>
          </p:cNvCxnSpPr>
          <p:nvPr/>
        </p:nvCxnSpPr>
        <p:spPr>
          <a:xfrm flipH="1" flipV="1">
            <a:off x="780272" y="2835247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B52B2B7-ABA9-443F-1E5D-AA7CC65B7D4C}"/>
              </a:ext>
            </a:extLst>
          </p:cNvPr>
          <p:cNvCxnSpPr>
            <a:cxnSpLocks/>
          </p:cNvCxnSpPr>
          <p:nvPr/>
        </p:nvCxnSpPr>
        <p:spPr>
          <a:xfrm flipH="1" flipV="1">
            <a:off x="776055" y="2056519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321F822-5C6A-BD15-F8C8-E7C9183E20A6}"/>
              </a:ext>
            </a:extLst>
          </p:cNvPr>
          <p:cNvCxnSpPr>
            <a:cxnSpLocks/>
          </p:cNvCxnSpPr>
          <p:nvPr/>
        </p:nvCxnSpPr>
        <p:spPr>
          <a:xfrm flipH="1" flipV="1">
            <a:off x="772589" y="5337387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3DB52F6-DC85-48AB-544C-FCD2F9E9318D}"/>
              </a:ext>
            </a:extLst>
          </p:cNvPr>
          <p:cNvCxnSpPr>
            <a:cxnSpLocks/>
          </p:cNvCxnSpPr>
          <p:nvPr/>
        </p:nvCxnSpPr>
        <p:spPr>
          <a:xfrm flipH="1" flipV="1">
            <a:off x="774321" y="4538729"/>
            <a:ext cx="922031" cy="738"/>
          </a:xfrm>
          <a:prstGeom prst="straightConnector1">
            <a:avLst/>
          </a:prstGeom>
          <a:ln w="28575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05EFBA9-F89A-F4AA-B55A-FE4D71BE992A}"/>
              </a:ext>
            </a:extLst>
          </p:cNvPr>
          <p:cNvCxnSpPr>
            <a:cxnSpLocks/>
            <a:endCxn id="9" idx="3"/>
          </p:cNvCxnSpPr>
          <p:nvPr/>
        </p:nvCxnSpPr>
        <p:spPr>
          <a:xfrm flipH="1">
            <a:off x="2066852" y="4538729"/>
            <a:ext cx="370038" cy="739"/>
          </a:xfrm>
          <a:prstGeom prst="straightConnector1">
            <a:avLst/>
          </a:prstGeom>
          <a:ln w="19050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3080E86-4D23-A774-F967-F388C923D11E}"/>
              </a:ext>
            </a:extLst>
          </p:cNvPr>
          <p:cNvCxnSpPr>
            <a:cxnSpLocks/>
            <a:endCxn id="10" idx="3"/>
          </p:cNvCxnSpPr>
          <p:nvPr/>
        </p:nvCxnSpPr>
        <p:spPr>
          <a:xfrm flipH="1">
            <a:off x="2066852" y="5337387"/>
            <a:ext cx="374588" cy="739"/>
          </a:xfrm>
          <a:prstGeom prst="straightConnector1">
            <a:avLst/>
          </a:prstGeom>
          <a:ln w="19050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A7A95947-F6FE-37CA-E02B-B0F9DFACB9A8}"/>
              </a:ext>
            </a:extLst>
          </p:cNvPr>
          <p:cNvCxnSpPr>
            <a:cxnSpLocks/>
            <a:stCxn id="12" idx="2"/>
            <a:endCxn id="13" idx="0"/>
          </p:cNvCxnSpPr>
          <p:nvPr/>
        </p:nvCxnSpPr>
        <p:spPr>
          <a:xfrm>
            <a:off x="8601908" y="3544297"/>
            <a:ext cx="6249" cy="787590"/>
          </a:xfrm>
          <a:prstGeom prst="straightConnector1">
            <a:avLst/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465D2550-9A5E-2B9C-C4A5-BEBE059DFA7D}"/>
              </a:ext>
            </a:extLst>
          </p:cNvPr>
          <p:cNvSpPr/>
          <p:nvPr/>
        </p:nvSpPr>
        <p:spPr>
          <a:xfrm>
            <a:off x="3574030" y="1593032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Event Handler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CDB0AC5-0E15-BEA5-0D41-E610593E1143}"/>
              </a:ext>
            </a:extLst>
          </p:cNvPr>
          <p:cNvSpPr/>
          <p:nvPr/>
        </p:nvSpPr>
        <p:spPr>
          <a:xfrm>
            <a:off x="5511071" y="1592469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Sim Start/End</a:t>
            </a:r>
          </a:p>
        </p:txBody>
      </p:sp>
      <p:cxnSp>
        <p:nvCxnSpPr>
          <p:cNvPr id="54" name="Elbow Connector 56">
            <a:extLst>
              <a:ext uri="{FF2B5EF4-FFF2-40B4-BE49-F238E27FC236}">
                <a16:creationId xmlns:a16="http://schemas.microsoft.com/office/drawing/2014/main" id="{DED9E14D-4B83-0719-589B-A0247A26D48A}"/>
              </a:ext>
            </a:extLst>
          </p:cNvPr>
          <p:cNvCxnSpPr>
            <a:cxnSpLocks/>
            <a:stCxn id="7" idx="3"/>
            <a:endCxn id="52" idx="1"/>
          </p:cNvCxnSpPr>
          <p:nvPr/>
        </p:nvCxnSpPr>
        <p:spPr>
          <a:xfrm flipV="1">
            <a:off x="2066852" y="1785907"/>
            <a:ext cx="1507178" cy="250683"/>
          </a:xfrm>
          <a:prstGeom prst="bentConnector3">
            <a:avLst>
              <a:gd name="adj1" fmla="val 50000"/>
            </a:avLst>
          </a:prstGeom>
          <a:ln w="190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A6007C7-0ABA-1107-19E0-A027CCDFC33B}"/>
              </a:ext>
            </a:extLst>
          </p:cNvPr>
          <p:cNvCxnSpPr>
            <a:cxnSpLocks/>
            <a:stCxn id="53" idx="1"/>
            <a:endCxn id="52" idx="3"/>
          </p:cNvCxnSpPr>
          <p:nvPr/>
        </p:nvCxnSpPr>
        <p:spPr>
          <a:xfrm flipH="1">
            <a:off x="4713057" y="1785344"/>
            <a:ext cx="798014" cy="563"/>
          </a:xfrm>
          <a:prstGeom prst="straightConnector1">
            <a:avLst/>
          </a:prstGeom>
          <a:ln w="19050"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ounded Rectangle 29">
            <a:extLst>
              <a:ext uri="{FF2B5EF4-FFF2-40B4-BE49-F238E27FC236}">
                <a16:creationId xmlns:a16="http://schemas.microsoft.com/office/drawing/2014/main" id="{8651A971-FD80-C7DD-B497-3D2C3B67E474}"/>
              </a:ext>
            </a:extLst>
          </p:cNvPr>
          <p:cNvSpPr/>
          <p:nvPr/>
        </p:nvSpPr>
        <p:spPr>
          <a:xfrm>
            <a:off x="3450703" y="1263627"/>
            <a:ext cx="3281173" cy="902555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i="1" dirty="0">
                <a:solidFill>
                  <a:sysClr val="windowText" lastClr="000000"/>
                </a:solidFill>
              </a:rPr>
              <a:t>Simulation Maintenance Module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E1EDB20-B750-E5E9-8E92-87267775AC19}"/>
              </a:ext>
            </a:extLst>
          </p:cNvPr>
          <p:cNvSpPr txBox="1"/>
          <p:nvPr/>
        </p:nvSpPr>
        <p:spPr>
          <a:xfrm>
            <a:off x="4713057" y="1489479"/>
            <a:ext cx="6752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-Simulation Events</a:t>
            </a:r>
          </a:p>
        </p:txBody>
      </p:sp>
      <p:sp>
        <p:nvSpPr>
          <p:cNvPr id="18" name="Rounded Rectangle 29">
            <a:extLst>
              <a:ext uri="{FF2B5EF4-FFF2-40B4-BE49-F238E27FC236}">
                <a16:creationId xmlns:a16="http://schemas.microsoft.com/office/drawing/2014/main" id="{351ABAC9-95DA-DB64-1D76-AEB49F238802}"/>
              </a:ext>
            </a:extLst>
          </p:cNvPr>
          <p:cNvSpPr/>
          <p:nvPr/>
        </p:nvSpPr>
        <p:spPr>
          <a:xfrm rot="16200000">
            <a:off x="2029694" y="4761449"/>
            <a:ext cx="1181448" cy="357955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ysClr val="windowText" lastClr="000000"/>
                </a:solidFill>
              </a:rPr>
              <a:t>Network Emulator</a:t>
            </a:r>
          </a:p>
        </p:txBody>
      </p:sp>
      <p:sp>
        <p:nvSpPr>
          <p:cNvPr id="51" name="Rounded Rectangle 29">
            <a:extLst>
              <a:ext uri="{FF2B5EF4-FFF2-40B4-BE49-F238E27FC236}">
                <a16:creationId xmlns:a16="http://schemas.microsoft.com/office/drawing/2014/main" id="{217BB112-4919-5EF6-1341-F6C36B25E02B}"/>
              </a:ext>
            </a:extLst>
          </p:cNvPr>
          <p:cNvSpPr/>
          <p:nvPr/>
        </p:nvSpPr>
        <p:spPr>
          <a:xfrm>
            <a:off x="3270356" y="2878232"/>
            <a:ext cx="3038481" cy="3157979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50" i="1" dirty="0">
                <a:solidFill>
                  <a:sysClr val="windowText" lastClr="000000"/>
                </a:solidFill>
              </a:rPr>
              <a:t>Platform Emulator</a:t>
            </a:r>
          </a:p>
        </p:txBody>
      </p:sp>
      <p:sp>
        <p:nvSpPr>
          <p:cNvPr id="60" name="Rounded Rectangle 29">
            <a:extLst>
              <a:ext uri="{FF2B5EF4-FFF2-40B4-BE49-F238E27FC236}">
                <a16:creationId xmlns:a16="http://schemas.microsoft.com/office/drawing/2014/main" id="{FF61DADA-E76D-99A4-ABE1-66DEFE816698}"/>
              </a:ext>
            </a:extLst>
          </p:cNvPr>
          <p:cNvSpPr/>
          <p:nvPr/>
        </p:nvSpPr>
        <p:spPr>
          <a:xfrm>
            <a:off x="4093543" y="5574315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Payload</a:t>
            </a:r>
          </a:p>
        </p:txBody>
      </p:sp>
      <p:cxnSp>
        <p:nvCxnSpPr>
          <p:cNvPr id="147" name="Elbow Connector 56">
            <a:extLst>
              <a:ext uri="{FF2B5EF4-FFF2-40B4-BE49-F238E27FC236}">
                <a16:creationId xmlns:a16="http://schemas.microsoft.com/office/drawing/2014/main" id="{C4502423-406F-A3F6-1567-395AD1537D70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5457028" y="3968393"/>
            <a:ext cx="2497510" cy="517239"/>
          </a:xfrm>
          <a:prstGeom prst="bentConnector3">
            <a:avLst>
              <a:gd name="adj1" fmla="val 50000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Elbow Connector 56">
            <a:extLst>
              <a:ext uri="{FF2B5EF4-FFF2-40B4-BE49-F238E27FC236}">
                <a16:creationId xmlns:a16="http://schemas.microsoft.com/office/drawing/2014/main" id="{8F38ED55-85B4-23DF-B418-4B917428540D}"/>
              </a:ext>
            </a:extLst>
          </p:cNvPr>
          <p:cNvCxnSpPr>
            <a:cxnSpLocks/>
            <a:stCxn id="89" idx="0"/>
            <a:endCxn id="12" idx="1"/>
          </p:cNvCxnSpPr>
          <p:nvPr/>
        </p:nvCxnSpPr>
        <p:spPr>
          <a:xfrm rot="16200000" flipH="1">
            <a:off x="6569812" y="2012077"/>
            <a:ext cx="86893" cy="2670059"/>
          </a:xfrm>
          <a:prstGeom prst="bentConnector4">
            <a:avLst>
              <a:gd name="adj1" fmla="val -263082"/>
              <a:gd name="adj2" fmla="val 44455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Rounded Rectangle 29">
            <a:extLst>
              <a:ext uri="{FF2B5EF4-FFF2-40B4-BE49-F238E27FC236}">
                <a16:creationId xmlns:a16="http://schemas.microsoft.com/office/drawing/2014/main" id="{AD0BCC4D-3FD7-21C3-0DE9-F78C5720B017}"/>
              </a:ext>
            </a:extLst>
          </p:cNvPr>
          <p:cNvSpPr/>
          <p:nvPr/>
        </p:nvSpPr>
        <p:spPr>
          <a:xfrm>
            <a:off x="3555509" y="3535786"/>
            <a:ext cx="667620" cy="238442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Reactive Planner</a:t>
            </a:r>
          </a:p>
        </p:txBody>
      </p:sp>
      <p:sp>
        <p:nvSpPr>
          <p:cNvPr id="72" name="Rounded Rectangle 29">
            <a:extLst>
              <a:ext uri="{FF2B5EF4-FFF2-40B4-BE49-F238E27FC236}">
                <a16:creationId xmlns:a16="http://schemas.microsoft.com/office/drawing/2014/main" id="{84D4896E-930E-472B-B585-48CDAD784539}"/>
              </a:ext>
            </a:extLst>
          </p:cNvPr>
          <p:cNvSpPr/>
          <p:nvPr/>
        </p:nvSpPr>
        <p:spPr>
          <a:xfrm>
            <a:off x="4093543" y="5182556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Comms</a:t>
            </a:r>
            <a:endParaRPr lang="en-US" sz="600" i="1" dirty="0">
              <a:solidFill>
                <a:sysClr val="windowText" lastClr="000000"/>
              </a:solidFill>
            </a:endParaRPr>
          </a:p>
        </p:txBody>
      </p:sp>
      <p:sp>
        <p:nvSpPr>
          <p:cNvPr id="73" name="Rounded Rectangle 29">
            <a:extLst>
              <a:ext uri="{FF2B5EF4-FFF2-40B4-BE49-F238E27FC236}">
                <a16:creationId xmlns:a16="http://schemas.microsoft.com/office/drawing/2014/main" id="{117013F9-A97F-4F7A-B68C-0B8700601C16}"/>
              </a:ext>
            </a:extLst>
          </p:cNvPr>
          <p:cNvSpPr/>
          <p:nvPr/>
        </p:nvSpPr>
        <p:spPr>
          <a:xfrm>
            <a:off x="4093543" y="4790798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EPS</a:t>
            </a:r>
          </a:p>
        </p:txBody>
      </p:sp>
      <p:sp>
        <p:nvSpPr>
          <p:cNvPr id="75" name="Rounded Rectangle 29">
            <a:extLst>
              <a:ext uri="{FF2B5EF4-FFF2-40B4-BE49-F238E27FC236}">
                <a16:creationId xmlns:a16="http://schemas.microsoft.com/office/drawing/2014/main" id="{9EBDCE34-BAB4-4345-9C48-CB22D85302A0}"/>
              </a:ext>
            </a:extLst>
          </p:cNvPr>
          <p:cNvSpPr/>
          <p:nvPr/>
        </p:nvSpPr>
        <p:spPr>
          <a:xfrm>
            <a:off x="4093543" y="4399040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GNC</a:t>
            </a:r>
          </a:p>
        </p:txBody>
      </p:sp>
      <p:sp>
        <p:nvSpPr>
          <p:cNvPr id="76" name="Rounded Rectangle 29">
            <a:extLst>
              <a:ext uri="{FF2B5EF4-FFF2-40B4-BE49-F238E27FC236}">
                <a16:creationId xmlns:a16="http://schemas.microsoft.com/office/drawing/2014/main" id="{EC542895-4B0F-4E1E-9A51-400E8AB0FFA4}"/>
              </a:ext>
            </a:extLst>
          </p:cNvPr>
          <p:cNvSpPr/>
          <p:nvPr/>
        </p:nvSpPr>
        <p:spPr>
          <a:xfrm>
            <a:off x="3490685" y="3197788"/>
            <a:ext cx="2575259" cy="1090749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800" dirty="0">
                <a:solidFill>
                  <a:sysClr val="windowText" lastClr="000000"/>
                </a:solidFill>
              </a:rPr>
              <a:t>CDH</a:t>
            </a:r>
          </a:p>
        </p:txBody>
      </p:sp>
      <p:sp>
        <p:nvSpPr>
          <p:cNvPr id="89" name="Rounded Rectangle 29">
            <a:extLst>
              <a:ext uri="{FF2B5EF4-FFF2-40B4-BE49-F238E27FC236}">
                <a16:creationId xmlns:a16="http://schemas.microsoft.com/office/drawing/2014/main" id="{A089AF54-A214-49A0-8D78-1A76942FC697}"/>
              </a:ext>
            </a:extLst>
          </p:cNvPr>
          <p:cNvSpPr/>
          <p:nvPr/>
        </p:nvSpPr>
        <p:spPr>
          <a:xfrm>
            <a:off x="4944420" y="3303660"/>
            <a:ext cx="667620" cy="29589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Memory Emulator</a:t>
            </a:r>
          </a:p>
        </p:txBody>
      </p:sp>
      <p:sp>
        <p:nvSpPr>
          <p:cNvPr id="90" name="Rounded Rectangle 29">
            <a:extLst>
              <a:ext uri="{FF2B5EF4-FFF2-40B4-BE49-F238E27FC236}">
                <a16:creationId xmlns:a16="http://schemas.microsoft.com/office/drawing/2014/main" id="{7A899FE2-096C-4441-BC96-893DB6260128}"/>
              </a:ext>
            </a:extLst>
          </p:cNvPr>
          <p:cNvSpPr/>
          <p:nvPr/>
        </p:nvSpPr>
        <p:spPr>
          <a:xfrm>
            <a:off x="4771831" y="3896676"/>
            <a:ext cx="667620" cy="248121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Operations Executor</a:t>
            </a:r>
          </a:p>
        </p:txBody>
      </p:sp>
      <p:cxnSp>
        <p:nvCxnSpPr>
          <p:cNvPr id="105" name="Elbow Connector 56">
            <a:extLst>
              <a:ext uri="{FF2B5EF4-FFF2-40B4-BE49-F238E27FC236}">
                <a16:creationId xmlns:a16="http://schemas.microsoft.com/office/drawing/2014/main" id="{F5DF90EF-91A2-423E-827C-D647B4163013}"/>
              </a:ext>
            </a:extLst>
          </p:cNvPr>
          <p:cNvCxnSpPr>
            <a:cxnSpLocks/>
            <a:stCxn id="75" idx="1"/>
            <a:endCxn id="90" idx="1"/>
          </p:cNvCxnSpPr>
          <p:nvPr/>
        </p:nvCxnSpPr>
        <p:spPr>
          <a:xfrm rot="10800000" flipH="1">
            <a:off x="4093543" y="4020738"/>
            <a:ext cx="678288" cy="533873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Elbow Connector 56">
            <a:extLst>
              <a:ext uri="{FF2B5EF4-FFF2-40B4-BE49-F238E27FC236}">
                <a16:creationId xmlns:a16="http://schemas.microsoft.com/office/drawing/2014/main" id="{1276588E-6E95-4E3A-9113-31E5B78741FD}"/>
              </a:ext>
            </a:extLst>
          </p:cNvPr>
          <p:cNvCxnSpPr>
            <a:cxnSpLocks/>
            <a:stCxn id="73" idx="1"/>
            <a:endCxn id="90" idx="1"/>
          </p:cNvCxnSpPr>
          <p:nvPr/>
        </p:nvCxnSpPr>
        <p:spPr>
          <a:xfrm rot="10800000" flipH="1">
            <a:off x="4093543" y="4020738"/>
            <a:ext cx="678288" cy="925631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Elbow Connector 56">
            <a:extLst>
              <a:ext uri="{FF2B5EF4-FFF2-40B4-BE49-F238E27FC236}">
                <a16:creationId xmlns:a16="http://schemas.microsoft.com/office/drawing/2014/main" id="{7E7DCF36-0AD7-4A5C-A0F2-A60BC87135E2}"/>
              </a:ext>
            </a:extLst>
          </p:cNvPr>
          <p:cNvCxnSpPr>
            <a:cxnSpLocks/>
            <a:stCxn id="72" idx="1"/>
            <a:endCxn id="90" idx="1"/>
          </p:cNvCxnSpPr>
          <p:nvPr/>
        </p:nvCxnSpPr>
        <p:spPr>
          <a:xfrm rot="10800000" flipH="1">
            <a:off x="4093543" y="4020738"/>
            <a:ext cx="678288" cy="1317389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Elbow Connector 56">
            <a:extLst>
              <a:ext uri="{FF2B5EF4-FFF2-40B4-BE49-F238E27FC236}">
                <a16:creationId xmlns:a16="http://schemas.microsoft.com/office/drawing/2014/main" id="{EE80653F-58C9-448D-9038-26256F33A14C}"/>
              </a:ext>
            </a:extLst>
          </p:cNvPr>
          <p:cNvCxnSpPr>
            <a:cxnSpLocks/>
            <a:stCxn id="60" idx="1"/>
            <a:endCxn id="90" idx="1"/>
          </p:cNvCxnSpPr>
          <p:nvPr/>
        </p:nvCxnSpPr>
        <p:spPr>
          <a:xfrm rot="10800000" flipH="1">
            <a:off x="4093543" y="4020737"/>
            <a:ext cx="678288" cy="1709148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Elbow Connector 56">
            <a:extLst>
              <a:ext uri="{FF2B5EF4-FFF2-40B4-BE49-F238E27FC236}">
                <a16:creationId xmlns:a16="http://schemas.microsoft.com/office/drawing/2014/main" id="{0A3C5567-7911-4126-A03D-4F9D0E9372E2}"/>
              </a:ext>
            </a:extLst>
          </p:cNvPr>
          <p:cNvCxnSpPr>
            <a:cxnSpLocks/>
            <a:stCxn id="90" idx="2"/>
            <a:endCxn id="75" idx="3"/>
          </p:cNvCxnSpPr>
          <p:nvPr/>
        </p:nvCxnSpPr>
        <p:spPr>
          <a:xfrm rot="5400000">
            <a:off x="4729981" y="4178949"/>
            <a:ext cx="409813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Elbow Connector 56">
            <a:extLst>
              <a:ext uri="{FF2B5EF4-FFF2-40B4-BE49-F238E27FC236}">
                <a16:creationId xmlns:a16="http://schemas.microsoft.com/office/drawing/2014/main" id="{650CE2F8-3AF4-4B08-927F-647C746D5826}"/>
              </a:ext>
            </a:extLst>
          </p:cNvPr>
          <p:cNvCxnSpPr>
            <a:cxnSpLocks/>
            <a:stCxn id="90" idx="2"/>
            <a:endCxn id="73" idx="3"/>
          </p:cNvCxnSpPr>
          <p:nvPr/>
        </p:nvCxnSpPr>
        <p:spPr>
          <a:xfrm rot="5400000">
            <a:off x="4534102" y="4374828"/>
            <a:ext cx="801571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Elbow Connector 56">
            <a:extLst>
              <a:ext uri="{FF2B5EF4-FFF2-40B4-BE49-F238E27FC236}">
                <a16:creationId xmlns:a16="http://schemas.microsoft.com/office/drawing/2014/main" id="{81354236-E510-40FB-A081-2E061FAF211D}"/>
              </a:ext>
            </a:extLst>
          </p:cNvPr>
          <p:cNvCxnSpPr>
            <a:cxnSpLocks/>
            <a:stCxn id="90" idx="2"/>
            <a:endCxn id="72" idx="3"/>
          </p:cNvCxnSpPr>
          <p:nvPr/>
        </p:nvCxnSpPr>
        <p:spPr>
          <a:xfrm rot="5400000">
            <a:off x="4338223" y="4570707"/>
            <a:ext cx="1193329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Elbow Connector 56">
            <a:extLst>
              <a:ext uri="{FF2B5EF4-FFF2-40B4-BE49-F238E27FC236}">
                <a16:creationId xmlns:a16="http://schemas.microsoft.com/office/drawing/2014/main" id="{74371965-3CBC-4202-90CC-34368C216DDF}"/>
              </a:ext>
            </a:extLst>
          </p:cNvPr>
          <p:cNvCxnSpPr>
            <a:cxnSpLocks/>
            <a:stCxn id="90" idx="2"/>
            <a:endCxn id="60" idx="3"/>
          </p:cNvCxnSpPr>
          <p:nvPr/>
        </p:nvCxnSpPr>
        <p:spPr>
          <a:xfrm rot="5400000">
            <a:off x="4142343" y="4766587"/>
            <a:ext cx="1585088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Elbow Connector 56">
            <a:extLst>
              <a:ext uri="{FF2B5EF4-FFF2-40B4-BE49-F238E27FC236}">
                <a16:creationId xmlns:a16="http://schemas.microsoft.com/office/drawing/2014/main" id="{DD8C3B6D-2674-428C-BC26-3A80B5A5473E}"/>
              </a:ext>
            </a:extLst>
          </p:cNvPr>
          <p:cNvCxnSpPr>
            <a:cxnSpLocks/>
            <a:endCxn id="18" idx="2"/>
          </p:cNvCxnSpPr>
          <p:nvPr/>
        </p:nvCxnSpPr>
        <p:spPr>
          <a:xfrm rot="10800000">
            <a:off x="2799396" y="4940428"/>
            <a:ext cx="1294150" cy="515497"/>
          </a:xfrm>
          <a:prstGeom prst="bentConnector3">
            <a:avLst>
              <a:gd name="adj1" fmla="val 87683"/>
            </a:avLst>
          </a:prstGeom>
          <a:ln w="19050"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Elbow Connector 56">
            <a:extLst>
              <a:ext uri="{FF2B5EF4-FFF2-40B4-BE49-F238E27FC236}">
                <a16:creationId xmlns:a16="http://schemas.microsoft.com/office/drawing/2014/main" id="{F5229F95-BCB5-4C9F-A7C6-4D267755FE5F}"/>
              </a:ext>
            </a:extLst>
          </p:cNvPr>
          <p:cNvCxnSpPr>
            <a:cxnSpLocks/>
            <a:stCxn id="89" idx="3"/>
          </p:cNvCxnSpPr>
          <p:nvPr/>
        </p:nvCxnSpPr>
        <p:spPr>
          <a:xfrm flipH="1">
            <a:off x="4770621" y="3451605"/>
            <a:ext cx="841419" cy="2413265"/>
          </a:xfrm>
          <a:prstGeom prst="bentConnector4">
            <a:avLst>
              <a:gd name="adj1" fmla="val -27168"/>
              <a:gd name="adj2" fmla="val 99376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Elbow Connector 56">
            <a:extLst>
              <a:ext uri="{FF2B5EF4-FFF2-40B4-BE49-F238E27FC236}">
                <a16:creationId xmlns:a16="http://schemas.microsoft.com/office/drawing/2014/main" id="{F38834F7-AB5C-4070-98DC-D7AEAFD00312}"/>
              </a:ext>
            </a:extLst>
          </p:cNvPr>
          <p:cNvCxnSpPr>
            <a:cxnSpLocks/>
            <a:stCxn id="89" idx="3"/>
          </p:cNvCxnSpPr>
          <p:nvPr/>
        </p:nvCxnSpPr>
        <p:spPr>
          <a:xfrm flipH="1">
            <a:off x="4768022" y="3451605"/>
            <a:ext cx="844018" cy="2004317"/>
          </a:xfrm>
          <a:prstGeom prst="bentConnector4">
            <a:avLst>
              <a:gd name="adj1" fmla="val -27085"/>
              <a:gd name="adj2" fmla="val 99566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Elbow Connector 56">
            <a:extLst>
              <a:ext uri="{FF2B5EF4-FFF2-40B4-BE49-F238E27FC236}">
                <a16:creationId xmlns:a16="http://schemas.microsoft.com/office/drawing/2014/main" id="{3F311BAA-2BE1-4980-A029-D469D899B8DE}"/>
              </a:ext>
            </a:extLst>
          </p:cNvPr>
          <p:cNvCxnSpPr>
            <a:cxnSpLocks/>
            <a:stCxn id="90" idx="3"/>
          </p:cNvCxnSpPr>
          <p:nvPr/>
        </p:nvCxnSpPr>
        <p:spPr>
          <a:xfrm>
            <a:off x="5439451" y="4020737"/>
            <a:ext cx="2515087" cy="548563"/>
          </a:xfrm>
          <a:prstGeom prst="bentConnector3">
            <a:avLst>
              <a:gd name="adj1" fmla="val 38891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Elbow Connector 56">
            <a:extLst>
              <a:ext uri="{FF2B5EF4-FFF2-40B4-BE49-F238E27FC236}">
                <a16:creationId xmlns:a16="http://schemas.microsoft.com/office/drawing/2014/main" id="{F1B0D1BB-E82B-4F3B-B8FF-B040DD6FD753}"/>
              </a:ext>
            </a:extLst>
          </p:cNvPr>
          <p:cNvCxnSpPr>
            <a:cxnSpLocks/>
            <a:stCxn id="180" idx="3"/>
          </p:cNvCxnSpPr>
          <p:nvPr/>
        </p:nvCxnSpPr>
        <p:spPr>
          <a:xfrm>
            <a:off x="4223129" y="3655007"/>
            <a:ext cx="541004" cy="255227"/>
          </a:xfrm>
          <a:prstGeom prst="bentConnector3">
            <a:avLst>
              <a:gd name="adj1" fmla="val 50000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Elbow Connector 56">
            <a:extLst>
              <a:ext uri="{FF2B5EF4-FFF2-40B4-BE49-F238E27FC236}">
                <a16:creationId xmlns:a16="http://schemas.microsoft.com/office/drawing/2014/main" id="{6A04DC9D-A6D7-4E03-B2D3-EA2386F340DE}"/>
              </a:ext>
            </a:extLst>
          </p:cNvPr>
          <p:cNvCxnSpPr>
            <a:cxnSpLocks/>
          </p:cNvCxnSpPr>
          <p:nvPr/>
        </p:nvCxnSpPr>
        <p:spPr>
          <a:xfrm rot="10800000">
            <a:off x="4221947" y="3774228"/>
            <a:ext cx="542191" cy="194164"/>
          </a:xfrm>
          <a:prstGeom prst="bentConnector3">
            <a:avLst>
              <a:gd name="adj1" fmla="val 60541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Elbow Connector 56">
            <a:extLst>
              <a:ext uri="{FF2B5EF4-FFF2-40B4-BE49-F238E27FC236}">
                <a16:creationId xmlns:a16="http://schemas.microsoft.com/office/drawing/2014/main" id="{E9DC7D74-7045-4720-85E7-1B71F3C71EB9}"/>
              </a:ext>
            </a:extLst>
          </p:cNvPr>
          <p:cNvCxnSpPr>
            <a:cxnSpLocks/>
            <a:endCxn id="89" idx="1"/>
          </p:cNvCxnSpPr>
          <p:nvPr/>
        </p:nvCxnSpPr>
        <p:spPr>
          <a:xfrm rot="16200000" flipV="1">
            <a:off x="4743496" y="3652530"/>
            <a:ext cx="445071" cy="43222"/>
          </a:xfrm>
          <a:prstGeom prst="bentConnector4">
            <a:avLst>
              <a:gd name="adj1" fmla="val 33380"/>
              <a:gd name="adj2" fmla="val 302744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Elbow Connector 56">
            <a:extLst>
              <a:ext uri="{FF2B5EF4-FFF2-40B4-BE49-F238E27FC236}">
                <a16:creationId xmlns:a16="http://schemas.microsoft.com/office/drawing/2014/main" id="{E9C2128D-7127-4151-A20C-1197683BF2C7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2038279" cy="1844185"/>
          </a:xfrm>
          <a:prstGeom prst="bentConnector3">
            <a:avLst>
              <a:gd name="adj1" fmla="val 53240"/>
            </a:avLst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Elbow Connector 56">
            <a:extLst>
              <a:ext uri="{FF2B5EF4-FFF2-40B4-BE49-F238E27FC236}">
                <a16:creationId xmlns:a16="http://schemas.microsoft.com/office/drawing/2014/main" id="{2973BBC1-1C5F-458E-A016-FD758E447D5B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1084980" cy="2245264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Elbow Connector 56">
            <a:extLst>
              <a:ext uri="{FF2B5EF4-FFF2-40B4-BE49-F238E27FC236}">
                <a16:creationId xmlns:a16="http://schemas.microsoft.com/office/drawing/2014/main" id="{94DC209D-27D1-4A9E-9A13-41665E7FF0CE}"/>
              </a:ext>
            </a:extLst>
          </p:cNvPr>
          <p:cNvCxnSpPr>
            <a:cxnSpLocks/>
          </p:cNvCxnSpPr>
          <p:nvPr/>
        </p:nvCxnSpPr>
        <p:spPr>
          <a:xfrm>
            <a:off x="3166973" y="5067736"/>
            <a:ext cx="920628" cy="0"/>
          </a:xfrm>
          <a:prstGeom prst="straightConnector1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Elbow Connector 56">
            <a:extLst>
              <a:ext uri="{FF2B5EF4-FFF2-40B4-BE49-F238E27FC236}">
                <a16:creationId xmlns:a16="http://schemas.microsoft.com/office/drawing/2014/main" id="{77DD1CD4-9730-44EC-91E2-5C9E600BAA98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1083060" cy="2449703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Elbow Connector 56">
            <a:extLst>
              <a:ext uri="{FF2B5EF4-FFF2-40B4-BE49-F238E27FC236}">
                <a16:creationId xmlns:a16="http://schemas.microsoft.com/office/drawing/2014/main" id="{FB982657-D5E3-4A79-B1E8-3DD75CBB3035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1081216" cy="3013025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Elbow Connector 56">
            <a:extLst>
              <a:ext uri="{FF2B5EF4-FFF2-40B4-BE49-F238E27FC236}">
                <a16:creationId xmlns:a16="http://schemas.microsoft.com/office/drawing/2014/main" id="{B68866AC-77EB-42F7-9DE6-6E7049A5992D}"/>
              </a:ext>
            </a:extLst>
          </p:cNvPr>
          <p:cNvCxnSpPr>
            <a:cxnSpLocks/>
          </p:cNvCxnSpPr>
          <p:nvPr/>
        </p:nvCxnSpPr>
        <p:spPr>
          <a:xfrm>
            <a:off x="3170829" y="5837402"/>
            <a:ext cx="920628" cy="0"/>
          </a:xfrm>
          <a:prstGeom prst="straightConnector1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Elbow Connector 56">
            <a:extLst>
              <a:ext uri="{FF2B5EF4-FFF2-40B4-BE49-F238E27FC236}">
                <a16:creationId xmlns:a16="http://schemas.microsoft.com/office/drawing/2014/main" id="{0ABB24D6-7AE1-449F-805C-4DB57F4CE26A}"/>
              </a:ext>
            </a:extLst>
          </p:cNvPr>
          <p:cNvCxnSpPr>
            <a:cxnSpLocks/>
            <a:stCxn id="8" idx="3"/>
            <a:endCxn id="18" idx="3"/>
          </p:cNvCxnSpPr>
          <p:nvPr/>
        </p:nvCxnSpPr>
        <p:spPr>
          <a:xfrm>
            <a:off x="2066852" y="2835248"/>
            <a:ext cx="553567" cy="1514455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Elbow Connector 56">
            <a:extLst>
              <a:ext uri="{FF2B5EF4-FFF2-40B4-BE49-F238E27FC236}">
                <a16:creationId xmlns:a16="http://schemas.microsoft.com/office/drawing/2014/main" id="{91F6E739-09E3-4461-9EE5-15189E7F6479}"/>
              </a:ext>
            </a:extLst>
          </p:cNvPr>
          <p:cNvCxnSpPr>
            <a:cxnSpLocks/>
            <a:stCxn id="52" idx="2"/>
          </p:cNvCxnSpPr>
          <p:nvPr/>
        </p:nvCxnSpPr>
        <p:spPr>
          <a:xfrm rot="5400000">
            <a:off x="3219455" y="1911159"/>
            <a:ext cx="856467" cy="991712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56">
            <a:extLst>
              <a:ext uri="{FF2B5EF4-FFF2-40B4-BE49-F238E27FC236}">
                <a16:creationId xmlns:a16="http://schemas.microsoft.com/office/drawing/2014/main" id="{B49EAF7B-342F-349C-13D1-BA81BFF6FC82}"/>
              </a:ext>
            </a:extLst>
          </p:cNvPr>
          <p:cNvCxnSpPr>
            <a:cxnSpLocks/>
          </p:cNvCxnSpPr>
          <p:nvPr/>
        </p:nvCxnSpPr>
        <p:spPr>
          <a:xfrm rot="10800000">
            <a:off x="5618528" y="3350614"/>
            <a:ext cx="2327358" cy="145181"/>
          </a:xfrm>
          <a:prstGeom prst="bentConnector3">
            <a:avLst>
              <a:gd name="adj1" fmla="val 67704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Elbow Connector 56">
            <a:extLst>
              <a:ext uri="{FF2B5EF4-FFF2-40B4-BE49-F238E27FC236}">
                <a16:creationId xmlns:a16="http://schemas.microsoft.com/office/drawing/2014/main" id="{92F17629-697B-04AF-647C-0F92F4609D53}"/>
              </a:ext>
            </a:extLst>
          </p:cNvPr>
          <p:cNvCxnSpPr>
            <a:cxnSpLocks/>
          </p:cNvCxnSpPr>
          <p:nvPr/>
        </p:nvCxnSpPr>
        <p:spPr>
          <a:xfrm>
            <a:off x="3184503" y="5227802"/>
            <a:ext cx="920628" cy="0"/>
          </a:xfrm>
          <a:prstGeom prst="straightConnector1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Elbow Connector 56">
            <a:extLst>
              <a:ext uri="{FF2B5EF4-FFF2-40B4-BE49-F238E27FC236}">
                <a16:creationId xmlns:a16="http://schemas.microsoft.com/office/drawing/2014/main" id="{4F09E56D-F40E-29BA-8FA9-0AECD59D1FD3}"/>
              </a:ext>
            </a:extLst>
          </p:cNvPr>
          <p:cNvCxnSpPr>
            <a:cxnSpLocks/>
            <a:stCxn id="90" idx="0"/>
            <a:endCxn id="89" idx="2"/>
          </p:cNvCxnSpPr>
          <p:nvPr/>
        </p:nvCxnSpPr>
        <p:spPr>
          <a:xfrm rot="5400000" flipH="1" flipV="1">
            <a:off x="5043372" y="3661819"/>
            <a:ext cx="297126" cy="172589"/>
          </a:xfrm>
          <a:prstGeom prst="bentConnector3">
            <a:avLst>
              <a:gd name="adj1" fmla="val 60258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3A3457C-6E18-60E9-8053-0C6E5F96FF8C}"/>
              </a:ext>
            </a:extLst>
          </p:cNvPr>
          <p:cNvGrpSpPr/>
          <p:nvPr/>
        </p:nvGrpSpPr>
        <p:grpSpPr>
          <a:xfrm>
            <a:off x="1253943" y="936113"/>
            <a:ext cx="914400" cy="914400"/>
            <a:chOff x="8717280" y="2379218"/>
            <a:chExt cx="914400" cy="914400"/>
          </a:xfrm>
        </p:grpSpPr>
        <p:pic>
          <p:nvPicPr>
            <p:cNvPr id="29" name="Graphic 28" descr="Satellite with solid fill">
              <a:extLst>
                <a:ext uri="{FF2B5EF4-FFF2-40B4-BE49-F238E27FC236}">
                  <a16:creationId xmlns:a16="http://schemas.microsoft.com/office/drawing/2014/main" id="{B1084F37-555A-9A04-0744-DF4BE68FAB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717280" y="2379218"/>
              <a:ext cx="914400" cy="914400"/>
            </a:xfrm>
            <a:prstGeom prst="rect">
              <a:avLst/>
            </a:prstGeom>
          </p:spPr>
        </p:pic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01D6889B-2C3A-3546-A66A-8B3F3731B9D2}"/>
                </a:ext>
              </a:extLst>
            </p:cNvPr>
            <p:cNvSpPr/>
            <p:nvPr/>
          </p:nvSpPr>
          <p:spPr>
            <a:xfrm>
              <a:off x="9089136" y="2746756"/>
              <a:ext cx="170688" cy="17932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1</a:t>
              </a:r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6E9DD23A-4E3B-E2D4-AFD7-4D08AE56E2B5}"/>
              </a:ext>
            </a:extLst>
          </p:cNvPr>
          <p:cNvSpPr/>
          <p:nvPr/>
        </p:nvSpPr>
        <p:spPr>
          <a:xfrm>
            <a:off x="9932798" y="3236807"/>
            <a:ext cx="2114576" cy="96705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00" b="1" dirty="0">
                <a:solidFill>
                  <a:schemeClr val="tx1"/>
                </a:solidFill>
              </a:rPr>
              <a:t>Scenario step:</a:t>
            </a:r>
          </a:p>
          <a:p>
            <a:endParaRPr lang="en-US" sz="1200" dirty="0">
              <a:solidFill>
                <a:schemeClr val="tx1"/>
              </a:solidFill>
            </a:endParaRPr>
          </a:p>
          <a:p>
            <a:r>
              <a:rPr lang="en-US" sz="1100" dirty="0">
                <a:solidFill>
                  <a:schemeClr val="tx1"/>
                </a:solidFill>
              </a:rPr>
              <a:t>Agent 1 sends measurement request to Agent 2</a:t>
            </a:r>
          </a:p>
          <a:p>
            <a:endParaRPr lang="en-US" sz="1100" dirty="0">
              <a:solidFill>
                <a:schemeClr val="tx1"/>
              </a:solidFill>
            </a:endParaRPr>
          </a:p>
        </p:txBody>
      </p:sp>
      <p:pic>
        <p:nvPicPr>
          <p:cNvPr id="33" name="Graphic 32" descr="Speech with solid fill">
            <a:extLst>
              <a:ext uri="{FF2B5EF4-FFF2-40B4-BE49-F238E27FC236}">
                <a16:creationId xmlns:a16="http://schemas.microsoft.com/office/drawing/2014/main" id="{7D210186-27D1-AF07-2A95-78B7FF464A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4297478" y="4405520"/>
            <a:ext cx="1301846" cy="1076099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F8C96267-8E09-83C2-555D-0198E16E30CB}"/>
              </a:ext>
            </a:extLst>
          </p:cNvPr>
          <p:cNvSpPr txBox="1"/>
          <p:nvPr/>
        </p:nvSpPr>
        <p:spPr>
          <a:xfrm>
            <a:off x="4512846" y="4656206"/>
            <a:ext cx="1078780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“Agent 2 is NOT accessible. Trying again at T = 3…”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58F12DC-5428-E6AA-D320-05C5583FE2FB}"/>
              </a:ext>
            </a:extLst>
          </p:cNvPr>
          <p:cNvSpPr txBox="1"/>
          <p:nvPr/>
        </p:nvSpPr>
        <p:spPr>
          <a:xfrm>
            <a:off x="811331" y="2872324"/>
            <a:ext cx="97926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Access Info</a:t>
            </a:r>
          </a:p>
        </p:txBody>
      </p:sp>
      <p:pic>
        <p:nvPicPr>
          <p:cNvPr id="19" name="Graphic 18" descr="Speech with solid fill">
            <a:extLst>
              <a:ext uri="{FF2B5EF4-FFF2-40B4-BE49-F238E27FC236}">
                <a16:creationId xmlns:a16="http://schemas.microsoft.com/office/drawing/2014/main" id="{45090C85-1EA1-F761-11EB-C0A0FBA4E91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479598" y="1561149"/>
            <a:ext cx="1286386" cy="136417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A04C9997-BE58-2415-FBA8-1AF6A3BBD973}"/>
              </a:ext>
            </a:extLst>
          </p:cNvPr>
          <p:cNvSpPr txBox="1"/>
          <p:nvPr/>
        </p:nvSpPr>
        <p:spPr>
          <a:xfrm>
            <a:off x="3245083" y="5168857"/>
            <a:ext cx="65434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</a:t>
            </a:r>
            <a:r>
              <a:rPr lang="en-US" sz="700" i="1">
                <a:solidFill>
                  <a:schemeClr val="tx1">
                    <a:lumMod val="65000"/>
                    <a:lumOff val="35000"/>
                  </a:schemeClr>
                </a:solidFill>
              </a:rPr>
              <a:t>Agent Access Info</a:t>
            </a:r>
            <a:endParaRPr lang="en-US" sz="7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9C07BDE-B721-C88A-9ACC-BB7B1FD6731C}"/>
              </a:ext>
            </a:extLst>
          </p:cNvPr>
          <p:cNvSpPr txBox="1"/>
          <p:nvPr/>
        </p:nvSpPr>
        <p:spPr>
          <a:xfrm>
            <a:off x="633271" y="1832134"/>
            <a:ext cx="1021147" cy="63094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“Accessing agent data for Agents 1 and 2 at T=2…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Data found!  Sending to Agent 1…”</a:t>
            </a:r>
          </a:p>
        </p:txBody>
      </p:sp>
    </p:spTree>
    <p:extLst>
      <p:ext uri="{BB962C8B-B14F-4D97-AF65-F5344CB8AC3E}">
        <p14:creationId xmlns:p14="http://schemas.microsoft.com/office/powerpoint/2010/main" val="35728710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4C978-9A8F-D19F-6684-24EF10271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Engineering Module - Plan Execution </a:t>
            </a:r>
          </a:p>
        </p:txBody>
      </p:sp>
      <p:sp>
        <p:nvSpPr>
          <p:cNvPr id="4" name="Rounded Rectangle 29">
            <a:extLst>
              <a:ext uri="{FF2B5EF4-FFF2-40B4-BE49-F238E27FC236}">
                <a16:creationId xmlns:a16="http://schemas.microsoft.com/office/drawing/2014/main" id="{F40648B5-DE50-3579-FADA-CAF8E94030E7}"/>
              </a:ext>
            </a:extLst>
          </p:cNvPr>
          <p:cNvSpPr/>
          <p:nvPr/>
        </p:nvSpPr>
        <p:spPr>
          <a:xfrm>
            <a:off x="1698089" y="1115370"/>
            <a:ext cx="8052471" cy="5183541"/>
          </a:xfrm>
          <a:prstGeom prst="roundRect">
            <a:avLst>
              <a:gd name="adj" fmla="val 6097"/>
            </a:avLst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5" name="Rounded Rectangle 30">
            <a:extLst>
              <a:ext uri="{FF2B5EF4-FFF2-40B4-BE49-F238E27FC236}">
                <a16:creationId xmlns:a16="http://schemas.microsoft.com/office/drawing/2014/main" id="{36FCB5CD-F302-D51B-34A3-A0B1CCDBE6D6}"/>
              </a:ext>
            </a:extLst>
          </p:cNvPr>
          <p:cNvSpPr/>
          <p:nvPr/>
        </p:nvSpPr>
        <p:spPr>
          <a:xfrm rot="16200000">
            <a:off x="-510985" y="2233073"/>
            <a:ext cx="2154955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Environment</a:t>
            </a:r>
          </a:p>
        </p:txBody>
      </p:sp>
      <p:sp>
        <p:nvSpPr>
          <p:cNvPr id="6" name="Rounded Rectangle 30">
            <a:extLst>
              <a:ext uri="{FF2B5EF4-FFF2-40B4-BE49-F238E27FC236}">
                <a16:creationId xmlns:a16="http://schemas.microsoft.com/office/drawing/2014/main" id="{87F517DA-6E73-F6CB-E770-58B82D97E783}"/>
              </a:ext>
            </a:extLst>
          </p:cNvPr>
          <p:cNvSpPr/>
          <p:nvPr/>
        </p:nvSpPr>
        <p:spPr>
          <a:xfrm rot="16200000">
            <a:off x="-423114" y="4774286"/>
            <a:ext cx="1979210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Other Agents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1FE5CB-B5E3-B8CC-FC28-61C7280D0EC8}"/>
              </a:ext>
            </a:extLst>
          </p:cNvPr>
          <p:cNvSpPr/>
          <p:nvPr/>
        </p:nvSpPr>
        <p:spPr>
          <a:xfrm>
            <a:off x="1698087" y="1854201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SUB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C5E1990-9422-5D7F-F9ED-1C8180FDCE4E}"/>
              </a:ext>
            </a:extLst>
          </p:cNvPr>
          <p:cNvSpPr/>
          <p:nvPr/>
        </p:nvSpPr>
        <p:spPr>
          <a:xfrm>
            <a:off x="1698087" y="2652859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227E52-179E-4D2F-5FC9-FDFD8678AC53}"/>
              </a:ext>
            </a:extLst>
          </p:cNvPr>
          <p:cNvSpPr/>
          <p:nvPr/>
        </p:nvSpPr>
        <p:spPr>
          <a:xfrm>
            <a:off x="1698087" y="4357079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REP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6CB41F-8ECB-30FC-1971-129130FB3B89}"/>
              </a:ext>
            </a:extLst>
          </p:cNvPr>
          <p:cNvSpPr/>
          <p:nvPr/>
        </p:nvSpPr>
        <p:spPr>
          <a:xfrm>
            <a:off x="1698087" y="5155737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11" name="Rounded Rectangle 29">
            <a:extLst>
              <a:ext uri="{FF2B5EF4-FFF2-40B4-BE49-F238E27FC236}">
                <a16:creationId xmlns:a16="http://schemas.microsoft.com/office/drawing/2014/main" id="{2B32A1C8-1F4D-FE46-0683-3487D1FA5643}"/>
              </a:ext>
            </a:extLst>
          </p:cNvPr>
          <p:cNvSpPr/>
          <p:nvPr/>
        </p:nvSpPr>
        <p:spPr>
          <a:xfrm>
            <a:off x="2323156" y="2446945"/>
            <a:ext cx="4289582" cy="3786754"/>
          </a:xfrm>
          <a:prstGeom prst="roundRect">
            <a:avLst>
              <a:gd name="adj" fmla="val 3300"/>
            </a:avLst>
          </a:prstGeom>
          <a:solidFill>
            <a:schemeClr val="accent2">
              <a:lumMod val="10000"/>
              <a:lumOff val="90000"/>
            </a:scheme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z="1200" i="1" dirty="0">
                <a:solidFill>
                  <a:sysClr val="windowText" lastClr="000000"/>
                </a:solidFill>
              </a:rPr>
              <a:t>Engineering Module</a:t>
            </a:r>
          </a:p>
        </p:txBody>
      </p:sp>
      <p:sp>
        <p:nvSpPr>
          <p:cNvPr id="12" name="Rounded Rectangle 29">
            <a:extLst>
              <a:ext uri="{FF2B5EF4-FFF2-40B4-BE49-F238E27FC236}">
                <a16:creationId xmlns:a16="http://schemas.microsoft.com/office/drawing/2014/main" id="{12ADA39C-3563-CAEB-6599-771568637F19}"/>
              </a:ext>
            </a:extLst>
          </p:cNvPr>
          <p:cNvSpPr/>
          <p:nvPr/>
        </p:nvSpPr>
        <p:spPr>
          <a:xfrm>
            <a:off x="7948289" y="3236808"/>
            <a:ext cx="1307237" cy="307489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i="1" dirty="0">
                <a:solidFill>
                  <a:sysClr val="windowText" lastClr="000000"/>
                </a:solidFill>
              </a:rPr>
              <a:t>Science Module</a:t>
            </a:r>
          </a:p>
        </p:txBody>
      </p:sp>
      <p:sp>
        <p:nvSpPr>
          <p:cNvPr id="13" name="Rounded Rectangle 29">
            <a:extLst>
              <a:ext uri="{FF2B5EF4-FFF2-40B4-BE49-F238E27FC236}">
                <a16:creationId xmlns:a16="http://schemas.microsoft.com/office/drawing/2014/main" id="{4CF191CC-E3D1-061E-10AD-55F38E8AB2A6}"/>
              </a:ext>
            </a:extLst>
          </p:cNvPr>
          <p:cNvSpPr/>
          <p:nvPr/>
        </p:nvSpPr>
        <p:spPr>
          <a:xfrm>
            <a:off x="7954538" y="4331887"/>
            <a:ext cx="1307237" cy="307489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i="1" dirty="0">
                <a:solidFill>
                  <a:sysClr val="windowText" lastClr="000000"/>
                </a:solidFill>
              </a:rPr>
              <a:t>Planning Module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2CFE17B-DDF8-C7E1-74CB-183DE935DC47}"/>
              </a:ext>
            </a:extLst>
          </p:cNvPr>
          <p:cNvCxnSpPr>
            <a:cxnSpLocks/>
          </p:cNvCxnSpPr>
          <p:nvPr/>
        </p:nvCxnSpPr>
        <p:spPr>
          <a:xfrm flipH="1" flipV="1">
            <a:off x="780272" y="2835247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B52B2B7-ABA9-443F-1E5D-AA7CC65B7D4C}"/>
              </a:ext>
            </a:extLst>
          </p:cNvPr>
          <p:cNvCxnSpPr>
            <a:cxnSpLocks/>
          </p:cNvCxnSpPr>
          <p:nvPr/>
        </p:nvCxnSpPr>
        <p:spPr>
          <a:xfrm flipH="1" flipV="1">
            <a:off x="776055" y="2056519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321F822-5C6A-BD15-F8C8-E7C9183E20A6}"/>
              </a:ext>
            </a:extLst>
          </p:cNvPr>
          <p:cNvCxnSpPr>
            <a:cxnSpLocks/>
          </p:cNvCxnSpPr>
          <p:nvPr/>
        </p:nvCxnSpPr>
        <p:spPr>
          <a:xfrm flipH="1" flipV="1">
            <a:off x="772589" y="5337387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3DB52F6-DC85-48AB-544C-FCD2F9E9318D}"/>
              </a:ext>
            </a:extLst>
          </p:cNvPr>
          <p:cNvCxnSpPr>
            <a:cxnSpLocks/>
          </p:cNvCxnSpPr>
          <p:nvPr/>
        </p:nvCxnSpPr>
        <p:spPr>
          <a:xfrm flipH="1" flipV="1">
            <a:off x="774321" y="4538729"/>
            <a:ext cx="922031" cy="738"/>
          </a:xfrm>
          <a:prstGeom prst="straightConnector1">
            <a:avLst/>
          </a:prstGeom>
          <a:ln w="28575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05EFBA9-F89A-F4AA-B55A-FE4D71BE992A}"/>
              </a:ext>
            </a:extLst>
          </p:cNvPr>
          <p:cNvCxnSpPr>
            <a:cxnSpLocks/>
            <a:endCxn id="9" idx="3"/>
          </p:cNvCxnSpPr>
          <p:nvPr/>
        </p:nvCxnSpPr>
        <p:spPr>
          <a:xfrm flipH="1">
            <a:off x="2066852" y="4538729"/>
            <a:ext cx="370038" cy="739"/>
          </a:xfrm>
          <a:prstGeom prst="straightConnector1">
            <a:avLst/>
          </a:prstGeom>
          <a:ln w="19050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3080E86-4D23-A774-F967-F388C923D11E}"/>
              </a:ext>
            </a:extLst>
          </p:cNvPr>
          <p:cNvCxnSpPr>
            <a:cxnSpLocks/>
            <a:endCxn id="10" idx="3"/>
          </p:cNvCxnSpPr>
          <p:nvPr/>
        </p:nvCxnSpPr>
        <p:spPr>
          <a:xfrm flipH="1">
            <a:off x="2066852" y="5337387"/>
            <a:ext cx="374588" cy="739"/>
          </a:xfrm>
          <a:prstGeom prst="straightConnector1">
            <a:avLst/>
          </a:prstGeom>
          <a:ln w="19050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A7A95947-F6FE-37CA-E02B-B0F9DFACB9A8}"/>
              </a:ext>
            </a:extLst>
          </p:cNvPr>
          <p:cNvCxnSpPr>
            <a:cxnSpLocks/>
            <a:stCxn id="12" idx="2"/>
            <a:endCxn id="13" idx="0"/>
          </p:cNvCxnSpPr>
          <p:nvPr/>
        </p:nvCxnSpPr>
        <p:spPr>
          <a:xfrm>
            <a:off x="8601908" y="3544297"/>
            <a:ext cx="6249" cy="787590"/>
          </a:xfrm>
          <a:prstGeom prst="straightConnector1">
            <a:avLst/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465D2550-9A5E-2B9C-C4A5-BEBE059DFA7D}"/>
              </a:ext>
            </a:extLst>
          </p:cNvPr>
          <p:cNvSpPr/>
          <p:nvPr/>
        </p:nvSpPr>
        <p:spPr>
          <a:xfrm>
            <a:off x="3574030" y="1593032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Event Handler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CDB0AC5-0E15-BEA5-0D41-E610593E1143}"/>
              </a:ext>
            </a:extLst>
          </p:cNvPr>
          <p:cNvSpPr/>
          <p:nvPr/>
        </p:nvSpPr>
        <p:spPr>
          <a:xfrm>
            <a:off x="5511071" y="1592469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Sim Start/End</a:t>
            </a:r>
          </a:p>
        </p:txBody>
      </p:sp>
      <p:cxnSp>
        <p:nvCxnSpPr>
          <p:cNvPr id="54" name="Elbow Connector 56">
            <a:extLst>
              <a:ext uri="{FF2B5EF4-FFF2-40B4-BE49-F238E27FC236}">
                <a16:creationId xmlns:a16="http://schemas.microsoft.com/office/drawing/2014/main" id="{DED9E14D-4B83-0719-589B-A0247A26D48A}"/>
              </a:ext>
            </a:extLst>
          </p:cNvPr>
          <p:cNvCxnSpPr>
            <a:cxnSpLocks/>
            <a:stCxn id="7" idx="3"/>
            <a:endCxn id="52" idx="1"/>
          </p:cNvCxnSpPr>
          <p:nvPr/>
        </p:nvCxnSpPr>
        <p:spPr>
          <a:xfrm flipV="1">
            <a:off x="2066852" y="1785907"/>
            <a:ext cx="1507178" cy="250683"/>
          </a:xfrm>
          <a:prstGeom prst="bentConnector3">
            <a:avLst>
              <a:gd name="adj1" fmla="val 50000"/>
            </a:avLst>
          </a:prstGeom>
          <a:ln w="190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A6007C7-0ABA-1107-19E0-A027CCDFC33B}"/>
              </a:ext>
            </a:extLst>
          </p:cNvPr>
          <p:cNvCxnSpPr>
            <a:cxnSpLocks/>
            <a:stCxn id="53" idx="1"/>
            <a:endCxn id="52" idx="3"/>
          </p:cNvCxnSpPr>
          <p:nvPr/>
        </p:nvCxnSpPr>
        <p:spPr>
          <a:xfrm flipH="1">
            <a:off x="4713057" y="1785344"/>
            <a:ext cx="798014" cy="563"/>
          </a:xfrm>
          <a:prstGeom prst="straightConnector1">
            <a:avLst/>
          </a:prstGeom>
          <a:ln w="19050"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ounded Rectangle 29">
            <a:extLst>
              <a:ext uri="{FF2B5EF4-FFF2-40B4-BE49-F238E27FC236}">
                <a16:creationId xmlns:a16="http://schemas.microsoft.com/office/drawing/2014/main" id="{8651A971-FD80-C7DD-B497-3D2C3B67E474}"/>
              </a:ext>
            </a:extLst>
          </p:cNvPr>
          <p:cNvSpPr/>
          <p:nvPr/>
        </p:nvSpPr>
        <p:spPr>
          <a:xfrm>
            <a:off x="3450703" y="1263627"/>
            <a:ext cx="3281173" cy="902555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i="1" dirty="0">
                <a:solidFill>
                  <a:sysClr val="windowText" lastClr="000000"/>
                </a:solidFill>
              </a:rPr>
              <a:t>Simulation Maintenance Module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E1EDB20-B750-E5E9-8E92-87267775AC19}"/>
              </a:ext>
            </a:extLst>
          </p:cNvPr>
          <p:cNvSpPr txBox="1"/>
          <p:nvPr/>
        </p:nvSpPr>
        <p:spPr>
          <a:xfrm>
            <a:off x="4713057" y="1489479"/>
            <a:ext cx="6752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-Simulation Events</a:t>
            </a:r>
          </a:p>
        </p:txBody>
      </p:sp>
      <p:sp>
        <p:nvSpPr>
          <p:cNvPr id="18" name="Rounded Rectangle 29">
            <a:extLst>
              <a:ext uri="{FF2B5EF4-FFF2-40B4-BE49-F238E27FC236}">
                <a16:creationId xmlns:a16="http://schemas.microsoft.com/office/drawing/2014/main" id="{351ABAC9-95DA-DB64-1D76-AEB49F238802}"/>
              </a:ext>
            </a:extLst>
          </p:cNvPr>
          <p:cNvSpPr/>
          <p:nvPr/>
        </p:nvSpPr>
        <p:spPr>
          <a:xfrm rot="16200000">
            <a:off x="2029694" y="4761449"/>
            <a:ext cx="1181448" cy="357955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ysClr val="windowText" lastClr="000000"/>
                </a:solidFill>
              </a:rPr>
              <a:t>Network Emulator</a:t>
            </a:r>
          </a:p>
        </p:txBody>
      </p:sp>
      <p:sp>
        <p:nvSpPr>
          <p:cNvPr id="51" name="Rounded Rectangle 29">
            <a:extLst>
              <a:ext uri="{FF2B5EF4-FFF2-40B4-BE49-F238E27FC236}">
                <a16:creationId xmlns:a16="http://schemas.microsoft.com/office/drawing/2014/main" id="{217BB112-4919-5EF6-1341-F6C36B25E02B}"/>
              </a:ext>
            </a:extLst>
          </p:cNvPr>
          <p:cNvSpPr/>
          <p:nvPr/>
        </p:nvSpPr>
        <p:spPr>
          <a:xfrm>
            <a:off x="3270356" y="2878232"/>
            <a:ext cx="3038481" cy="3157979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50" i="1" dirty="0">
                <a:solidFill>
                  <a:sysClr val="windowText" lastClr="000000"/>
                </a:solidFill>
              </a:rPr>
              <a:t>Platform Emulator</a:t>
            </a:r>
          </a:p>
        </p:txBody>
      </p:sp>
      <p:sp>
        <p:nvSpPr>
          <p:cNvPr id="60" name="Rounded Rectangle 29">
            <a:extLst>
              <a:ext uri="{FF2B5EF4-FFF2-40B4-BE49-F238E27FC236}">
                <a16:creationId xmlns:a16="http://schemas.microsoft.com/office/drawing/2014/main" id="{FF61DADA-E76D-99A4-ABE1-66DEFE816698}"/>
              </a:ext>
            </a:extLst>
          </p:cNvPr>
          <p:cNvSpPr/>
          <p:nvPr/>
        </p:nvSpPr>
        <p:spPr>
          <a:xfrm>
            <a:off x="4093543" y="5574315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Payload</a:t>
            </a:r>
          </a:p>
        </p:txBody>
      </p:sp>
      <p:cxnSp>
        <p:nvCxnSpPr>
          <p:cNvPr id="147" name="Elbow Connector 56">
            <a:extLst>
              <a:ext uri="{FF2B5EF4-FFF2-40B4-BE49-F238E27FC236}">
                <a16:creationId xmlns:a16="http://schemas.microsoft.com/office/drawing/2014/main" id="{C4502423-406F-A3F6-1567-395AD1537D70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5457028" y="3968393"/>
            <a:ext cx="2497510" cy="517239"/>
          </a:xfrm>
          <a:prstGeom prst="bentConnector3">
            <a:avLst>
              <a:gd name="adj1" fmla="val 50000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Elbow Connector 56">
            <a:extLst>
              <a:ext uri="{FF2B5EF4-FFF2-40B4-BE49-F238E27FC236}">
                <a16:creationId xmlns:a16="http://schemas.microsoft.com/office/drawing/2014/main" id="{8F38ED55-85B4-23DF-B418-4B917428540D}"/>
              </a:ext>
            </a:extLst>
          </p:cNvPr>
          <p:cNvCxnSpPr>
            <a:cxnSpLocks/>
            <a:stCxn id="89" idx="0"/>
            <a:endCxn id="12" idx="1"/>
          </p:cNvCxnSpPr>
          <p:nvPr/>
        </p:nvCxnSpPr>
        <p:spPr>
          <a:xfrm rot="16200000" flipH="1">
            <a:off x="6569812" y="2012077"/>
            <a:ext cx="86893" cy="2670059"/>
          </a:xfrm>
          <a:prstGeom prst="bentConnector4">
            <a:avLst>
              <a:gd name="adj1" fmla="val -263082"/>
              <a:gd name="adj2" fmla="val 44455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Rounded Rectangle 29">
            <a:extLst>
              <a:ext uri="{FF2B5EF4-FFF2-40B4-BE49-F238E27FC236}">
                <a16:creationId xmlns:a16="http://schemas.microsoft.com/office/drawing/2014/main" id="{AD0BCC4D-3FD7-21C3-0DE9-F78C5720B017}"/>
              </a:ext>
            </a:extLst>
          </p:cNvPr>
          <p:cNvSpPr/>
          <p:nvPr/>
        </p:nvSpPr>
        <p:spPr>
          <a:xfrm>
            <a:off x="3555509" y="3535786"/>
            <a:ext cx="667620" cy="238442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Reactive Planner</a:t>
            </a:r>
          </a:p>
        </p:txBody>
      </p:sp>
      <p:sp>
        <p:nvSpPr>
          <p:cNvPr id="72" name="Rounded Rectangle 29">
            <a:extLst>
              <a:ext uri="{FF2B5EF4-FFF2-40B4-BE49-F238E27FC236}">
                <a16:creationId xmlns:a16="http://schemas.microsoft.com/office/drawing/2014/main" id="{84D4896E-930E-472B-B585-48CDAD784539}"/>
              </a:ext>
            </a:extLst>
          </p:cNvPr>
          <p:cNvSpPr/>
          <p:nvPr/>
        </p:nvSpPr>
        <p:spPr>
          <a:xfrm>
            <a:off x="4093543" y="5182556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Comms</a:t>
            </a:r>
            <a:endParaRPr lang="en-US" sz="600" i="1" dirty="0">
              <a:solidFill>
                <a:sysClr val="windowText" lastClr="000000"/>
              </a:solidFill>
            </a:endParaRPr>
          </a:p>
        </p:txBody>
      </p:sp>
      <p:sp>
        <p:nvSpPr>
          <p:cNvPr id="73" name="Rounded Rectangle 29">
            <a:extLst>
              <a:ext uri="{FF2B5EF4-FFF2-40B4-BE49-F238E27FC236}">
                <a16:creationId xmlns:a16="http://schemas.microsoft.com/office/drawing/2014/main" id="{117013F9-A97F-4F7A-B68C-0B8700601C16}"/>
              </a:ext>
            </a:extLst>
          </p:cNvPr>
          <p:cNvSpPr/>
          <p:nvPr/>
        </p:nvSpPr>
        <p:spPr>
          <a:xfrm>
            <a:off x="4093543" y="4790798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EPS</a:t>
            </a:r>
          </a:p>
        </p:txBody>
      </p:sp>
      <p:sp>
        <p:nvSpPr>
          <p:cNvPr id="75" name="Rounded Rectangle 29">
            <a:extLst>
              <a:ext uri="{FF2B5EF4-FFF2-40B4-BE49-F238E27FC236}">
                <a16:creationId xmlns:a16="http://schemas.microsoft.com/office/drawing/2014/main" id="{9EBDCE34-BAB4-4345-9C48-CB22D85302A0}"/>
              </a:ext>
            </a:extLst>
          </p:cNvPr>
          <p:cNvSpPr/>
          <p:nvPr/>
        </p:nvSpPr>
        <p:spPr>
          <a:xfrm>
            <a:off x="4093543" y="4399040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GNC</a:t>
            </a:r>
          </a:p>
        </p:txBody>
      </p:sp>
      <p:sp>
        <p:nvSpPr>
          <p:cNvPr id="76" name="Rounded Rectangle 29">
            <a:extLst>
              <a:ext uri="{FF2B5EF4-FFF2-40B4-BE49-F238E27FC236}">
                <a16:creationId xmlns:a16="http://schemas.microsoft.com/office/drawing/2014/main" id="{EC542895-4B0F-4E1E-9A51-400E8AB0FFA4}"/>
              </a:ext>
            </a:extLst>
          </p:cNvPr>
          <p:cNvSpPr/>
          <p:nvPr/>
        </p:nvSpPr>
        <p:spPr>
          <a:xfrm>
            <a:off x="3490685" y="3197788"/>
            <a:ext cx="2575259" cy="1090749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800" dirty="0">
                <a:solidFill>
                  <a:sysClr val="windowText" lastClr="000000"/>
                </a:solidFill>
              </a:rPr>
              <a:t>CDH</a:t>
            </a:r>
          </a:p>
        </p:txBody>
      </p:sp>
      <p:sp>
        <p:nvSpPr>
          <p:cNvPr id="89" name="Rounded Rectangle 29">
            <a:extLst>
              <a:ext uri="{FF2B5EF4-FFF2-40B4-BE49-F238E27FC236}">
                <a16:creationId xmlns:a16="http://schemas.microsoft.com/office/drawing/2014/main" id="{A089AF54-A214-49A0-8D78-1A76942FC697}"/>
              </a:ext>
            </a:extLst>
          </p:cNvPr>
          <p:cNvSpPr/>
          <p:nvPr/>
        </p:nvSpPr>
        <p:spPr>
          <a:xfrm>
            <a:off x="4944420" y="3303660"/>
            <a:ext cx="667620" cy="29589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Memory Emulator</a:t>
            </a:r>
          </a:p>
        </p:txBody>
      </p:sp>
      <p:sp>
        <p:nvSpPr>
          <p:cNvPr id="90" name="Rounded Rectangle 29">
            <a:extLst>
              <a:ext uri="{FF2B5EF4-FFF2-40B4-BE49-F238E27FC236}">
                <a16:creationId xmlns:a16="http://schemas.microsoft.com/office/drawing/2014/main" id="{7A899FE2-096C-4441-BC96-893DB6260128}"/>
              </a:ext>
            </a:extLst>
          </p:cNvPr>
          <p:cNvSpPr/>
          <p:nvPr/>
        </p:nvSpPr>
        <p:spPr>
          <a:xfrm>
            <a:off x="4771831" y="3896676"/>
            <a:ext cx="667620" cy="248121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Operations Executor</a:t>
            </a:r>
          </a:p>
        </p:txBody>
      </p:sp>
      <p:cxnSp>
        <p:nvCxnSpPr>
          <p:cNvPr id="105" name="Elbow Connector 56">
            <a:extLst>
              <a:ext uri="{FF2B5EF4-FFF2-40B4-BE49-F238E27FC236}">
                <a16:creationId xmlns:a16="http://schemas.microsoft.com/office/drawing/2014/main" id="{F5DF90EF-91A2-423E-827C-D647B4163013}"/>
              </a:ext>
            </a:extLst>
          </p:cNvPr>
          <p:cNvCxnSpPr>
            <a:cxnSpLocks/>
            <a:stCxn id="75" idx="1"/>
            <a:endCxn id="90" idx="1"/>
          </p:cNvCxnSpPr>
          <p:nvPr/>
        </p:nvCxnSpPr>
        <p:spPr>
          <a:xfrm rot="10800000" flipH="1">
            <a:off x="4093543" y="4020738"/>
            <a:ext cx="678288" cy="533873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Elbow Connector 56">
            <a:extLst>
              <a:ext uri="{FF2B5EF4-FFF2-40B4-BE49-F238E27FC236}">
                <a16:creationId xmlns:a16="http://schemas.microsoft.com/office/drawing/2014/main" id="{1276588E-6E95-4E3A-9113-31E5B78741FD}"/>
              </a:ext>
            </a:extLst>
          </p:cNvPr>
          <p:cNvCxnSpPr>
            <a:cxnSpLocks/>
            <a:stCxn id="73" idx="1"/>
            <a:endCxn id="90" idx="1"/>
          </p:cNvCxnSpPr>
          <p:nvPr/>
        </p:nvCxnSpPr>
        <p:spPr>
          <a:xfrm rot="10800000" flipH="1">
            <a:off x="4093543" y="4020738"/>
            <a:ext cx="678288" cy="925631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Elbow Connector 56">
            <a:extLst>
              <a:ext uri="{FF2B5EF4-FFF2-40B4-BE49-F238E27FC236}">
                <a16:creationId xmlns:a16="http://schemas.microsoft.com/office/drawing/2014/main" id="{7E7DCF36-0AD7-4A5C-A0F2-A60BC87135E2}"/>
              </a:ext>
            </a:extLst>
          </p:cNvPr>
          <p:cNvCxnSpPr>
            <a:cxnSpLocks/>
            <a:stCxn id="72" idx="1"/>
            <a:endCxn id="90" idx="1"/>
          </p:cNvCxnSpPr>
          <p:nvPr/>
        </p:nvCxnSpPr>
        <p:spPr>
          <a:xfrm rot="10800000" flipH="1">
            <a:off x="4093543" y="4020738"/>
            <a:ext cx="678288" cy="1317389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Elbow Connector 56">
            <a:extLst>
              <a:ext uri="{FF2B5EF4-FFF2-40B4-BE49-F238E27FC236}">
                <a16:creationId xmlns:a16="http://schemas.microsoft.com/office/drawing/2014/main" id="{EE80653F-58C9-448D-9038-26256F33A14C}"/>
              </a:ext>
            </a:extLst>
          </p:cNvPr>
          <p:cNvCxnSpPr>
            <a:cxnSpLocks/>
            <a:stCxn id="60" idx="1"/>
            <a:endCxn id="90" idx="1"/>
          </p:cNvCxnSpPr>
          <p:nvPr/>
        </p:nvCxnSpPr>
        <p:spPr>
          <a:xfrm rot="10800000" flipH="1">
            <a:off x="4093543" y="4020737"/>
            <a:ext cx="678288" cy="1709148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Elbow Connector 56">
            <a:extLst>
              <a:ext uri="{FF2B5EF4-FFF2-40B4-BE49-F238E27FC236}">
                <a16:creationId xmlns:a16="http://schemas.microsoft.com/office/drawing/2014/main" id="{0A3C5567-7911-4126-A03D-4F9D0E9372E2}"/>
              </a:ext>
            </a:extLst>
          </p:cNvPr>
          <p:cNvCxnSpPr>
            <a:cxnSpLocks/>
            <a:stCxn id="90" idx="2"/>
            <a:endCxn id="75" idx="3"/>
          </p:cNvCxnSpPr>
          <p:nvPr/>
        </p:nvCxnSpPr>
        <p:spPr>
          <a:xfrm rot="5400000">
            <a:off x="4729981" y="4178949"/>
            <a:ext cx="409813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Elbow Connector 56">
            <a:extLst>
              <a:ext uri="{FF2B5EF4-FFF2-40B4-BE49-F238E27FC236}">
                <a16:creationId xmlns:a16="http://schemas.microsoft.com/office/drawing/2014/main" id="{650CE2F8-3AF4-4B08-927F-647C746D5826}"/>
              </a:ext>
            </a:extLst>
          </p:cNvPr>
          <p:cNvCxnSpPr>
            <a:cxnSpLocks/>
            <a:stCxn id="90" idx="2"/>
            <a:endCxn id="73" idx="3"/>
          </p:cNvCxnSpPr>
          <p:nvPr/>
        </p:nvCxnSpPr>
        <p:spPr>
          <a:xfrm rot="5400000">
            <a:off x="4534102" y="4374828"/>
            <a:ext cx="801571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Elbow Connector 56">
            <a:extLst>
              <a:ext uri="{FF2B5EF4-FFF2-40B4-BE49-F238E27FC236}">
                <a16:creationId xmlns:a16="http://schemas.microsoft.com/office/drawing/2014/main" id="{81354236-E510-40FB-A081-2E061FAF211D}"/>
              </a:ext>
            </a:extLst>
          </p:cNvPr>
          <p:cNvCxnSpPr>
            <a:cxnSpLocks/>
            <a:stCxn id="90" idx="2"/>
            <a:endCxn id="72" idx="3"/>
          </p:cNvCxnSpPr>
          <p:nvPr/>
        </p:nvCxnSpPr>
        <p:spPr>
          <a:xfrm rot="5400000">
            <a:off x="4338223" y="4570707"/>
            <a:ext cx="1193329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Elbow Connector 56">
            <a:extLst>
              <a:ext uri="{FF2B5EF4-FFF2-40B4-BE49-F238E27FC236}">
                <a16:creationId xmlns:a16="http://schemas.microsoft.com/office/drawing/2014/main" id="{74371965-3CBC-4202-90CC-34368C216DDF}"/>
              </a:ext>
            </a:extLst>
          </p:cNvPr>
          <p:cNvCxnSpPr>
            <a:cxnSpLocks/>
            <a:stCxn id="90" idx="2"/>
            <a:endCxn id="60" idx="3"/>
          </p:cNvCxnSpPr>
          <p:nvPr/>
        </p:nvCxnSpPr>
        <p:spPr>
          <a:xfrm rot="5400000">
            <a:off x="4142343" y="4766587"/>
            <a:ext cx="1585088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Elbow Connector 56">
            <a:extLst>
              <a:ext uri="{FF2B5EF4-FFF2-40B4-BE49-F238E27FC236}">
                <a16:creationId xmlns:a16="http://schemas.microsoft.com/office/drawing/2014/main" id="{DD8C3B6D-2674-428C-BC26-3A80B5A5473E}"/>
              </a:ext>
            </a:extLst>
          </p:cNvPr>
          <p:cNvCxnSpPr>
            <a:cxnSpLocks/>
            <a:endCxn id="18" idx="2"/>
          </p:cNvCxnSpPr>
          <p:nvPr/>
        </p:nvCxnSpPr>
        <p:spPr>
          <a:xfrm rot="10800000">
            <a:off x="2799396" y="4940428"/>
            <a:ext cx="1294150" cy="515497"/>
          </a:xfrm>
          <a:prstGeom prst="bentConnector3">
            <a:avLst>
              <a:gd name="adj1" fmla="val 87683"/>
            </a:avLst>
          </a:prstGeom>
          <a:ln w="19050"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Elbow Connector 56">
            <a:extLst>
              <a:ext uri="{FF2B5EF4-FFF2-40B4-BE49-F238E27FC236}">
                <a16:creationId xmlns:a16="http://schemas.microsoft.com/office/drawing/2014/main" id="{F5229F95-BCB5-4C9F-A7C6-4D267755FE5F}"/>
              </a:ext>
            </a:extLst>
          </p:cNvPr>
          <p:cNvCxnSpPr>
            <a:cxnSpLocks/>
            <a:stCxn id="89" idx="3"/>
          </p:cNvCxnSpPr>
          <p:nvPr/>
        </p:nvCxnSpPr>
        <p:spPr>
          <a:xfrm flipH="1">
            <a:off x="4770621" y="3451605"/>
            <a:ext cx="841419" cy="2413265"/>
          </a:xfrm>
          <a:prstGeom prst="bentConnector4">
            <a:avLst>
              <a:gd name="adj1" fmla="val -27168"/>
              <a:gd name="adj2" fmla="val 99376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Elbow Connector 56">
            <a:extLst>
              <a:ext uri="{FF2B5EF4-FFF2-40B4-BE49-F238E27FC236}">
                <a16:creationId xmlns:a16="http://schemas.microsoft.com/office/drawing/2014/main" id="{F38834F7-AB5C-4070-98DC-D7AEAFD00312}"/>
              </a:ext>
            </a:extLst>
          </p:cNvPr>
          <p:cNvCxnSpPr>
            <a:cxnSpLocks/>
            <a:stCxn id="89" idx="3"/>
          </p:cNvCxnSpPr>
          <p:nvPr/>
        </p:nvCxnSpPr>
        <p:spPr>
          <a:xfrm flipH="1">
            <a:off x="4768022" y="3451605"/>
            <a:ext cx="844018" cy="2004317"/>
          </a:xfrm>
          <a:prstGeom prst="bentConnector4">
            <a:avLst>
              <a:gd name="adj1" fmla="val -27085"/>
              <a:gd name="adj2" fmla="val 99566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Elbow Connector 56">
            <a:extLst>
              <a:ext uri="{FF2B5EF4-FFF2-40B4-BE49-F238E27FC236}">
                <a16:creationId xmlns:a16="http://schemas.microsoft.com/office/drawing/2014/main" id="{3F311BAA-2BE1-4980-A029-D469D899B8DE}"/>
              </a:ext>
            </a:extLst>
          </p:cNvPr>
          <p:cNvCxnSpPr>
            <a:cxnSpLocks/>
            <a:stCxn id="90" idx="3"/>
          </p:cNvCxnSpPr>
          <p:nvPr/>
        </p:nvCxnSpPr>
        <p:spPr>
          <a:xfrm>
            <a:off x="5439451" y="4020737"/>
            <a:ext cx="2515087" cy="548563"/>
          </a:xfrm>
          <a:prstGeom prst="bentConnector3">
            <a:avLst>
              <a:gd name="adj1" fmla="val 38891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Elbow Connector 56">
            <a:extLst>
              <a:ext uri="{FF2B5EF4-FFF2-40B4-BE49-F238E27FC236}">
                <a16:creationId xmlns:a16="http://schemas.microsoft.com/office/drawing/2014/main" id="{F1B0D1BB-E82B-4F3B-B8FF-B040DD6FD753}"/>
              </a:ext>
            </a:extLst>
          </p:cNvPr>
          <p:cNvCxnSpPr>
            <a:cxnSpLocks/>
            <a:stCxn id="180" idx="3"/>
          </p:cNvCxnSpPr>
          <p:nvPr/>
        </p:nvCxnSpPr>
        <p:spPr>
          <a:xfrm>
            <a:off x="4223129" y="3655007"/>
            <a:ext cx="541004" cy="255227"/>
          </a:xfrm>
          <a:prstGeom prst="bentConnector3">
            <a:avLst>
              <a:gd name="adj1" fmla="val 50000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Elbow Connector 56">
            <a:extLst>
              <a:ext uri="{FF2B5EF4-FFF2-40B4-BE49-F238E27FC236}">
                <a16:creationId xmlns:a16="http://schemas.microsoft.com/office/drawing/2014/main" id="{6A04DC9D-A6D7-4E03-B2D3-EA2386F340DE}"/>
              </a:ext>
            </a:extLst>
          </p:cNvPr>
          <p:cNvCxnSpPr>
            <a:cxnSpLocks/>
          </p:cNvCxnSpPr>
          <p:nvPr/>
        </p:nvCxnSpPr>
        <p:spPr>
          <a:xfrm rot="10800000">
            <a:off x="4221947" y="3774228"/>
            <a:ext cx="542191" cy="194164"/>
          </a:xfrm>
          <a:prstGeom prst="bentConnector3">
            <a:avLst>
              <a:gd name="adj1" fmla="val 60541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Elbow Connector 56">
            <a:extLst>
              <a:ext uri="{FF2B5EF4-FFF2-40B4-BE49-F238E27FC236}">
                <a16:creationId xmlns:a16="http://schemas.microsoft.com/office/drawing/2014/main" id="{E9DC7D74-7045-4720-85E7-1B71F3C71EB9}"/>
              </a:ext>
            </a:extLst>
          </p:cNvPr>
          <p:cNvCxnSpPr>
            <a:cxnSpLocks/>
            <a:endCxn id="89" idx="1"/>
          </p:cNvCxnSpPr>
          <p:nvPr/>
        </p:nvCxnSpPr>
        <p:spPr>
          <a:xfrm rot="16200000" flipV="1">
            <a:off x="4743496" y="3652530"/>
            <a:ext cx="445071" cy="43222"/>
          </a:xfrm>
          <a:prstGeom prst="bentConnector4">
            <a:avLst>
              <a:gd name="adj1" fmla="val 33380"/>
              <a:gd name="adj2" fmla="val 302744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Elbow Connector 56">
            <a:extLst>
              <a:ext uri="{FF2B5EF4-FFF2-40B4-BE49-F238E27FC236}">
                <a16:creationId xmlns:a16="http://schemas.microsoft.com/office/drawing/2014/main" id="{E9C2128D-7127-4151-A20C-1197683BF2C7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2038279" cy="1844185"/>
          </a:xfrm>
          <a:prstGeom prst="bentConnector3">
            <a:avLst>
              <a:gd name="adj1" fmla="val 53240"/>
            </a:avLst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Elbow Connector 56">
            <a:extLst>
              <a:ext uri="{FF2B5EF4-FFF2-40B4-BE49-F238E27FC236}">
                <a16:creationId xmlns:a16="http://schemas.microsoft.com/office/drawing/2014/main" id="{2973BBC1-1C5F-458E-A016-FD758E447D5B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1084980" cy="2245264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Elbow Connector 56">
            <a:extLst>
              <a:ext uri="{FF2B5EF4-FFF2-40B4-BE49-F238E27FC236}">
                <a16:creationId xmlns:a16="http://schemas.microsoft.com/office/drawing/2014/main" id="{94DC209D-27D1-4A9E-9A13-41665E7FF0CE}"/>
              </a:ext>
            </a:extLst>
          </p:cNvPr>
          <p:cNvCxnSpPr>
            <a:cxnSpLocks/>
          </p:cNvCxnSpPr>
          <p:nvPr/>
        </p:nvCxnSpPr>
        <p:spPr>
          <a:xfrm>
            <a:off x="3166973" y="5067736"/>
            <a:ext cx="920628" cy="0"/>
          </a:xfrm>
          <a:prstGeom prst="straightConnector1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Elbow Connector 56">
            <a:extLst>
              <a:ext uri="{FF2B5EF4-FFF2-40B4-BE49-F238E27FC236}">
                <a16:creationId xmlns:a16="http://schemas.microsoft.com/office/drawing/2014/main" id="{77DD1CD4-9730-44EC-91E2-5C9E600BAA98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1083060" cy="2449703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Elbow Connector 56">
            <a:extLst>
              <a:ext uri="{FF2B5EF4-FFF2-40B4-BE49-F238E27FC236}">
                <a16:creationId xmlns:a16="http://schemas.microsoft.com/office/drawing/2014/main" id="{FB982657-D5E3-4A79-B1E8-3DD75CBB3035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1081216" cy="3013025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Elbow Connector 56">
            <a:extLst>
              <a:ext uri="{FF2B5EF4-FFF2-40B4-BE49-F238E27FC236}">
                <a16:creationId xmlns:a16="http://schemas.microsoft.com/office/drawing/2014/main" id="{B68866AC-77EB-42F7-9DE6-6E7049A5992D}"/>
              </a:ext>
            </a:extLst>
          </p:cNvPr>
          <p:cNvCxnSpPr>
            <a:cxnSpLocks/>
          </p:cNvCxnSpPr>
          <p:nvPr/>
        </p:nvCxnSpPr>
        <p:spPr>
          <a:xfrm>
            <a:off x="3170829" y="5837402"/>
            <a:ext cx="920628" cy="0"/>
          </a:xfrm>
          <a:prstGeom prst="straightConnector1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Elbow Connector 56">
            <a:extLst>
              <a:ext uri="{FF2B5EF4-FFF2-40B4-BE49-F238E27FC236}">
                <a16:creationId xmlns:a16="http://schemas.microsoft.com/office/drawing/2014/main" id="{0ABB24D6-7AE1-449F-805C-4DB57F4CE26A}"/>
              </a:ext>
            </a:extLst>
          </p:cNvPr>
          <p:cNvCxnSpPr>
            <a:cxnSpLocks/>
            <a:stCxn id="8" idx="3"/>
            <a:endCxn id="18" idx="3"/>
          </p:cNvCxnSpPr>
          <p:nvPr/>
        </p:nvCxnSpPr>
        <p:spPr>
          <a:xfrm>
            <a:off x="2066852" y="2835248"/>
            <a:ext cx="553567" cy="1514455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Elbow Connector 56">
            <a:extLst>
              <a:ext uri="{FF2B5EF4-FFF2-40B4-BE49-F238E27FC236}">
                <a16:creationId xmlns:a16="http://schemas.microsoft.com/office/drawing/2014/main" id="{91F6E739-09E3-4461-9EE5-15189E7F6479}"/>
              </a:ext>
            </a:extLst>
          </p:cNvPr>
          <p:cNvCxnSpPr>
            <a:cxnSpLocks/>
            <a:stCxn id="52" idx="2"/>
          </p:cNvCxnSpPr>
          <p:nvPr/>
        </p:nvCxnSpPr>
        <p:spPr>
          <a:xfrm rot="5400000">
            <a:off x="3219455" y="1911159"/>
            <a:ext cx="856467" cy="991712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56">
            <a:extLst>
              <a:ext uri="{FF2B5EF4-FFF2-40B4-BE49-F238E27FC236}">
                <a16:creationId xmlns:a16="http://schemas.microsoft.com/office/drawing/2014/main" id="{B49EAF7B-342F-349C-13D1-BA81BFF6FC82}"/>
              </a:ext>
            </a:extLst>
          </p:cNvPr>
          <p:cNvCxnSpPr>
            <a:cxnSpLocks/>
          </p:cNvCxnSpPr>
          <p:nvPr/>
        </p:nvCxnSpPr>
        <p:spPr>
          <a:xfrm rot="10800000">
            <a:off x="5618528" y="3350614"/>
            <a:ext cx="2327358" cy="145181"/>
          </a:xfrm>
          <a:prstGeom prst="bentConnector3">
            <a:avLst>
              <a:gd name="adj1" fmla="val 67704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Elbow Connector 56">
            <a:extLst>
              <a:ext uri="{FF2B5EF4-FFF2-40B4-BE49-F238E27FC236}">
                <a16:creationId xmlns:a16="http://schemas.microsoft.com/office/drawing/2014/main" id="{92F17629-697B-04AF-647C-0F92F4609D53}"/>
              </a:ext>
            </a:extLst>
          </p:cNvPr>
          <p:cNvCxnSpPr>
            <a:cxnSpLocks/>
          </p:cNvCxnSpPr>
          <p:nvPr/>
        </p:nvCxnSpPr>
        <p:spPr>
          <a:xfrm>
            <a:off x="3184503" y="5227802"/>
            <a:ext cx="920628" cy="0"/>
          </a:xfrm>
          <a:prstGeom prst="straightConnector1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Elbow Connector 56">
            <a:extLst>
              <a:ext uri="{FF2B5EF4-FFF2-40B4-BE49-F238E27FC236}">
                <a16:creationId xmlns:a16="http://schemas.microsoft.com/office/drawing/2014/main" id="{4F09E56D-F40E-29BA-8FA9-0AECD59D1FD3}"/>
              </a:ext>
            </a:extLst>
          </p:cNvPr>
          <p:cNvCxnSpPr>
            <a:cxnSpLocks/>
            <a:stCxn id="90" idx="0"/>
            <a:endCxn id="89" idx="2"/>
          </p:cNvCxnSpPr>
          <p:nvPr/>
        </p:nvCxnSpPr>
        <p:spPr>
          <a:xfrm rot="5400000" flipH="1" flipV="1">
            <a:off x="5043372" y="3661819"/>
            <a:ext cx="297126" cy="172589"/>
          </a:xfrm>
          <a:prstGeom prst="bentConnector3">
            <a:avLst>
              <a:gd name="adj1" fmla="val 60258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3A3457C-6E18-60E9-8053-0C6E5F96FF8C}"/>
              </a:ext>
            </a:extLst>
          </p:cNvPr>
          <p:cNvGrpSpPr/>
          <p:nvPr/>
        </p:nvGrpSpPr>
        <p:grpSpPr>
          <a:xfrm>
            <a:off x="1253943" y="936113"/>
            <a:ext cx="914400" cy="914400"/>
            <a:chOff x="8717280" y="2379218"/>
            <a:chExt cx="914400" cy="914400"/>
          </a:xfrm>
        </p:grpSpPr>
        <p:pic>
          <p:nvPicPr>
            <p:cNvPr id="29" name="Graphic 28" descr="Satellite with solid fill">
              <a:extLst>
                <a:ext uri="{FF2B5EF4-FFF2-40B4-BE49-F238E27FC236}">
                  <a16:creationId xmlns:a16="http://schemas.microsoft.com/office/drawing/2014/main" id="{B1084F37-555A-9A04-0744-DF4BE68FAB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717280" y="2379218"/>
              <a:ext cx="914400" cy="914400"/>
            </a:xfrm>
            <a:prstGeom prst="rect">
              <a:avLst/>
            </a:prstGeom>
          </p:spPr>
        </p:pic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01D6889B-2C3A-3546-A66A-8B3F3731B9D2}"/>
                </a:ext>
              </a:extLst>
            </p:cNvPr>
            <p:cNvSpPr/>
            <p:nvPr/>
          </p:nvSpPr>
          <p:spPr>
            <a:xfrm>
              <a:off x="9089136" y="2746756"/>
              <a:ext cx="170688" cy="17932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1</a:t>
              </a:r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6E9DD23A-4E3B-E2D4-AFD7-4D08AE56E2B5}"/>
              </a:ext>
            </a:extLst>
          </p:cNvPr>
          <p:cNvSpPr/>
          <p:nvPr/>
        </p:nvSpPr>
        <p:spPr>
          <a:xfrm>
            <a:off x="9932798" y="3236807"/>
            <a:ext cx="2114576" cy="96705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00" b="1" dirty="0">
                <a:solidFill>
                  <a:schemeClr val="tx1"/>
                </a:solidFill>
              </a:rPr>
              <a:t>Scenario step:</a:t>
            </a:r>
          </a:p>
          <a:p>
            <a:endParaRPr lang="en-US" sz="1200" dirty="0">
              <a:solidFill>
                <a:schemeClr val="tx1"/>
              </a:solidFill>
            </a:endParaRPr>
          </a:p>
          <a:p>
            <a:r>
              <a:rPr lang="en-US" sz="1100" dirty="0">
                <a:solidFill>
                  <a:schemeClr val="tx1"/>
                </a:solidFill>
              </a:rPr>
              <a:t>Agent 1 sends measurement request to Agent 2</a:t>
            </a:r>
          </a:p>
          <a:p>
            <a:endParaRPr lang="en-US" sz="1100" dirty="0">
              <a:solidFill>
                <a:schemeClr val="tx1"/>
              </a:solidFill>
            </a:endParaRPr>
          </a:p>
        </p:txBody>
      </p:sp>
      <p:pic>
        <p:nvPicPr>
          <p:cNvPr id="3" name="Graphic 2" descr="Speech with solid fill">
            <a:extLst>
              <a:ext uri="{FF2B5EF4-FFF2-40B4-BE49-F238E27FC236}">
                <a16:creationId xmlns:a16="http://schemas.microsoft.com/office/drawing/2014/main" id="{7EFA0462-C7B6-E3E5-6155-270AA6FA5F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4982560" y="3208968"/>
            <a:ext cx="1117121" cy="80157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B703351-0226-A9DC-FC45-49F83FEBA96D}"/>
              </a:ext>
            </a:extLst>
          </p:cNvPr>
          <p:cNvSpPr txBox="1"/>
          <p:nvPr/>
        </p:nvSpPr>
        <p:spPr>
          <a:xfrm>
            <a:off x="5125938" y="3456468"/>
            <a:ext cx="842340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“T is now T=3!”</a:t>
            </a:r>
          </a:p>
        </p:txBody>
      </p:sp>
      <p:pic>
        <p:nvPicPr>
          <p:cNvPr id="33" name="Graphic 32" descr="Speech with solid fill">
            <a:extLst>
              <a:ext uri="{FF2B5EF4-FFF2-40B4-BE49-F238E27FC236}">
                <a16:creationId xmlns:a16="http://schemas.microsoft.com/office/drawing/2014/main" id="{7D210186-27D1-AF07-2A95-78B7FF464A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4412108" y="4703580"/>
            <a:ext cx="918499" cy="687467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F8C96267-8E09-83C2-555D-0198E16E30CB}"/>
              </a:ext>
            </a:extLst>
          </p:cNvPr>
          <p:cNvSpPr txBox="1"/>
          <p:nvPr/>
        </p:nvSpPr>
        <p:spPr>
          <a:xfrm>
            <a:off x="4510181" y="4853058"/>
            <a:ext cx="107878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“Agent 2 is now accessible!”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58F12DC-5428-E6AA-D320-05C5583FE2FB}"/>
              </a:ext>
            </a:extLst>
          </p:cNvPr>
          <p:cNvSpPr txBox="1"/>
          <p:nvPr/>
        </p:nvSpPr>
        <p:spPr>
          <a:xfrm>
            <a:off x="811331" y="2872324"/>
            <a:ext cx="97926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Access Info</a:t>
            </a:r>
          </a:p>
        </p:txBody>
      </p:sp>
      <p:pic>
        <p:nvPicPr>
          <p:cNvPr id="19" name="Graphic 18" descr="Speech with solid fill">
            <a:extLst>
              <a:ext uri="{FF2B5EF4-FFF2-40B4-BE49-F238E27FC236}">
                <a16:creationId xmlns:a16="http://schemas.microsoft.com/office/drawing/2014/main" id="{45090C85-1EA1-F761-11EB-C0A0FBA4E91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479598" y="1561149"/>
            <a:ext cx="1286386" cy="136417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88B98E1-3BF0-E746-5D05-023F5D2D00AB}"/>
              </a:ext>
            </a:extLst>
          </p:cNvPr>
          <p:cNvSpPr txBox="1"/>
          <p:nvPr/>
        </p:nvSpPr>
        <p:spPr>
          <a:xfrm>
            <a:off x="633271" y="1832134"/>
            <a:ext cx="1021147" cy="63094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“Accessing agent data for Agents 1 and 2 at T=3…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Data found!  Sending to Agent 1…”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04C9997-BE58-2415-FBA8-1AF6A3BBD973}"/>
              </a:ext>
            </a:extLst>
          </p:cNvPr>
          <p:cNvSpPr txBox="1"/>
          <p:nvPr/>
        </p:nvSpPr>
        <p:spPr>
          <a:xfrm>
            <a:off x="3245083" y="5168857"/>
            <a:ext cx="65434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</a:t>
            </a:r>
            <a:r>
              <a:rPr lang="en-US" sz="700" i="1">
                <a:solidFill>
                  <a:schemeClr val="tx1">
                    <a:lumMod val="65000"/>
                    <a:lumOff val="35000"/>
                  </a:schemeClr>
                </a:solidFill>
              </a:rPr>
              <a:t>Agent Access Info</a:t>
            </a:r>
            <a:endParaRPr lang="en-US" sz="7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72134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4C978-9A8F-D19F-6684-24EF10271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Engineering Module - Plan Execution </a:t>
            </a:r>
          </a:p>
        </p:txBody>
      </p:sp>
      <p:sp>
        <p:nvSpPr>
          <p:cNvPr id="4" name="Rounded Rectangle 29">
            <a:extLst>
              <a:ext uri="{FF2B5EF4-FFF2-40B4-BE49-F238E27FC236}">
                <a16:creationId xmlns:a16="http://schemas.microsoft.com/office/drawing/2014/main" id="{F40648B5-DE50-3579-FADA-CAF8E94030E7}"/>
              </a:ext>
            </a:extLst>
          </p:cNvPr>
          <p:cNvSpPr/>
          <p:nvPr/>
        </p:nvSpPr>
        <p:spPr>
          <a:xfrm>
            <a:off x="1698089" y="1115370"/>
            <a:ext cx="8052471" cy="5183541"/>
          </a:xfrm>
          <a:prstGeom prst="roundRect">
            <a:avLst>
              <a:gd name="adj" fmla="val 6097"/>
            </a:avLst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5" name="Rounded Rectangle 30">
            <a:extLst>
              <a:ext uri="{FF2B5EF4-FFF2-40B4-BE49-F238E27FC236}">
                <a16:creationId xmlns:a16="http://schemas.microsoft.com/office/drawing/2014/main" id="{36FCB5CD-F302-D51B-34A3-A0B1CCDBE6D6}"/>
              </a:ext>
            </a:extLst>
          </p:cNvPr>
          <p:cNvSpPr/>
          <p:nvPr/>
        </p:nvSpPr>
        <p:spPr>
          <a:xfrm rot="16200000">
            <a:off x="-510985" y="2233073"/>
            <a:ext cx="2154955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Environment</a:t>
            </a:r>
          </a:p>
        </p:txBody>
      </p:sp>
      <p:sp>
        <p:nvSpPr>
          <p:cNvPr id="6" name="Rounded Rectangle 30">
            <a:extLst>
              <a:ext uri="{FF2B5EF4-FFF2-40B4-BE49-F238E27FC236}">
                <a16:creationId xmlns:a16="http://schemas.microsoft.com/office/drawing/2014/main" id="{87F517DA-6E73-F6CB-E770-58B82D97E783}"/>
              </a:ext>
            </a:extLst>
          </p:cNvPr>
          <p:cNvSpPr/>
          <p:nvPr/>
        </p:nvSpPr>
        <p:spPr>
          <a:xfrm rot="16200000">
            <a:off x="-423114" y="4774286"/>
            <a:ext cx="1979210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Other Agents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1FE5CB-B5E3-B8CC-FC28-61C7280D0EC8}"/>
              </a:ext>
            </a:extLst>
          </p:cNvPr>
          <p:cNvSpPr/>
          <p:nvPr/>
        </p:nvSpPr>
        <p:spPr>
          <a:xfrm>
            <a:off x="1698087" y="1854201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SUB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C5E1990-9422-5D7F-F9ED-1C8180FDCE4E}"/>
              </a:ext>
            </a:extLst>
          </p:cNvPr>
          <p:cNvSpPr/>
          <p:nvPr/>
        </p:nvSpPr>
        <p:spPr>
          <a:xfrm>
            <a:off x="1698087" y="2652859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227E52-179E-4D2F-5FC9-FDFD8678AC53}"/>
              </a:ext>
            </a:extLst>
          </p:cNvPr>
          <p:cNvSpPr/>
          <p:nvPr/>
        </p:nvSpPr>
        <p:spPr>
          <a:xfrm>
            <a:off x="1698087" y="4357079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REP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6CB41F-8ECB-30FC-1971-129130FB3B89}"/>
              </a:ext>
            </a:extLst>
          </p:cNvPr>
          <p:cNvSpPr/>
          <p:nvPr/>
        </p:nvSpPr>
        <p:spPr>
          <a:xfrm>
            <a:off x="1698087" y="5155737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11" name="Rounded Rectangle 29">
            <a:extLst>
              <a:ext uri="{FF2B5EF4-FFF2-40B4-BE49-F238E27FC236}">
                <a16:creationId xmlns:a16="http://schemas.microsoft.com/office/drawing/2014/main" id="{2B32A1C8-1F4D-FE46-0683-3487D1FA5643}"/>
              </a:ext>
            </a:extLst>
          </p:cNvPr>
          <p:cNvSpPr/>
          <p:nvPr/>
        </p:nvSpPr>
        <p:spPr>
          <a:xfrm>
            <a:off x="2323156" y="2446945"/>
            <a:ext cx="4289582" cy="3786754"/>
          </a:xfrm>
          <a:prstGeom prst="roundRect">
            <a:avLst>
              <a:gd name="adj" fmla="val 3300"/>
            </a:avLst>
          </a:prstGeom>
          <a:solidFill>
            <a:schemeClr val="accent2">
              <a:lumMod val="10000"/>
              <a:lumOff val="90000"/>
            </a:scheme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z="1200" i="1" dirty="0">
                <a:solidFill>
                  <a:sysClr val="windowText" lastClr="000000"/>
                </a:solidFill>
              </a:rPr>
              <a:t>Engineering Module</a:t>
            </a:r>
          </a:p>
        </p:txBody>
      </p:sp>
      <p:sp>
        <p:nvSpPr>
          <p:cNvPr id="12" name="Rounded Rectangle 29">
            <a:extLst>
              <a:ext uri="{FF2B5EF4-FFF2-40B4-BE49-F238E27FC236}">
                <a16:creationId xmlns:a16="http://schemas.microsoft.com/office/drawing/2014/main" id="{12ADA39C-3563-CAEB-6599-771568637F19}"/>
              </a:ext>
            </a:extLst>
          </p:cNvPr>
          <p:cNvSpPr/>
          <p:nvPr/>
        </p:nvSpPr>
        <p:spPr>
          <a:xfrm>
            <a:off x="7948289" y="3236808"/>
            <a:ext cx="1307237" cy="307489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i="1" dirty="0">
                <a:solidFill>
                  <a:sysClr val="windowText" lastClr="000000"/>
                </a:solidFill>
              </a:rPr>
              <a:t>Science Module</a:t>
            </a:r>
          </a:p>
        </p:txBody>
      </p:sp>
      <p:sp>
        <p:nvSpPr>
          <p:cNvPr id="13" name="Rounded Rectangle 29">
            <a:extLst>
              <a:ext uri="{FF2B5EF4-FFF2-40B4-BE49-F238E27FC236}">
                <a16:creationId xmlns:a16="http://schemas.microsoft.com/office/drawing/2014/main" id="{4CF191CC-E3D1-061E-10AD-55F38E8AB2A6}"/>
              </a:ext>
            </a:extLst>
          </p:cNvPr>
          <p:cNvSpPr/>
          <p:nvPr/>
        </p:nvSpPr>
        <p:spPr>
          <a:xfrm>
            <a:off x="7954538" y="4331887"/>
            <a:ext cx="1307237" cy="307489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i="1" dirty="0">
                <a:solidFill>
                  <a:sysClr val="windowText" lastClr="000000"/>
                </a:solidFill>
              </a:rPr>
              <a:t>Planning Module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2CFE17B-DDF8-C7E1-74CB-183DE935DC47}"/>
              </a:ext>
            </a:extLst>
          </p:cNvPr>
          <p:cNvCxnSpPr>
            <a:cxnSpLocks/>
          </p:cNvCxnSpPr>
          <p:nvPr/>
        </p:nvCxnSpPr>
        <p:spPr>
          <a:xfrm flipH="1" flipV="1">
            <a:off x="780272" y="2835247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B52B2B7-ABA9-443F-1E5D-AA7CC65B7D4C}"/>
              </a:ext>
            </a:extLst>
          </p:cNvPr>
          <p:cNvCxnSpPr>
            <a:cxnSpLocks/>
          </p:cNvCxnSpPr>
          <p:nvPr/>
        </p:nvCxnSpPr>
        <p:spPr>
          <a:xfrm flipH="1" flipV="1">
            <a:off x="776055" y="2056519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321F822-5C6A-BD15-F8C8-E7C9183E20A6}"/>
              </a:ext>
            </a:extLst>
          </p:cNvPr>
          <p:cNvCxnSpPr>
            <a:cxnSpLocks/>
          </p:cNvCxnSpPr>
          <p:nvPr/>
        </p:nvCxnSpPr>
        <p:spPr>
          <a:xfrm flipH="1" flipV="1">
            <a:off x="772589" y="5337387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3DB52F6-DC85-48AB-544C-FCD2F9E9318D}"/>
              </a:ext>
            </a:extLst>
          </p:cNvPr>
          <p:cNvCxnSpPr>
            <a:cxnSpLocks/>
          </p:cNvCxnSpPr>
          <p:nvPr/>
        </p:nvCxnSpPr>
        <p:spPr>
          <a:xfrm flipH="1" flipV="1">
            <a:off x="774321" y="4538729"/>
            <a:ext cx="922031" cy="738"/>
          </a:xfrm>
          <a:prstGeom prst="straightConnector1">
            <a:avLst/>
          </a:prstGeom>
          <a:ln w="28575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05EFBA9-F89A-F4AA-B55A-FE4D71BE992A}"/>
              </a:ext>
            </a:extLst>
          </p:cNvPr>
          <p:cNvCxnSpPr>
            <a:cxnSpLocks/>
            <a:endCxn id="9" idx="3"/>
          </p:cNvCxnSpPr>
          <p:nvPr/>
        </p:nvCxnSpPr>
        <p:spPr>
          <a:xfrm flipH="1">
            <a:off x="2066852" y="4538729"/>
            <a:ext cx="370038" cy="739"/>
          </a:xfrm>
          <a:prstGeom prst="straightConnector1">
            <a:avLst/>
          </a:prstGeom>
          <a:ln w="19050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3080E86-4D23-A774-F967-F388C923D11E}"/>
              </a:ext>
            </a:extLst>
          </p:cNvPr>
          <p:cNvCxnSpPr>
            <a:cxnSpLocks/>
            <a:endCxn id="10" idx="3"/>
          </p:cNvCxnSpPr>
          <p:nvPr/>
        </p:nvCxnSpPr>
        <p:spPr>
          <a:xfrm flipH="1">
            <a:off x="2066852" y="5337387"/>
            <a:ext cx="374588" cy="739"/>
          </a:xfrm>
          <a:prstGeom prst="straightConnector1">
            <a:avLst/>
          </a:prstGeom>
          <a:ln w="19050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A7A95947-F6FE-37CA-E02B-B0F9DFACB9A8}"/>
              </a:ext>
            </a:extLst>
          </p:cNvPr>
          <p:cNvCxnSpPr>
            <a:cxnSpLocks/>
            <a:stCxn id="12" idx="2"/>
            <a:endCxn id="13" idx="0"/>
          </p:cNvCxnSpPr>
          <p:nvPr/>
        </p:nvCxnSpPr>
        <p:spPr>
          <a:xfrm>
            <a:off x="8601908" y="3544297"/>
            <a:ext cx="6249" cy="787590"/>
          </a:xfrm>
          <a:prstGeom prst="straightConnector1">
            <a:avLst/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465D2550-9A5E-2B9C-C4A5-BEBE059DFA7D}"/>
              </a:ext>
            </a:extLst>
          </p:cNvPr>
          <p:cNvSpPr/>
          <p:nvPr/>
        </p:nvSpPr>
        <p:spPr>
          <a:xfrm>
            <a:off x="3574030" y="1593032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Event Handler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CDB0AC5-0E15-BEA5-0D41-E610593E1143}"/>
              </a:ext>
            </a:extLst>
          </p:cNvPr>
          <p:cNvSpPr/>
          <p:nvPr/>
        </p:nvSpPr>
        <p:spPr>
          <a:xfrm>
            <a:off x="5511071" y="1592469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Sim Start/End</a:t>
            </a:r>
          </a:p>
        </p:txBody>
      </p:sp>
      <p:cxnSp>
        <p:nvCxnSpPr>
          <p:cNvPr id="54" name="Elbow Connector 56">
            <a:extLst>
              <a:ext uri="{FF2B5EF4-FFF2-40B4-BE49-F238E27FC236}">
                <a16:creationId xmlns:a16="http://schemas.microsoft.com/office/drawing/2014/main" id="{DED9E14D-4B83-0719-589B-A0247A26D48A}"/>
              </a:ext>
            </a:extLst>
          </p:cNvPr>
          <p:cNvCxnSpPr>
            <a:cxnSpLocks/>
            <a:stCxn id="7" idx="3"/>
            <a:endCxn id="52" idx="1"/>
          </p:cNvCxnSpPr>
          <p:nvPr/>
        </p:nvCxnSpPr>
        <p:spPr>
          <a:xfrm flipV="1">
            <a:off x="2066852" y="1785907"/>
            <a:ext cx="1507178" cy="250683"/>
          </a:xfrm>
          <a:prstGeom prst="bentConnector3">
            <a:avLst>
              <a:gd name="adj1" fmla="val 50000"/>
            </a:avLst>
          </a:prstGeom>
          <a:ln w="190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A6007C7-0ABA-1107-19E0-A027CCDFC33B}"/>
              </a:ext>
            </a:extLst>
          </p:cNvPr>
          <p:cNvCxnSpPr>
            <a:cxnSpLocks/>
            <a:stCxn id="53" idx="1"/>
            <a:endCxn id="52" idx="3"/>
          </p:cNvCxnSpPr>
          <p:nvPr/>
        </p:nvCxnSpPr>
        <p:spPr>
          <a:xfrm flipH="1">
            <a:off x="4713057" y="1785344"/>
            <a:ext cx="798014" cy="563"/>
          </a:xfrm>
          <a:prstGeom prst="straightConnector1">
            <a:avLst/>
          </a:prstGeom>
          <a:ln w="19050"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ounded Rectangle 29">
            <a:extLst>
              <a:ext uri="{FF2B5EF4-FFF2-40B4-BE49-F238E27FC236}">
                <a16:creationId xmlns:a16="http://schemas.microsoft.com/office/drawing/2014/main" id="{8651A971-FD80-C7DD-B497-3D2C3B67E474}"/>
              </a:ext>
            </a:extLst>
          </p:cNvPr>
          <p:cNvSpPr/>
          <p:nvPr/>
        </p:nvSpPr>
        <p:spPr>
          <a:xfrm>
            <a:off x="3450703" y="1263627"/>
            <a:ext cx="3281173" cy="902555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i="1" dirty="0">
                <a:solidFill>
                  <a:sysClr val="windowText" lastClr="000000"/>
                </a:solidFill>
              </a:rPr>
              <a:t>Simulation Maintenance Module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E1EDB20-B750-E5E9-8E92-87267775AC19}"/>
              </a:ext>
            </a:extLst>
          </p:cNvPr>
          <p:cNvSpPr txBox="1"/>
          <p:nvPr/>
        </p:nvSpPr>
        <p:spPr>
          <a:xfrm>
            <a:off x="4713057" y="1489479"/>
            <a:ext cx="6752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-Simulation Events</a:t>
            </a:r>
          </a:p>
        </p:txBody>
      </p:sp>
      <p:sp>
        <p:nvSpPr>
          <p:cNvPr id="18" name="Rounded Rectangle 29">
            <a:extLst>
              <a:ext uri="{FF2B5EF4-FFF2-40B4-BE49-F238E27FC236}">
                <a16:creationId xmlns:a16="http://schemas.microsoft.com/office/drawing/2014/main" id="{351ABAC9-95DA-DB64-1D76-AEB49F238802}"/>
              </a:ext>
            </a:extLst>
          </p:cNvPr>
          <p:cNvSpPr/>
          <p:nvPr/>
        </p:nvSpPr>
        <p:spPr>
          <a:xfrm rot="16200000">
            <a:off x="2029694" y="4761449"/>
            <a:ext cx="1181448" cy="357955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ysClr val="windowText" lastClr="000000"/>
                </a:solidFill>
              </a:rPr>
              <a:t>Network Emulator</a:t>
            </a:r>
          </a:p>
        </p:txBody>
      </p:sp>
      <p:sp>
        <p:nvSpPr>
          <p:cNvPr id="51" name="Rounded Rectangle 29">
            <a:extLst>
              <a:ext uri="{FF2B5EF4-FFF2-40B4-BE49-F238E27FC236}">
                <a16:creationId xmlns:a16="http://schemas.microsoft.com/office/drawing/2014/main" id="{217BB112-4919-5EF6-1341-F6C36B25E02B}"/>
              </a:ext>
            </a:extLst>
          </p:cNvPr>
          <p:cNvSpPr/>
          <p:nvPr/>
        </p:nvSpPr>
        <p:spPr>
          <a:xfrm>
            <a:off x="3270356" y="2878232"/>
            <a:ext cx="3038481" cy="3157979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50" i="1" dirty="0">
                <a:solidFill>
                  <a:sysClr val="windowText" lastClr="000000"/>
                </a:solidFill>
              </a:rPr>
              <a:t>Platform Emulator</a:t>
            </a:r>
          </a:p>
        </p:txBody>
      </p:sp>
      <p:sp>
        <p:nvSpPr>
          <p:cNvPr id="60" name="Rounded Rectangle 29">
            <a:extLst>
              <a:ext uri="{FF2B5EF4-FFF2-40B4-BE49-F238E27FC236}">
                <a16:creationId xmlns:a16="http://schemas.microsoft.com/office/drawing/2014/main" id="{FF61DADA-E76D-99A4-ABE1-66DEFE816698}"/>
              </a:ext>
            </a:extLst>
          </p:cNvPr>
          <p:cNvSpPr/>
          <p:nvPr/>
        </p:nvSpPr>
        <p:spPr>
          <a:xfrm>
            <a:off x="4093543" y="5574315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Payload</a:t>
            </a:r>
          </a:p>
        </p:txBody>
      </p:sp>
      <p:cxnSp>
        <p:nvCxnSpPr>
          <p:cNvPr id="147" name="Elbow Connector 56">
            <a:extLst>
              <a:ext uri="{FF2B5EF4-FFF2-40B4-BE49-F238E27FC236}">
                <a16:creationId xmlns:a16="http://schemas.microsoft.com/office/drawing/2014/main" id="{C4502423-406F-A3F6-1567-395AD1537D70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5457028" y="3968393"/>
            <a:ext cx="2497510" cy="517239"/>
          </a:xfrm>
          <a:prstGeom prst="bentConnector3">
            <a:avLst>
              <a:gd name="adj1" fmla="val 50000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Elbow Connector 56">
            <a:extLst>
              <a:ext uri="{FF2B5EF4-FFF2-40B4-BE49-F238E27FC236}">
                <a16:creationId xmlns:a16="http://schemas.microsoft.com/office/drawing/2014/main" id="{8F38ED55-85B4-23DF-B418-4B917428540D}"/>
              </a:ext>
            </a:extLst>
          </p:cNvPr>
          <p:cNvCxnSpPr>
            <a:cxnSpLocks/>
            <a:stCxn id="89" idx="0"/>
            <a:endCxn id="12" idx="1"/>
          </p:cNvCxnSpPr>
          <p:nvPr/>
        </p:nvCxnSpPr>
        <p:spPr>
          <a:xfrm rot="16200000" flipH="1">
            <a:off x="6569812" y="2012077"/>
            <a:ext cx="86893" cy="2670059"/>
          </a:xfrm>
          <a:prstGeom prst="bentConnector4">
            <a:avLst>
              <a:gd name="adj1" fmla="val -263082"/>
              <a:gd name="adj2" fmla="val 44455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Rounded Rectangle 29">
            <a:extLst>
              <a:ext uri="{FF2B5EF4-FFF2-40B4-BE49-F238E27FC236}">
                <a16:creationId xmlns:a16="http://schemas.microsoft.com/office/drawing/2014/main" id="{AD0BCC4D-3FD7-21C3-0DE9-F78C5720B017}"/>
              </a:ext>
            </a:extLst>
          </p:cNvPr>
          <p:cNvSpPr/>
          <p:nvPr/>
        </p:nvSpPr>
        <p:spPr>
          <a:xfrm>
            <a:off x="3555509" y="3535786"/>
            <a:ext cx="667620" cy="238442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Reactive Planner</a:t>
            </a:r>
          </a:p>
        </p:txBody>
      </p:sp>
      <p:sp>
        <p:nvSpPr>
          <p:cNvPr id="72" name="Rounded Rectangle 29">
            <a:extLst>
              <a:ext uri="{FF2B5EF4-FFF2-40B4-BE49-F238E27FC236}">
                <a16:creationId xmlns:a16="http://schemas.microsoft.com/office/drawing/2014/main" id="{84D4896E-930E-472B-B585-48CDAD784539}"/>
              </a:ext>
            </a:extLst>
          </p:cNvPr>
          <p:cNvSpPr/>
          <p:nvPr/>
        </p:nvSpPr>
        <p:spPr>
          <a:xfrm>
            <a:off x="4093543" y="5182556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Comms</a:t>
            </a:r>
            <a:endParaRPr lang="en-US" sz="600" i="1" dirty="0">
              <a:solidFill>
                <a:sysClr val="windowText" lastClr="000000"/>
              </a:solidFill>
            </a:endParaRPr>
          </a:p>
        </p:txBody>
      </p:sp>
      <p:sp>
        <p:nvSpPr>
          <p:cNvPr id="73" name="Rounded Rectangle 29">
            <a:extLst>
              <a:ext uri="{FF2B5EF4-FFF2-40B4-BE49-F238E27FC236}">
                <a16:creationId xmlns:a16="http://schemas.microsoft.com/office/drawing/2014/main" id="{117013F9-A97F-4F7A-B68C-0B8700601C16}"/>
              </a:ext>
            </a:extLst>
          </p:cNvPr>
          <p:cNvSpPr/>
          <p:nvPr/>
        </p:nvSpPr>
        <p:spPr>
          <a:xfrm>
            <a:off x="4093543" y="4790798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EPS</a:t>
            </a:r>
          </a:p>
        </p:txBody>
      </p:sp>
      <p:sp>
        <p:nvSpPr>
          <p:cNvPr id="75" name="Rounded Rectangle 29">
            <a:extLst>
              <a:ext uri="{FF2B5EF4-FFF2-40B4-BE49-F238E27FC236}">
                <a16:creationId xmlns:a16="http://schemas.microsoft.com/office/drawing/2014/main" id="{9EBDCE34-BAB4-4345-9C48-CB22D85302A0}"/>
              </a:ext>
            </a:extLst>
          </p:cNvPr>
          <p:cNvSpPr/>
          <p:nvPr/>
        </p:nvSpPr>
        <p:spPr>
          <a:xfrm>
            <a:off x="4093543" y="4399040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GNC</a:t>
            </a:r>
          </a:p>
        </p:txBody>
      </p:sp>
      <p:sp>
        <p:nvSpPr>
          <p:cNvPr id="76" name="Rounded Rectangle 29">
            <a:extLst>
              <a:ext uri="{FF2B5EF4-FFF2-40B4-BE49-F238E27FC236}">
                <a16:creationId xmlns:a16="http://schemas.microsoft.com/office/drawing/2014/main" id="{EC542895-4B0F-4E1E-9A51-400E8AB0FFA4}"/>
              </a:ext>
            </a:extLst>
          </p:cNvPr>
          <p:cNvSpPr/>
          <p:nvPr/>
        </p:nvSpPr>
        <p:spPr>
          <a:xfrm>
            <a:off x="3490685" y="3197788"/>
            <a:ext cx="2575259" cy="1090749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800" dirty="0">
                <a:solidFill>
                  <a:sysClr val="windowText" lastClr="000000"/>
                </a:solidFill>
              </a:rPr>
              <a:t>CDH</a:t>
            </a:r>
          </a:p>
        </p:txBody>
      </p:sp>
      <p:sp>
        <p:nvSpPr>
          <p:cNvPr id="89" name="Rounded Rectangle 29">
            <a:extLst>
              <a:ext uri="{FF2B5EF4-FFF2-40B4-BE49-F238E27FC236}">
                <a16:creationId xmlns:a16="http://schemas.microsoft.com/office/drawing/2014/main" id="{A089AF54-A214-49A0-8D78-1A76942FC697}"/>
              </a:ext>
            </a:extLst>
          </p:cNvPr>
          <p:cNvSpPr/>
          <p:nvPr/>
        </p:nvSpPr>
        <p:spPr>
          <a:xfrm>
            <a:off x="4944420" y="3303660"/>
            <a:ext cx="667620" cy="29589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Memory Emulator</a:t>
            </a:r>
          </a:p>
        </p:txBody>
      </p:sp>
      <p:sp>
        <p:nvSpPr>
          <p:cNvPr id="90" name="Rounded Rectangle 29">
            <a:extLst>
              <a:ext uri="{FF2B5EF4-FFF2-40B4-BE49-F238E27FC236}">
                <a16:creationId xmlns:a16="http://schemas.microsoft.com/office/drawing/2014/main" id="{7A899FE2-096C-4441-BC96-893DB6260128}"/>
              </a:ext>
            </a:extLst>
          </p:cNvPr>
          <p:cNvSpPr/>
          <p:nvPr/>
        </p:nvSpPr>
        <p:spPr>
          <a:xfrm>
            <a:off x="4771831" y="3896676"/>
            <a:ext cx="667620" cy="248121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Operations Executor</a:t>
            </a:r>
          </a:p>
        </p:txBody>
      </p:sp>
      <p:cxnSp>
        <p:nvCxnSpPr>
          <p:cNvPr id="105" name="Elbow Connector 56">
            <a:extLst>
              <a:ext uri="{FF2B5EF4-FFF2-40B4-BE49-F238E27FC236}">
                <a16:creationId xmlns:a16="http://schemas.microsoft.com/office/drawing/2014/main" id="{F5DF90EF-91A2-423E-827C-D647B4163013}"/>
              </a:ext>
            </a:extLst>
          </p:cNvPr>
          <p:cNvCxnSpPr>
            <a:cxnSpLocks/>
            <a:stCxn id="75" idx="1"/>
            <a:endCxn id="90" idx="1"/>
          </p:cNvCxnSpPr>
          <p:nvPr/>
        </p:nvCxnSpPr>
        <p:spPr>
          <a:xfrm rot="10800000" flipH="1">
            <a:off x="4093543" y="4020738"/>
            <a:ext cx="678288" cy="533873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Elbow Connector 56">
            <a:extLst>
              <a:ext uri="{FF2B5EF4-FFF2-40B4-BE49-F238E27FC236}">
                <a16:creationId xmlns:a16="http://schemas.microsoft.com/office/drawing/2014/main" id="{1276588E-6E95-4E3A-9113-31E5B78741FD}"/>
              </a:ext>
            </a:extLst>
          </p:cNvPr>
          <p:cNvCxnSpPr>
            <a:cxnSpLocks/>
            <a:stCxn id="73" idx="1"/>
            <a:endCxn id="90" idx="1"/>
          </p:cNvCxnSpPr>
          <p:nvPr/>
        </p:nvCxnSpPr>
        <p:spPr>
          <a:xfrm rot="10800000" flipH="1">
            <a:off x="4093543" y="4020738"/>
            <a:ext cx="678288" cy="925631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Elbow Connector 56">
            <a:extLst>
              <a:ext uri="{FF2B5EF4-FFF2-40B4-BE49-F238E27FC236}">
                <a16:creationId xmlns:a16="http://schemas.microsoft.com/office/drawing/2014/main" id="{7E7DCF36-0AD7-4A5C-A0F2-A60BC87135E2}"/>
              </a:ext>
            </a:extLst>
          </p:cNvPr>
          <p:cNvCxnSpPr>
            <a:cxnSpLocks/>
            <a:stCxn id="72" idx="1"/>
            <a:endCxn id="90" idx="1"/>
          </p:cNvCxnSpPr>
          <p:nvPr/>
        </p:nvCxnSpPr>
        <p:spPr>
          <a:xfrm rot="10800000" flipH="1">
            <a:off x="4093543" y="4020738"/>
            <a:ext cx="678288" cy="1317389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Elbow Connector 56">
            <a:extLst>
              <a:ext uri="{FF2B5EF4-FFF2-40B4-BE49-F238E27FC236}">
                <a16:creationId xmlns:a16="http://schemas.microsoft.com/office/drawing/2014/main" id="{EE80653F-58C9-448D-9038-26256F33A14C}"/>
              </a:ext>
            </a:extLst>
          </p:cNvPr>
          <p:cNvCxnSpPr>
            <a:cxnSpLocks/>
            <a:stCxn id="60" idx="1"/>
            <a:endCxn id="90" idx="1"/>
          </p:cNvCxnSpPr>
          <p:nvPr/>
        </p:nvCxnSpPr>
        <p:spPr>
          <a:xfrm rot="10800000" flipH="1">
            <a:off x="4093543" y="4020737"/>
            <a:ext cx="678288" cy="1709148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Elbow Connector 56">
            <a:extLst>
              <a:ext uri="{FF2B5EF4-FFF2-40B4-BE49-F238E27FC236}">
                <a16:creationId xmlns:a16="http://schemas.microsoft.com/office/drawing/2014/main" id="{0A3C5567-7911-4126-A03D-4F9D0E9372E2}"/>
              </a:ext>
            </a:extLst>
          </p:cNvPr>
          <p:cNvCxnSpPr>
            <a:cxnSpLocks/>
            <a:stCxn id="90" idx="2"/>
            <a:endCxn id="75" idx="3"/>
          </p:cNvCxnSpPr>
          <p:nvPr/>
        </p:nvCxnSpPr>
        <p:spPr>
          <a:xfrm rot="5400000">
            <a:off x="4729981" y="4178949"/>
            <a:ext cx="409813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Elbow Connector 56">
            <a:extLst>
              <a:ext uri="{FF2B5EF4-FFF2-40B4-BE49-F238E27FC236}">
                <a16:creationId xmlns:a16="http://schemas.microsoft.com/office/drawing/2014/main" id="{650CE2F8-3AF4-4B08-927F-647C746D5826}"/>
              </a:ext>
            </a:extLst>
          </p:cNvPr>
          <p:cNvCxnSpPr>
            <a:cxnSpLocks/>
            <a:stCxn id="90" idx="2"/>
            <a:endCxn id="73" idx="3"/>
          </p:cNvCxnSpPr>
          <p:nvPr/>
        </p:nvCxnSpPr>
        <p:spPr>
          <a:xfrm rot="5400000">
            <a:off x="4534102" y="4374828"/>
            <a:ext cx="801571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Elbow Connector 56">
            <a:extLst>
              <a:ext uri="{FF2B5EF4-FFF2-40B4-BE49-F238E27FC236}">
                <a16:creationId xmlns:a16="http://schemas.microsoft.com/office/drawing/2014/main" id="{81354236-E510-40FB-A081-2E061FAF211D}"/>
              </a:ext>
            </a:extLst>
          </p:cNvPr>
          <p:cNvCxnSpPr>
            <a:cxnSpLocks/>
            <a:stCxn id="90" idx="2"/>
            <a:endCxn id="72" idx="3"/>
          </p:cNvCxnSpPr>
          <p:nvPr/>
        </p:nvCxnSpPr>
        <p:spPr>
          <a:xfrm rot="5400000">
            <a:off x="4338223" y="4570707"/>
            <a:ext cx="1193329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Elbow Connector 56">
            <a:extLst>
              <a:ext uri="{FF2B5EF4-FFF2-40B4-BE49-F238E27FC236}">
                <a16:creationId xmlns:a16="http://schemas.microsoft.com/office/drawing/2014/main" id="{74371965-3CBC-4202-90CC-34368C216DDF}"/>
              </a:ext>
            </a:extLst>
          </p:cNvPr>
          <p:cNvCxnSpPr>
            <a:cxnSpLocks/>
            <a:stCxn id="90" idx="2"/>
            <a:endCxn id="60" idx="3"/>
          </p:cNvCxnSpPr>
          <p:nvPr/>
        </p:nvCxnSpPr>
        <p:spPr>
          <a:xfrm rot="5400000">
            <a:off x="4142343" y="4766587"/>
            <a:ext cx="1585088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Elbow Connector 56">
            <a:extLst>
              <a:ext uri="{FF2B5EF4-FFF2-40B4-BE49-F238E27FC236}">
                <a16:creationId xmlns:a16="http://schemas.microsoft.com/office/drawing/2014/main" id="{DD8C3B6D-2674-428C-BC26-3A80B5A5473E}"/>
              </a:ext>
            </a:extLst>
          </p:cNvPr>
          <p:cNvCxnSpPr>
            <a:cxnSpLocks/>
            <a:endCxn id="18" idx="2"/>
          </p:cNvCxnSpPr>
          <p:nvPr/>
        </p:nvCxnSpPr>
        <p:spPr>
          <a:xfrm rot="10800000">
            <a:off x="2799396" y="4940428"/>
            <a:ext cx="1294150" cy="515497"/>
          </a:xfrm>
          <a:prstGeom prst="bentConnector3">
            <a:avLst>
              <a:gd name="adj1" fmla="val 87683"/>
            </a:avLst>
          </a:prstGeom>
          <a:ln w="19050"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Elbow Connector 56">
            <a:extLst>
              <a:ext uri="{FF2B5EF4-FFF2-40B4-BE49-F238E27FC236}">
                <a16:creationId xmlns:a16="http://schemas.microsoft.com/office/drawing/2014/main" id="{F5229F95-BCB5-4C9F-A7C6-4D267755FE5F}"/>
              </a:ext>
            </a:extLst>
          </p:cNvPr>
          <p:cNvCxnSpPr>
            <a:cxnSpLocks/>
            <a:stCxn id="89" idx="3"/>
          </p:cNvCxnSpPr>
          <p:nvPr/>
        </p:nvCxnSpPr>
        <p:spPr>
          <a:xfrm flipH="1">
            <a:off x="4770621" y="3451605"/>
            <a:ext cx="841419" cy="2413265"/>
          </a:xfrm>
          <a:prstGeom prst="bentConnector4">
            <a:avLst>
              <a:gd name="adj1" fmla="val -27168"/>
              <a:gd name="adj2" fmla="val 99376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Elbow Connector 56">
            <a:extLst>
              <a:ext uri="{FF2B5EF4-FFF2-40B4-BE49-F238E27FC236}">
                <a16:creationId xmlns:a16="http://schemas.microsoft.com/office/drawing/2014/main" id="{F38834F7-AB5C-4070-98DC-D7AEAFD00312}"/>
              </a:ext>
            </a:extLst>
          </p:cNvPr>
          <p:cNvCxnSpPr>
            <a:cxnSpLocks/>
            <a:stCxn id="89" idx="3"/>
          </p:cNvCxnSpPr>
          <p:nvPr/>
        </p:nvCxnSpPr>
        <p:spPr>
          <a:xfrm flipH="1">
            <a:off x="4768022" y="3451605"/>
            <a:ext cx="844018" cy="2004317"/>
          </a:xfrm>
          <a:prstGeom prst="bentConnector4">
            <a:avLst>
              <a:gd name="adj1" fmla="val -27085"/>
              <a:gd name="adj2" fmla="val 99566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Elbow Connector 56">
            <a:extLst>
              <a:ext uri="{FF2B5EF4-FFF2-40B4-BE49-F238E27FC236}">
                <a16:creationId xmlns:a16="http://schemas.microsoft.com/office/drawing/2014/main" id="{3F311BAA-2BE1-4980-A029-D469D899B8DE}"/>
              </a:ext>
            </a:extLst>
          </p:cNvPr>
          <p:cNvCxnSpPr>
            <a:cxnSpLocks/>
            <a:stCxn id="90" idx="3"/>
          </p:cNvCxnSpPr>
          <p:nvPr/>
        </p:nvCxnSpPr>
        <p:spPr>
          <a:xfrm>
            <a:off x="5439451" y="4020737"/>
            <a:ext cx="2515087" cy="548563"/>
          </a:xfrm>
          <a:prstGeom prst="bentConnector3">
            <a:avLst>
              <a:gd name="adj1" fmla="val 38891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Elbow Connector 56">
            <a:extLst>
              <a:ext uri="{FF2B5EF4-FFF2-40B4-BE49-F238E27FC236}">
                <a16:creationId xmlns:a16="http://schemas.microsoft.com/office/drawing/2014/main" id="{F1B0D1BB-E82B-4F3B-B8FF-B040DD6FD753}"/>
              </a:ext>
            </a:extLst>
          </p:cNvPr>
          <p:cNvCxnSpPr>
            <a:cxnSpLocks/>
            <a:stCxn id="180" idx="3"/>
          </p:cNvCxnSpPr>
          <p:nvPr/>
        </p:nvCxnSpPr>
        <p:spPr>
          <a:xfrm>
            <a:off x="4223129" y="3655007"/>
            <a:ext cx="541004" cy="255227"/>
          </a:xfrm>
          <a:prstGeom prst="bentConnector3">
            <a:avLst>
              <a:gd name="adj1" fmla="val 50000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Elbow Connector 56">
            <a:extLst>
              <a:ext uri="{FF2B5EF4-FFF2-40B4-BE49-F238E27FC236}">
                <a16:creationId xmlns:a16="http://schemas.microsoft.com/office/drawing/2014/main" id="{6A04DC9D-A6D7-4E03-B2D3-EA2386F340DE}"/>
              </a:ext>
            </a:extLst>
          </p:cNvPr>
          <p:cNvCxnSpPr>
            <a:cxnSpLocks/>
          </p:cNvCxnSpPr>
          <p:nvPr/>
        </p:nvCxnSpPr>
        <p:spPr>
          <a:xfrm rot="10800000">
            <a:off x="4221947" y="3774228"/>
            <a:ext cx="542191" cy="194164"/>
          </a:xfrm>
          <a:prstGeom prst="bentConnector3">
            <a:avLst>
              <a:gd name="adj1" fmla="val 60541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Elbow Connector 56">
            <a:extLst>
              <a:ext uri="{FF2B5EF4-FFF2-40B4-BE49-F238E27FC236}">
                <a16:creationId xmlns:a16="http://schemas.microsoft.com/office/drawing/2014/main" id="{E9DC7D74-7045-4720-85E7-1B71F3C71EB9}"/>
              </a:ext>
            </a:extLst>
          </p:cNvPr>
          <p:cNvCxnSpPr>
            <a:cxnSpLocks/>
            <a:endCxn id="89" idx="1"/>
          </p:cNvCxnSpPr>
          <p:nvPr/>
        </p:nvCxnSpPr>
        <p:spPr>
          <a:xfrm rot="16200000" flipV="1">
            <a:off x="4743496" y="3652530"/>
            <a:ext cx="445071" cy="43222"/>
          </a:xfrm>
          <a:prstGeom prst="bentConnector4">
            <a:avLst>
              <a:gd name="adj1" fmla="val 33380"/>
              <a:gd name="adj2" fmla="val 302744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Elbow Connector 56">
            <a:extLst>
              <a:ext uri="{FF2B5EF4-FFF2-40B4-BE49-F238E27FC236}">
                <a16:creationId xmlns:a16="http://schemas.microsoft.com/office/drawing/2014/main" id="{E9C2128D-7127-4151-A20C-1197683BF2C7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2038279" cy="1844185"/>
          </a:xfrm>
          <a:prstGeom prst="bentConnector3">
            <a:avLst>
              <a:gd name="adj1" fmla="val 53240"/>
            </a:avLst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Elbow Connector 56">
            <a:extLst>
              <a:ext uri="{FF2B5EF4-FFF2-40B4-BE49-F238E27FC236}">
                <a16:creationId xmlns:a16="http://schemas.microsoft.com/office/drawing/2014/main" id="{2973BBC1-1C5F-458E-A016-FD758E447D5B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1084980" cy="2245264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Elbow Connector 56">
            <a:extLst>
              <a:ext uri="{FF2B5EF4-FFF2-40B4-BE49-F238E27FC236}">
                <a16:creationId xmlns:a16="http://schemas.microsoft.com/office/drawing/2014/main" id="{94DC209D-27D1-4A9E-9A13-41665E7FF0CE}"/>
              </a:ext>
            </a:extLst>
          </p:cNvPr>
          <p:cNvCxnSpPr>
            <a:cxnSpLocks/>
          </p:cNvCxnSpPr>
          <p:nvPr/>
        </p:nvCxnSpPr>
        <p:spPr>
          <a:xfrm>
            <a:off x="3166973" y="5067736"/>
            <a:ext cx="920628" cy="0"/>
          </a:xfrm>
          <a:prstGeom prst="straightConnector1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Elbow Connector 56">
            <a:extLst>
              <a:ext uri="{FF2B5EF4-FFF2-40B4-BE49-F238E27FC236}">
                <a16:creationId xmlns:a16="http://schemas.microsoft.com/office/drawing/2014/main" id="{77DD1CD4-9730-44EC-91E2-5C9E600BAA98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1083060" cy="2449703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Elbow Connector 56">
            <a:extLst>
              <a:ext uri="{FF2B5EF4-FFF2-40B4-BE49-F238E27FC236}">
                <a16:creationId xmlns:a16="http://schemas.microsoft.com/office/drawing/2014/main" id="{FB982657-D5E3-4A79-B1E8-3DD75CBB3035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1081216" cy="3013025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Elbow Connector 56">
            <a:extLst>
              <a:ext uri="{FF2B5EF4-FFF2-40B4-BE49-F238E27FC236}">
                <a16:creationId xmlns:a16="http://schemas.microsoft.com/office/drawing/2014/main" id="{B68866AC-77EB-42F7-9DE6-6E7049A5992D}"/>
              </a:ext>
            </a:extLst>
          </p:cNvPr>
          <p:cNvCxnSpPr>
            <a:cxnSpLocks/>
          </p:cNvCxnSpPr>
          <p:nvPr/>
        </p:nvCxnSpPr>
        <p:spPr>
          <a:xfrm>
            <a:off x="3170829" y="5837402"/>
            <a:ext cx="920628" cy="0"/>
          </a:xfrm>
          <a:prstGeom prst="straightConnector1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Elbow Connector 56">
            <a:extLst>
              <a:ext uri="{FF2B5EF4-FFF2-40B4-BE49-F238E27FC236}">
                <a16:creationId xmlns:a16="http://schemas.microsoft.com/office/drawing/2014/main" id="{0ABB24D6-7AE1-449F-805C-4DB57F4CE26A}"/>
              </a:ext>
            </a:extLst>
          </p:cNvPr>
          <p:cNvCxnSpPr>
            <a:cxnSpLocks/>
            <a:stCxn id="8" idx="3"/>
            <a:endCxn id="18" idx="3"/>
          </p:cNvCxnSpPr>
          <p:nvPr/>
        </p:nvCxnSpPr>
        <p:spPr>
          <a:xfrm>
            <a:off x="2066852" y="2835248"/>
            <a:ext cx="553567" cy="1514455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Elbow Connector 56">
            <a:extLst>
              <a:ext uri="{FF2B5EF4-FFF2-40B4-BE49-F238E27FC236}">
                <a16:creationId xmlns:a16="http://schemas.microsoft.com/office/drawing/2014/main" id="{91F6E739-09E3-4461-9EE5-15189E7F6479}"/>
              </a:ext>
            </a:extLst>
          </p:cNvPr>
          <p:cNvCxnSpPr>
            <a:cxnSpLocks/>
            <a:stCxn id="52" idx="2"/>
          </p:cNvCxnSpPr>
          <p:nvPr/>
        </p:nvCxnSpPr>
        <p:spPr>
          <a:xfrm rot="5400000">
            <a:off x="3219455" y="1911159"/>
            <a:ext cx="856467" cy="991712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56">
            <a:extLst>
              <a:ext uri="{FF2B5EF4-FFF2-40B4-BE49-F238E27FC236}">
                <a16:creationId xmlns:a16="http://schemas.microsoft.com/office/drawing/2014/main" id="{B49EAF7B-342F-349C-13D1-BA81BFF6FC82}"/>
              </a:ext>
            </a:extLst>
          </p:cNvPr>
          <p:cNvCxnSpPr>
            <a:cxnSpLocks/>
          </p:cNvCxnSpPr>
          <p:nvPr/>
        </p:nvCxnSpPr>
        <p:spPr>
          <a:xfrm rot="10800000">
            <a:off x="5618528" y="3350614"/>
            <a:ext cx="2327358" cy="145181"/>
          </a:xfrm>
          <a:prstGeom prst="bentConnector3">
            <a:avLst>
              <a:gd name="adj1" fmla="val 67704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Elbow Connector 56">
            <a:extLst>
              <a:ext uri="{FF2B5EF4-FFF2-40B4-BE49-F238E27FC236}">
                <a16:creationId xmlns:a16="http://schemas.microsoft.com/office/drawing/2014/main" id="{92F17629-697B-04AF-647C-0F92F4609D53}"/>
              </a:ext>
            </a:extLst>
          </p:cNvPr>
          <p:cNvCxnSpPr>
            <a:cxnSpLocks/>
          </p:cNvCxnSpPr>
          <p:nvPr/>
        </p:nvCxnSpPr>
        <p:spPr>
          <a:xfrm>
            <a:off x="3184503" y="5227802"/>
            <a:ext cx="920628" cy="0"/>
          </a:xfrm>
          <a:prstGeom prst="straightConnector1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Elbow Connector 56">
            <a:extLst>
              <a:ext uri="{FF2B5EF4-FFF2-40B4-BE49-F238E27FC236}">
                <a16:creationId xmlns:a16="http://schemas.microsoft.com/office/drawing/2014/main" id="{4F09E56D-F40E-29BA-8FA9-0AECD59D1FD3}"/>
              </a:ext>
            </a:extLst>
          </p:cNvPr>
          <p:cNvCxnSpPr>
            <a:cxnSpLocks/>
            <a:stCxn id="90" idx="0"/>
            <a:endCxn id="89" idx="2"/>
          </p:cNvCxnSpPr>
          <p:nvPr/>
        </p:nvCxnSpPr>
        <p:spPr>
          <a:xfrm rot="5400000" flipH="1" flipV="1">
            <a:off x="5043372" y="3661819"/>
            <a:ext cx="297126" cy="172589"/>
          </a:xfrm>
          <a:prstGeom prst="bentConnector3">
            <a:avLst>
              <a:gd name="adj1" fmla="val 60258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3A3457C-6E18-60E9-8053-0C6E5F96FF8C}"/>
              </a:ext>
            </a:extLst>
          </p:cNvPr>
          <p:cNvGrpSpPr/>
          <p:nvPr/>
        </p:nvGrpSpPr>
        <p:grpSpPr>
          <a:xfrm>
            <a:off x="1253943" y="936113"/>
            <a:ext cx="914400" cy="914400"/>
            <a:chOff x="8717280" y="2379218"/>
            <a:chExt cx="914400" cy="914400"/>
          </a:xfrm>
        </p:grpSpPr>
        <p:pic>
          <p:nvPicPr>
            <p:cNvPr id="29" name="Graphic 28" descr="Satellite with solid fill">
              <a:extLst>
                <a:ext uri="{FF2B5EF4-FFF2-40B4-BE49-F238E27FC236}">
                  <a16:creationId xmlns:a16="http://schemas.microsoft.com/office/drawing/2014/main" id="{B1084F37-555A-9A04-0744-DF4BE68FAB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717280" y="2379218"/>
              <a:ext cx="914400" cy="914400"/>
            </a:xfrm>
            <a:prstGeom prst="rect">
              <a:avLst/>
            </a:prstGeom>
          </p:spPr>
        </p:pic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01D6889B-2C3A-3546-A66A-8B3F3731B9D2}"/>
                </a:ext>
              </a:extLst>
            </p:cNvPr>
            <p:cNvSpPr/>
            <p:nvPr/>
          </p:nvSpPr>
          <p:spPr>
            <a:xfrm>
              <a:off x="9089136" y="2746756"/>
              <a:ext cx="170688" cy="17932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1</a:t>
              </a:r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6E9DD23A-4E3B-E2D4-AFD7-4D08AE56E2B5}"/>
              </a:ext>
            </a:extLst>
          </p:cNvPr>
          <p:cNvSpPr/>
          <p:nvPr/>
        </p:nvSpPr>
        <p:spPr>
          <a:xfrm>
            <a:off x="9932798" y="3236807"/>
            <a:ext cx="2114576" cy="96705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00" b="1" dirty="0">
                <a:solidFill>
                  <a:schemeClr val="tx1"/>
                </a:solidFill>
              </a:rPr>
              <a:t>Scenario step:</a:t>
            </a:r>
          </a:p>
          <a:p>
            <a:endParaRPr lang="en-US" sz="1200" dirty="0">
              <a:solidFill>
                <a:schemeClr val="tx1"/>
              </a:solidFill>
            </a:endParaRPr>
          </a:p>
          <a:p>
            <a:r>
              <a:rPr lang="en-US" sz="1100" dirty="0">
                <a:solidFill>
                  <a:schemeClr val="tx1"/>
                </a:solidFill>
              </a:rPr>
              <a:t>Agent 1 sends measurement request to Agent 2</a:t>
            </a:r>
          </a:p>
          <a:p>
            <a:endParaRPr lang="en-US" sz="1100" dirty="0">
              <a:solidFill>
                <a:schemeClr val="tx1"/>
              </a:solidFill>
            </a:endParaRPr>
          </a:p>
        </p:txBody>
      </p:sp>
      <p:pic>
        <p:nvPicPr>
          <p:cNvPr id="3" name="Graphic 2" descr="Speech with solid fill">
            <a:extLst>
              <a:ext uri="{FF2B5EF4-FFF2-40B4-BE49-F238E27FC236}">
                <a16:creationId xmlns:a16="http://schemas.microsoft.com/office/drawing/2014/main" id="{7EFA0462-C7B6-E3E5-6155-270AA6FA5F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4982560" y="3208968"/>
            <a:ext cx="1117121" cy="80157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B703351-0226-A9DC-FC45-49F83FEBA96D}"/>
              </a:ext>
            </a:extLst>
          </p:cNvPr>
          <p:cNvSpPr txBox="1"/>
          <p:nvPr/>
        </p:nvSpPr>
        <p:spPr>
          <a:xfrm>
            <a:off x="5130948" y="3332780"/>
            <a:ext cx="84234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“T is now T=3 and Agent 2 is accessible!”</a:t>
            </a:r>
          </a:p>
        </p:txBody>
      </p:sp>
      <p:pic>
        <p:nvPicPr>
          <p:cNvPr id="33" name="Graphic 32" descr="Speech with solid fill">
            <a:extLst>
              <a:ext uri="{FF2B5EF4-FFF2-40B4-BE49-F238E27FC236}">
                <a16:creationId xmlns:a16="http://schemas.microsoft.com/office/drawing/2014/main" id="{7D210186-27D1-AF07-2A95-78B7FF464A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4412108" y="4703580"/>
            <a:ext cx="918499" cy="687467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F8C96267-8E09-83C2-555D-0198E16E30CB}"/>
              </a:ext>
            </a:extLst>
          </p:cNvPr>
          <p:cNvSpPr txBox="1"/>
          <p:nvPr/>
        </p:nvSpPr>
        <p:spPr>
          <a:xfrm>
            <a:off x="4510181" y="4853058"/>
            <a:ext cx="841419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“Sending message…”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B6ABA09-EEC5-99FF-BCB8-4AEDCF93057E}"/>
              </a:ext>
            </a:extLst>
          </p:cNvPr>
          <p:cNvSpPr txBox="1"/>
          <p:nvPr/>
        </p:nvSpPr>
        <p:spPr>
          <a:xfrm>
            <a:off x="3845404" y="4000317"/>
            <a:ext cx="10269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-“Send measurement request to agent 2”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807505A-8E6B-CDFC-E67F-A536A460824A}"/>
              </a:ext>
            </a:extLst>
          </p:cNvPr>
          <p:cNvSpPr txBox="1"/>
          <p:nvPr/>
        </p:nvSpPr>
        <p:spPr>
          <a:xfrm>
            <a:off x="3196606" y="5404715"/>
            <a:ext cx="77737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4BA2CEE-2789-B785-1F0D-5E9E5EF69CE4}"/>
              </a:ext>
            </a:extLst>
          </p:cNvPr>
          <p:cNvSpPr txBox="1"/>
          <p:nvPr/>
        </p:nvSpPr>
        <p:spPr>
          <a:xfrm>
            <a:off x="859268" y="4232184"/>
            <a:ext cx="77737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</a:t>
            </a:r>
          </a:p>
        </p:txBody>
      </p:sp>
    </p:spTree>
    <p:extLst>
      <p:ext uri="{BB962C8B-B14F-4D97-AF65-F5344CB8AC3E}">
        <p14:creationId xmlns:p14="http://schemas.microsoft.com/office/powerpoint/2010/main" val="41372694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4C978-9A8F-D19F-6684-24EF10271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Engineering Module - Plan Execution </a:t>
            </a:r>
          </a:p>
        </p:txBody>
      </p:sp>
      <p:sp>
        <p:nvSpPr>
          <p:cNvPr id="4" name="Rounded Rectangle 29">
            <a:extLst>
              <a:ext uri="{FF2B5EF4-FFF2-40B4-BE49-F238E27FC236}">
                <a16:creationId xmlns:a16="http://schemas.microsoft.com/office/drawing/2014/main" id="{F40648B5-DE50-3579-FADA-CAF8E94030E7}"/>
              </a:ext>
            </a:extLst>
          </p:cNvPr>
          <p:cNvSpPr/>
          <p:nvPr/>
        </p:nvSpPr>
        <p:spPr>
          <a:xfrm>
            <a:off x="1698089" y="1109432"/>
            <a:ext cx="8052471" cy="5183541"/>
          </a:xfrm>
          <a:prstGeom prst="roundRect">
            <a:avLst>
              <a:gd name="adj" fmla="val 6097"/>
            </a:avLst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5" name="Rounded Rectangle 30">
            <a:extLst>
              <a:ext uri="{FF2B5EF4-FFF2-40B4-BE49-F238E27FC236}">
                <a16:creationId xmlns:a16="http://schemas.microsoft.com/office/drawing/2014/main" id="{36FCB5CD-F302-D51B-34A3-A0B1CCDBE6D6}"/>
              </a:ext>
            </a:extLst>
          </p:cNvPr>
          <p:cNvSpPr/>
          <p:nvPr/>
        </p:nvSpPr>
        <p:spPr>
          <a:xfrm rot="16200000">
            <a:off x="-510985" y="2233073"/>
            <a:ext cx="2154955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Environment</a:t>
            </a:r>
          </a:p>
        </p:txBody>
      </p:sp>
      <p:sp>
        <p:nvSpPr>
          <p:cNvPr id="6" name="Rounded Rectangle 30">
            <a:extLst>
              <a:ext uri="{FF2B5EF4-FFF2-40B4-BE49-F238E27FC236}">
                <a16:creationId xmlns:a16="http://schemas.microsoft.com/office/drawing/2014/main" id="{87F517DA-6E73-F6CB-E770-58B82D97E783}"/>
              </a:ext>
            </a:extLst>
          </p:cNvPr>
          <p:cNvSpPr/>
          <p:nvPr/>
        </p:nvSpPr>
        <p:spPr>
          <a:xfrm rot="16200000">
            <a:off x="-423114" y="4774286"/>
            <a:ext cx="1979210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Other Agents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1FE5CB-B5E3-B8CC-FC28-61C7280D0EC8}"/>
              </a:ext>
            </a:extLst>
          </p:cNvPr>
          <p:cNvSpPr/>
          <p:nvPr/>
        </p:nvSpPr>
        <p:spPr>
          <a:xfrm>
            <a:off x="1698087" y="1854201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SUB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C5E1990-9422-5D7F-F9ED-1C8180FDCE4E}"/>
              </a:ext>
            </a:extLst>
          </p:cNvPr>
          <p:cNvSpPr/>
          <p:nvPr/>
        </p:nvSpPr>
        <p:spPr>
          <a:xfrm>
            <a:off x="1698087" y="2652859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227E52-179E-4D2F-5FC9-FDFD8678AC53}"/>
              </a:ext>
            </a:extLst>
          </p:cNvPr>
          <p:cNvSpPr/>
          <p:nvPr/>
        </p:nvSpPr>
        <p:spPr>
          <a:xfrm>
            <a:off x="1698087" y="4357079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REP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6CB41F-8ECB-30FC-1971-129130FB3B89}"/>
              </a:ext>
            </a:extLst>
          </p:cNvPr>
          <p:cNvSpPr/>
          <p:nvPr/>
        </p:nvSpPr>
        <p:spPr>
          <a:xfrm>
            <a:off x="1698087" y="5155737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11" name="Rounded Rectangle 29">
            <a:extLst>
              <a:ext uri="{FF2B5EF4-FFF2-40B4-BE49-F238E27FC236}">
                <a16:creationId xmlns:a16="http://schemas.microsoft.com/office/drawing/2014/main" id="{2B32A1C8-1F4D-FE46-0683-3487D1FA5643}"/>
              </a:ext>
            </a:extLst>
          </p:cNvPr>
          <p:cNvSpPr/>
          <p:nvPr/>
        </p:nvSpPr>
        <p:spPr>
          <a:xfrm>
            <a:off x="2323156" y="2446945"/>
            <a:ext cx="4289582" cy="3786754"/>
          </a:xfrm>
          <a:prstGeom prst="roundRect">
            <a:avLst>
              <a:gd name="adj" fmla="val 3300"/>
            </a:avLst>
          </a:prstGeom>
          <a:solidFill>
            <a:srgbClr val="BCD7F9"/>
          </a:solidFill>
          <a:ln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z="1200" i="1" dirty="0">
                <a:solidFill>
                  <a:sysClr val="windowText" lastClr="000000"/>
                </a:solidFill>
              </a:rPr>
              <a:t>Engineering Module</a:t>
            </a:r>
          </a:p>
        </p:txBody>
      </p:sp>
      <p:sp>
        <p:nvSpPr>
          <p:cNvPr id="12" name="Rounded Rectangle 29">
            <a:extLst>
              <a:ext uri="{FF2B5EF4-FFF2-40B4-BE49-F238E27FC236}">
                <a16:creationId xmlns:a16="http://schemas.microsoft.com/office/drawing/2014/main" id="{12ADA39C-3563-CAEB-6599-771568637F19}"/>
              </a:ext>
            </a:extLst>
          </p:cNvPr>
          <p:cNvSpPr/>
          <p:nvPr/>
        </p:nvSpPr>
        <p:spPr>
          <a:xfrm>
            <a:off x="7948289" y="3236808"/>
            <a:ext cx="1307237" cy="307489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i="1" dirty="0">
                <a:solidFill>
                  <a:sysClr val="windowText" lastClr="000000"/>
                </a:solidFill>
              </a:rPr>
              <a:t>Science Module</a:t>
            </a:r>
          </a:p>
        </p:txBody>
      </p:sp>
      <p:sp>
        <p:nvSpPr>
          <p:cNvPr id="13" name="Rounded Rectangle 29">
            <a:extLst>
              <a:ext uri="{FF2B5EF4-FFF2-40B4-BE49-F238E27FC236}">
                <a16:creationId xmlns:a16="http://schemas.microsoft.com/office/drawing/2014/main" id="{4CF191CC-E3D1-061E-10AD-55F38E8AB2A6}"/>
              </a:ext>
            </a:extLst>
          </p:cNvPr>
          <p:cNvSpPr/>
          <p:nvPr/>
        </p:nvSpPr>
        <p:spPr>
          <a:xfrm>
            <a:off x="7954538" y="4331887"/>
            <a:ext cx="1307237" cy="307489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i="1" dirty="0">
                <a:solidFill>
                  <a:sysClr val="windowText" lastClr="000000"/>
                </a:solidFill>
              </a:rPr>
              <a:t>Planning Module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2CFE17B-DDF8-C7E1-74CB-183DE935DC47}"/>
              </a:ext>
            </a:extLst>
          </p:cNvPr>
          <p:cNvCxnSpPr>
            <a:cxnSpLocks/>
          </p:cNvCxnSpPr>
          <p:nvPr/>
        </p:nvCxnSpPr>
        <p:spPr>
          <a:xfrm flipH="1" flipV="1">
            <a:off x="780272" y="2835247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B52B2B7-ABA9-443F-1E5D-AA7CC65B7D4C}"/>
              </a:ext>
            </a:extLst>
          </p:cNvPr>
          <p:cNvCxnSpPr>
            <a:cxnSpLocks/>
          </p:cNvCxnSpPr>
          <p:nvPr/>
        </p:nvCxnSpPr>
        <p:spPr>
          <a:xfrm flipH="1" flipV="1">
            <a:off x="776055" y="2056519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321F822-5C6A-BD15-F8C8-E7C9183E20A6}"/>
              </a:ext>
            </a:extLst>
          </p:cNvPr>
          <p:cNvCxnSpPr>
            <a:cxnSpLocks/>
          </p:cNvCxnSpPr>
          <p:nvPr/>
        </p:nvCxnSpPr>
        <p:spPr>
          <a:xfrm flipH="1" flipV="1">
            <a:off x="772589" y="5337387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3DB52F6-DC85-48AB-544C-FCD2F9E9318D}"/>
              </a:ext>
            </a:extLst>
          </p:cNvPr>
          <p:cNvCxnSpPr>
            <a:cxnSpLocks/>
          </p:cNvCxnSpPr>
          <p:nvPr/>
        </p:nvCxnSpPr>
        <p:spPr>
          <a:xfrm flipH="1" flipV="1">
            <a:off x="774321" y="4538729"/>
            <a:ext cx="922031" cy="738"/>
          </a:xfrm>
          <a:prstGeom prst="straightConnector1">
            <a:avLst/>
          </a:prstGeom>
          <a:ln w="28575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05EFBA9-F89A-F4AA-B55A-FE4D71BE992A}"/>
              </a:ext>
            </a:extLst>
          </p:cNvPr>
          <p:cNvCxnSpPr>
            <a:cxnSpLocks/>
            <a:endCxn id="9" idx="3"/>
          </p:cNvCxnSpPr>
          <p:nvPr/>
        </p:nvCxnSpPr>
        <p:spPr>
          <a:xfrm flipH="1">
            <a:off x="2066852" y="4538729"/>
            <a:ext cx="370038" cy="739"/>
          </a:xfrm>
          <a:prstGeom prst="straightConnector1">
            <a:avLst/>
          </a:prstGeom>
          <a:ln w="19050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3080E86-4D23-A774-F967-F388C923D11E}"/>
              </a:ext>
            </a:extLst>
          </p:cNvPr>
          <p:cNvCxnSpPr>
            <a:cxnSpLocks/>
            <a:endCxn id="10" idx="3"/>
          </p:cNvCxnSpPr>
          <p:nvPr/>
        </p:nvCxnSpPr>
        <p:spPr>
          <a:xfrm flipH="1">
            <a:off x="2066852" y="5337387"/>
            <a:ext cx="374588" cy="739"/>
          </a:xfrm>
          <a:prstGeom prst="straightConnector1">
            <a:avLst/>
          </a:prstGeom>
          <a:ln w="19050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A7A95947-F6FE-37CA-E02B-B0F9DFACB9A8}"/>
              </a:ext>
            </a:extLst>
          </p:cNvPr>
          <p:cNvCxnSpPr>
            <a:cxnSpLocks/>
            <a:stCxn id="12" idx="2"/>
            <a:endCxn id="13" idx="0"/>
          </p:cNvCxnSpPr>
          <p:nvPr/>
        </p:nvCxnSpPr>
        <p:spPr>
          <a:xfrm>
            <a:off x="8601908" y="3544297"/>
            <a:ext cx="6249" cy="787590"/>
          </a:xfrm>
          <a:prstGeom prst="straightConnector1">
            <a:avLst/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465D2550-9A5E-2B9C-C4A5-BEBE059DFA7D}"/>
              </a:ext>
            </a:extLst>
          </p:cNvPr>
          <p:cNvSpPr/>
          <p:nvPr/>
        </p:nvSpPr>
        <p:spPr>
          <a:xfrm>
            <a:off x="3574030" y="1593032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Event Handler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CDB0AC5-0E15-BEA5-0D41-E610593E1143}"/>
              </a:ext>
            </a:extLst>
          </p:cNvPr>
          <p:cNvSpPr/>
          <p:nvPr/>
        </p:nvSpPr>
        <p:spPr>
          <a:xfrm>
            <a:off x="5511071" y="1592469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Sim Start/End</a:t>
            </a:r>
          </a:p>
        </p:txBody>
      </p:sp>
      <p:cxnSp>
        <p:nvCxnSpPr>
          <p:cNvPr id="54" name="Elbow Connector 56">
            <a:extLst>
              <a:ext uri="{FF2B5EF4-FFF2-40B4-BE49-F238E27FC236}">
                <a16:creationId xmlns:a16="http://schemas.microsoft.com/office/drawing/2014/main" id="{DED9E14D-4B83-0719-589B-A0247A26D48A}"/>
              </a:ext>
            </a:extLst>
          </p:cNvPr>
          <p:cNvCxnSpPr>
            <a:cxnSpLocks/>
            <a:stCxn id="7" idx="3"/>
            <a:endCxn id="52" idx="1"/>
          </p:cNvCxnSpPr>
          <p:nvPr/>
        </p:nvCxnSpPr>
        <p:spPr>
          <a:xfrm flipV="1">
            <a:off x="2066852" y="1785907"/>
            <a:ext cx="1507178" cy="250683"/>
          </a:xfrm>
          <a:prstGeom prst="bentConnector3">
            <a:avLst>
              <a:gd name="adj1" fmla="val 50000"/>
            </a:avLst>
          </a:prstGeom>
          <a:ln w="190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A6007C7-0ABA-1107-19E0-A027CCDFC33B}"/>
              </a:ext>
            </a:extLst>
          </p:cNvPr>
          <p:cNvCxnSpPr>
            <a:cxnSpLocks/>
            <a:stCxn id="53" idx="1"/>
            <a:endCxn id="52" idx="3"/>
          </p:cNvCxnSpPr>
          <p:nvPr/>
        </p:nvCxnSpPr>
        <p:spPr>
          <a:xfrm flipH="1">
            <a:off x="4713057" y="1785344"/>
            <a:ext cx="798014" cy="563"/>
          </a:xfrm>
          <a:prstGeom prst="straightConnector1">
            <a:avLst/>
          </a:prstGeom>
          <a:ln w="19050"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ounded Rectangle 29">
            <a:extLst>
              <a:ext uri="{FF2B5EF4-FFF2-40B4-BE49-F238E27FC236}">
                <a16:creationId xmlns:a16="http://schemas.microsoft.com/office/drawing/2014/main" id="{8651A971-FD80-C7DD-B497-3D2C3B67E474}"/>
              </a:ext>
            </a:extLst>
          </p:cNvPr>
          <p:cNvSpPr/>
          <p:nvPr/>
        </p:nvSpPr>
        <p:spPr>
          <a:xfrm>
            <a:off x="3450703" y="1263627"/>
            <a:ext cx="3281173" cy="902555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i="1" dirty="0">
                <a:solidFill>
                  <a:sysClr val="windowText" lastClr="000000"/>
                </a:solidFill>
              </a:rPr>
              <a:t>Simulation Maintenance Module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E1EDB20-B750-E5E9-8E92-87267775AC19}"/>
              </a:ext>
            </a:extLst>
          </p:cNvPr>
          <p:cNvSpPr txBox="1"/>
          <p:nvPr/>
        </p:nvSpPr>
        <p:spPr>
          <a:xfrm>
            <a:off x="4713057" y="1489479"/>
            <a:ext cx="6752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-Simulation Events</a:t>
            </a:r>
          </a:p>
        </p:txBody>
      </p:sp>
      <p:sp>
        <p:nvSpPr>
          <p:cNvPr id="18" name="Rounded Rectangle 29">
            <a:extLst>
              <a:ext uri="{FF2B5EF4-FFF2-40B4-BE49-F238E27FC236}">
                <a16:creationId xmlns:a16="http://schemas.microsoft.com/office/drawing/2014/main" id="{351ABAC9-95DA-DB64-1D76-AEB49F238802}"/>
              </a:ext>
            </a:extLst>
          </p:cNvPr>
          <p:cNvSpPr/>
          <p:nvPr/>
        </p:nvSpPr>
        <p:spPr>
          <a:xfrm rot="16200000">
            <a:off x="2029694" y="4761449"/>
            <a:ext cx="1181448" cy="357955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ysClr val="windowText" lastClr="000000"/>
                </a:solidFill>
              </a:rPr>
              <a:t>Network Emulator</a:t>
            </a:r>
          </a:p>
        </p:txBody>
      </p:sp>
      <p:sp>
        <p:nvSpPr>
          <p:cNvPr id="51" name="Rounded Rectangle 29">
            <a:extLst>
              <a:ext uri="{FF2B5EF4-FFF2-40B4-BE49-F238E27FC236}">
                <a16:creationId xmlns:a16="http://schemas.microsoft.com/office/drawing/2014/main" id="{217BB112-4919-5EF6-1341-F6C36B25E02B}"/>
              </a:ext>
            </a:extLst>
          </p:cNvPr>
          <p:cNvSpPr/>
          <p:nvPr/>
        </p:nvSpPr>
        <p:spPr>
          <a:xfrm>
            <a:off x="3270356" y="2878232"/>
            <a:ext cx="3038481" cy="3157979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50" i="1" dirty="0">
                <a:solidFill>
                  <a:sysClr val="windowText" lastClr="000000"/>
                </a:solidFill>
              </a:rPr>
              <a:t>Platform Emulator</a:t>
            </a:r>
          </a:p>
        </p:txBody>
      </p:sp>
      <p:sp>
        <p:nvSpPr>
          <p:cNvPr id="60" name="Rounded Rectangle 29">
            <a:extLst>
              <a:ext uri="{FF2B5EF4-FFF2-40B4-BE49-F238E27FC236}">
                <a16:creationId xmlns:a16="http://schemas.microsoft.com/office/drawing/2014/main" id="{FF61DADA-E76D-99A4-ABE1-66DEFE816698}"/>
              </a:ext>
            </a:extLst>
          </p:cNvPr>
          <p:cNvSpPr/>
          <p:nvPr/>
        </p:nvSpPr>
        <p:spPr>
          <a:xfrm>
            <a:off x="4093543" y="5574315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Payload</a:t>
            </a:r>
          </a:p>
        </p:txBody>
      </p:sp>
      <p:cxnSp>
        <p:nvCxnSpPr>
          <p:cNvPr id="147" name="Elbow Connector 56">
            <a:extLst>
              <a:ext uri="{FF2B5EF4-FFF2-40B4-BE49-F238E27FC236}">
                <a16:creationId xmlns:a16="http://schemas.microsoft.com/office/drawing/2014/main" id="{C4502423-406F-A3F6-1567-395AD1537D70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5457028" y="3968393"/>
            <a:ext cx="2497510" cy="517239"/>
          </a:xfrm>
          <a:prstGeom prst="bentConnector3">
            <a:avLst>
              <a:gd name="adj1" fmla="val 50000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Elbow Connector 56">
            <a:extLst>
              <a:ext uri="{FF2B5EF4-FFF2-40B4-BE49-F238E27FC236}">
                <a16:creationId xmlns:a16="http://schemas.microsoft.com/office/drawing/2014/main" id="{8F38ED55-85B4-23DF-B418-4B917428540D}"/>
              </a:ext>
            </a:extLst>
          </p:cNvPr>
          <p:cNvCxnSpPr>
            <a:cxnSpLocks/>
            <a:stCxn id="89" idx="0"/>
            <a:endCxn id="12" idx="1"/>
          </p:cNvCxnSpPr>
          <p:nvPr/>
        </p:nvCxnSpPr>
        <p:spPr>
          <a:xfrm rot="16200000" flipH="1">
            <a:off x="6569812" y="2012077"/>
            <a:ext cx="86893" cy="2670059"/>
          </a:xfrm>
          <a:prstGeom prst="bentConnector4">
            <a:avLst>
              <a:gd name="adj1" fmla="val -263082"/>
              <a:gd name="adj2" fmla="val 44455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Rounded Rectangle 29">
            <a:extLst>
              <a:ext uri="{FF2B5EF4-FFF2-40B4-BE49-F238E27FC236}">
                <a16:creationId xmlns:a16="http://schemas.microsoft.com/office/drawing/2014/main" id="{AD0BCC4D-3FD7-21C3-0DE9-F78C5720B017}"/>
              </a:ext>
            </a:extLst>
          </p:cNvPr>
          <p:cNvSpPr/>
          <p:nvPr/>
        </p:nvSpPr>
        <p:spPr>
          <a:xfrm>
            <a:off x="3555509" y="3535786"/>
            <a:ext cx="667620" cy="238442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Reactive Planner</a:t>
            </a:r>
          </a:p>
        </p:txBody>
      </p:sp>
      <p:sp>
        <p:nvSpPr>
          <p:cNvPr id="72" name="Rounded Rectangle 29">
            <a:extLst>
              <a:ext uri="{FF2B5EF4-FFF2-40B4-BE49-F238E27FC236}">
                <a16:creationId xmlns:a16="http://schemas.microsoft.com/office/drawing/2014/main" id="{84D4896E-930E-472B-B585-48CDAD784539}"/>
              </a:ext>
            </a:extLst>
          </p:cNvPr>
          <p:cNvSpPr/>
          <p:nvPr/>
        </p:nvSpPr>
        <p:spPr>
          <a:xfrm>
            <a:off x="4093543" y="5182556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Comms</a:t>
            </a:r>
            <a:endParaRPr lang="en-US" sz="600" i="1" dirty="0">
              <a:solidFill>
                <a:sysClr val="windowText" lastClr="000000"/>
              </a:solidFill>
            </a:endParaRPr>
          </a:p>
        </p:txBody>
      </p:sp>
      <p:sp>
        <p:nvSpPr>
          <p:cNvPr id="73" name="Rounded Rectangle 29">
            <a:extLst>
              <a:ext uri="{FF2B5EF4-FFF2-40B4-BE49-F238E27FC236}">
                <a16:creationId xmlns:a16="http://schemas.microsoft.com/office/drawing/2014/main" id="{117013F9-A97F-4F7A-B68C-0B8700601C16}"/>
              </a:ext>
            </a:extLst>
          </p:cNvPr>
          <p:cNvSpPr/>
          <p:nvPr/>
        </p:nvSpPr>
        <p:spPr>
          <a:xfrm>
            <a:off x="4093543" y="4790798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EPS</a:t>
            </a:r>
          </a:p>
        </p:txBody>
      </p:sp>
      <p:sp>
        <p:nvSpPr>
          <p:cNvPr id="75" name="Rounded Rectangle 29">
            <a:extLst>
              <a:ext uri="{FF2B5EF4-FFF2-40B4-BE49-F238E27FC236}">
                <a16:creationId xmlns:a16="http://schemas.microsoft.com/office/drawing/2014/main" id="{9EBDCE34-BAB4-4345-9C48-CB22D85302A0}"/>
              </a:ext>
            </a:extLst>
          </p:cNvPr>
          <p:cNvSpPr/>
          <p:nvPr/>
        </p:nvSpPr>
        <p:spPr>
          <a:xfrm>
            <a:off x="4093543" y="4399040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GNC</a:t>
            </a:r>
          </a:p>
        </p:txBody>
      </p:sp>
      <p:sp>
        <p:nvSpPr>
          <p:cNvPr id="76" name="Rounded Rectangle 29">
            <a:extLst>
              <a:ext uri="{FF2B5EF4-FFF2-40B4-BE49-F238E27FC236}">
                <a16:creationId xmlns:a16="http://schemas.microsoft.com/office/drawing/2014/main" id="{EC542895-4B0F-4E1E-9A51-400E8AB0FFA4}"/>
              </a:ext>
            </a:extLst>
          </p:cNvPr>
          <p:cNvSpPr/>
          <p:nvPr/>
        </p:nvSpPr>
        <p:spPr>
          <a:xfrm>
            <a:off x="3490685" y="3197788"/>
            <a:ext cx="2575259" cy="1090749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800" dirty="0">
                <a:solidFill>
                  <a:sysClr val="windowText" lastClr="000000"/>
                </a:solidFill>
              </a:rPr>
              <a:t>CDH</a:t>
            </a:r>
          </a:p>
        </p:txBody>
      </p:sp>
      <p:sp>
        <p:nvSpPr>
          <p:cNvPr id="89" name="Rounded Rectangle 29">
            <a:extLst>
              <a:ext uri="{FF2B5EF4-FFF2-40B4-BE49-F238E27FC236}">
                <a16:creationId xmlns:a16="http://schemas.microsoft.com/office/drawing/2014/main" id="{A089AF54-A214-49A0-8D78-1A76942FC697}"/>
              </a:ext>
            </a:extLst>
          </p:cNvPr>
          <p:cNvSpPr/>
          <p:nvPr/>
        </p:nvSpPr>
        <p:spPr>
          <a:xfrm>
            <a:off x="4944420" y="3303660"/>
            <a:ext cx="667620" cy="29589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Memory Emulator</a:t>
            </a:r>
          </a:p>
        </p:txBody>
      </p:sp>
      <p:sp>
        <p:nvSpPr>
          <p:cNvPr id="90" name="Rounded Rectangle 29">
            <a:extLst>
              <a:ext uri="{FF2B5EF4-FFF2-40B4-BE49-F238E27FC236}">
                <a16:creationId xmlns:a16="http://schemas.microsoft.com/office/drawing/2014/main" id="{7A899FE2-096C-4441-BC96-893DB6260128}"/>
              </a:ext>
            </a:extLst>
          </p:cNvPr>
          <p:cNvSpPr/>
          <p:nvPr/>
        </p:nvSpPr>
        <p:spPr>
          <a:xfrm>
            <a:off x="4771831" y="3896676"/>
            <a:ext cx="667620" cy="248121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Operations Executor</a:t>
            </a:r>
          </a:p>
        </p:txBody>
      </p:sp>
      <p:cxnSp>
        <p:nvCxnSpPr>
          <p:cNvPr id="105" name="Elbow Connector 56">
            <a:extLst>
              <a:ext uri="{FF2B5EF4-FFF2-40B4-BE49-F238E27FC236}">
                <a16:creationId xmlns:a16="http://schemas.microsoft.com/office/drawing/2014/main" id="{F5DF90EF-91A2-423E-827C-D647B4163013}"/>
              </a:ext>
            </a:extLst>
          </p:cNvPr>
          <p:cNvCxnSpPr>
            <a:cxnSpLocks/>
            <a:stCxn id="75" idx="1"/>
            <a:endCxn id="90" idx="1"/>
          </p:cNvCxnSpPr>
          <p:nvPr/>
        </p:nvCxnSpPr>
        <p:spPr>
          <a:xfrm rot="10800000" flipH="1">
            <a:off x="4093543" y="4020738"/>
            <a:ext cx="678288" cy="533873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Elbow Connector 56">
            <a:extLst>
              <a:ext uri="{FF2B5EF4-FFF2-40B4-BE49-F238E27FC236}">
                <a16:creationId xmlns:a16="http://schemas.microsoft.com/office/drawing/2014/main" id="{1276588E-6E95-4E3A-9113-31E5B78741FD}"/>
              </a:ext>
            </a:extLst>
          </p:cNvPr>
          <p:cNvCxnSpPr>
            <a:cxnSpLocks/>
            <a:stCxn id="73" idx="1"/>
            <a:endCxn id="90" idx="1"/>
          </p:cNvCxnSpPr>
          <p:nvPr/>
        </p:nvCxnSpPr>
        <p:spPr>
          <a:xfrm rot="10800000" flipH="1">
            <a:off x="4093543" y="4020738"/>
            <a:ext cx="678288" cy="925631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Elbow Connector 56">
            <a:extLst>
              <a:ext uri="{FF2B5EF4-FFF2-40B4-BE49-F238E27FC236}">
                <a16:creationId xmlns:a16="http://schemas.microsoft.com/office/drawing/2014/main" id="{7E7DCF36-0AD7-4A5C-A0F2-A60BC87135E2}"/>
              </a:ext>
            </a:extLst>
          </p:cNvPr>
          <p:cNvCxnSpPr>
            <a:cxnSpLocks/>
            <a:stCxn id="72" idx="1"/>
            <a:endCxn id="90" idx="1"/>
          </p:cNvCxnSpPr>
          <p:nvPr/>
        </p:nvCxnSpPr>
        <p:spPr>
          <a:xfrm rot="10800000" flipH="1">
            <a:off x="4093543" y="4020738"/>
            <a:ext cx="678288" cy="1317389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Elbow Connector 56">
            <a:extLst>
              <a:ext uri="{FF2B5EF4-FFF2-40B4-BE49-F238E27FC236}">
                <a16:creationId xmlns:a16="http://schemas.microsoft.com/office/drawing/2014/main" id="{EE80653F-58C9-448D-9038-26256F33A14C}"/>
              </a:ext>
            </a:extLst>
          </p:cNvPr>
          <p:cNvCxnSpPr>
            <a:cxnSpLocks/>
            <a:stCxn id="60" idx="1"/>
            <a:endCxn id="90" idx="1"/>
          </p:cNvCxnSpPr>
          <p:nvPr/>
        </p:nvCxnSpPr>
        <p:spPr>
          <a:xfrm rot="10800000" flipH="1">
            <a:off x="4093543" y="4020737"/>
            <a:ext cx="678288" cy="1709148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Elbow Connector 56">
            <a:extLst>
              <a:ext uri="{FF2B5EF4-FFF2-40B4-BE49-F238E27FC236}">
                <a16:creationId xmlns:a16="http://schemas.microsoft.com/office/drawing/2014/main" id="{0A3C5567-7911-4126-A03D-4F9D0E9372E2}"/>
              </a:ext>
            </a:extLst>
          </p:cNvPr>
          <p:cNvCxnSpPr>
            <a:cxnSpLocks/>
            <a:stCxn id="90" idx="2"/>
            <a:endCxn id="75" idx="3"/>
          </p:cNvCxnSpPr>
          <p:nvPr/>
        </p:nvCxnSpPr>
        <p:spPr>
          <a:xfrm rot="5400000">
            <a:off x="4729981" y="4178949"/>
            <a:ext cx="409813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Elbow Connector 56">
            <a:extLst>
              <a:ext uri="{FF2B5EF4-FFF2-40B4-BE49-F238E27FC236}">
                <a16:creationId xmlns:a16="http://schemas.microsoft.com/office/drawing/2014/main" id="{650CE2F8-3AF4-4B08-927F-647C746D5826}"/>
              </a:ext>
            </a:extLst>
          </p:cNvPr>
          <p:cNvCxnSpPr>
            <a:cxnSpLocks/>
            <a:stCxn id="90" idx="2"/>
            <a:endCxn id="73" idx="3"/>
          </p:cNvCxnSpPr>
          <p:nvPr/>
        </p:nvCxnSpPr>
        <p:spPr>
          <a:xfrm rot="5400000">
            <a:off x="4534102" y="4374828"/>
            <a:ext cx="801571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Elbow Connector 56">
            <a:extLst>
              <a:ext uri="{FF2B5EF4-FFF2-40B4-BE49-F238E27FC236}">
                <a16:creationId xmlns:a16="http://schemas.microsoft.com/office/drawing/2014/main" id="{81354236-E510-40FB-A081-2E061FAF211D}"/>
              </a:ext>
            </a:extLst>
          </p:cNvPr>
          <p:cNvCxnSpPr>
            <a:cxnSpLocks/>
            <a:stCxn id="90" idx="2"/>
            <a:endCxn id="72" idx="3"/>
          </p:cNvCxnSpPr>
          <p:nvPr/>
        </p:nvCxnSpPr>
        <p:spPr>
          <a:xfrm rot="5400000">
            <a:off x="4338223" y="4570707"/>
            <a:ext cx="1193329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Elbow Connector 56">
            <a:extLst>
              <a:ext uri="{FF2B5EF4-FFF2-40B4-BE49-F238E27FC236}">
                <a16:creationId xmlns:a16="http://schemas.microsoft.com/office/drawing/2014/main" id="{74371965-3CBC-4202-90CC-34368C216DDF}"/>
              </a:ext>
            </a:extLst>
          </p:cNvPr>
          <p:cNvCxnSpPr>
            <a:cxnSpLocks/>
            <a:stCxn id="90" idx="2"/>
            <a:endCxn id="60" idx="3"/>
          </p:cNvCxnSpPr>
          <p:nvPr/>
        </p:nvCxnSpPr>
        <p:spPr>
          <a:xfrm rot="5400000">
            <a:off x="4142343" y="4766587"/>
            <a:ext cx="1585088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Elbow Connector 56">
            <a:extLst>
              <a:ext uri="{FF2B5EF4-FFF2-40B4-BE49-F238E27FC236}">
                <a16:creationId xmlns:a16="http://schemas.microsoft.com/office/drawing/2014/main" id="{DD8C3B6D-2674-428C-BC26-3A80B5A5473E}"/>
              </a:ext>
            </a:extLst>
          </p:cNvPr>
          <p:cNvCxnSpPr>
            <a:cxnSpLocks/>
            <a:endCxn id="18" idx="2"/>
          </p:cNvCxnSpPr>
          <p:nvPr/>
        </p:nvCxnSpPr>
        <p:spPr>
          <a:xfrm rot="10800000">
            <a:off x="2799396" y="4940428"/>
            <a:ext cx="1294150" cy="515497"/>
          </a:xfrm>
          <a:prstGeom prst="bentConnector3">
            <a:avLst>
              <a:gd name="adj1" fmla="val 87683"/>
            </a:avLst>
          </a:prstGeom>
          <a:ln w="19050"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Elbow Connector 56">
            <a:extLst>
              <a:ext uri="{FF2B5EF4-FFF2-40B4-BE49-F238E27FC236}">
                <a16:creationId xmlns:a16="http://schemas.microsoft.com/office/drawing/2014/main" id="{F5229F95-BCB5-4C9F-A7C6-4D267755FE5F}"/>
              </a:ext>
            </a:extLst>
          </p:cNvPr>
          <p:cNvCxnSpPr>
            <a:cxnSpLocks/>
            <a:stCxn id="89" idx="3"/>
          </p:cNvCxnSpPr>
          <p:nvPr/>
        </p:nvCxnSpPr>
        <p:spPr>
          <a:xfrm flipH="1">
            <a:off x="4770621" y="3451605"/>
            <a:ext cx="841419" cy="2413265"/>
          </a:xfrm>
          <a:prstGeom prst="bentConnector4">
            <a:avLst>
              <a:gd name="adj1" fmla="val -27168"/>
              <a:gd name="adj2" fmla="val 99376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Elbow Connector 56">
            <a:extLst>
              <a:ext uri="{FF2B5EF4-FFF2-40B4-BE49-F238E27FC236}">
                <a16:creationId xmlns:a16="http://schemas.microsoft.com/office/drawing/2014/main" id="{F38834F7-AB5C-4070-98DC-D7AEAFD00312}"/>
              </a:ext>
            </a:extLst>
          </p:cNvPr>
          <p:cNvCxnSpPr>
            <a:cxnSpLocks/>
            <a:stCxn id="89" idx="3"/>
          </p:cNvCxnSpPr>
          <p:nvPr/>
        </p:nvCxnSpPr>
        <p:spPr>
          <a:xfrm flipH="1">
            <a:off x="4768022" y="3451605"/>
            <a:ext cx="844018" cy="2004317"/>
          </a:xfrm>
          <a:prstGeom prst="bentConnector4">
            <a:avLst>
              <a:gd name="adj1" fmla="val -27085"/>
              <a:gd name="adj2" fmla="val 99566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Elbow Connector 56">
            <a:extLst>
              <a:ext uri="{FF2B5EF4-FFF2-40B4-BE49-F238E27FC236}">
                <a16:creationId xmlns:a16="http://schemas.microsoft.com/office/drawing/2014/main" id="{3F311BAA-2BE1-4980-A029-D469D899B8DE}"/>
              </a:ext>
            </a:extLst>
          </p:cNvPr>
          <p:cNvCxnSpPr>
            <a:cxnSpLocks/>
            <a:stCxn id="90" idx="3"/>
          </p:cNvCxnSpPr>
          <p:nvPr/>
        </p:nvCxnSpPr>
        <p:spPr>
          <a:xfrm>
            <a:off x="5439451" y="4020737"/>
            <a:ext cx="2515087" cy="548563"/>
          </a:xfrm>
          <a:prstGeom prst="bentConnector3">
            <a:avLst>
              <a:gd name="adj1" fmla="val 38891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Elbow Connector 56">
            <a:extLst>
              <a:ext uri="{FF2B5EF4-FFF2-40B4-BE49-F238E27FC236}">
                <a16:creationId xmlns:a16="http://schemas.microsoft.com/office/drawing/2014/main" id="{F1B0D1BB-E82B-4F3B-B8FF-B040DD6FD753}"/>
              </a:ext>
            </a:extLst>
          </p:cNvPr>
          <p:cNvCxnSpPr>
            <a:cxnSpLocks/>
            <a:stCxn id="180" idx="3"/>
          </p:cNvCxnSpPr>
          <p:nvPr/>
        </p:nvCxnSpPr>
        <p:spPr>
          <a:xfrm>
            <a:off x="4223129" y="3655007"/>
            <a:ext cx="541004" cy="255227"/>
          </a:xfrm>
          <a:prstGeom prst="bentConnector3">
            <a:avLst>
              <a:gd name="adj1" fmla="val 50000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Elbow Connector 56">
            <a:extLst>
              <a:ext uri="{FF2B5EF4-FFF2-40B4-BE49-F238E27FC236}">
                <a16:creationId xmlns:a16="http://schemas.microsoft.com/office/drawing/2014/main" id="{6A04DC9D-A6D7-4E03-B2D3-EA2386F340DE}"/>
              </a:ext>
            </a:extLst>
          </p:cNvPr>
          <p:cNvCxnSpPr>
            <a:cxnSpLocks/>
          </p:cNvCxnSpPr>
          <p:nvPr/>
        </p:nvCxnSpPr>
        <p:spPr>
          <a:xfrm rot="10800000">
            <a:off x="4221947" y="3774228"/>
            <a:ext cx="542191" cy="194164"/>
          </a:xfrm>
          <a:prstGeom prst="bentConnector3">
            <a:avLst>
              <a:gd name="adj1" fmla="val 60541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Elbow Connector 56">
            <a:extLst>
              <a:ext uri="{FF2B5EF4-FFF2-40B4-BE49-F238E27FC236}">
                <a16:creationId xmlns:a16="http://schemas.microsoft.com/office/drawing/2014/main" id="{E9DC7D74-7045-4720-85E7-1B71F3C71EB9}"/>
              </a:ext>
            </a:extLst>
          </p:cNvPr>
          <p:cNvCxnSpPr>
            <a:cxnSpLocks/>
            <a:endCxn id="89" idx="1"/>
          </p:cNvCxnSpPr>
          <p:nvPr/>
        </p:nvCxnSpPr>
        <p:spPr>
          <a:xfrm rot="16200000" flipV="1">
            <a:off x="4743496" y="3652530"/>
            <a:ext cx="445071" cy="43222"/>
          </a:xfrm>
          <a:prstGeom prst="bentConnector4">
            <a:avLst>
              <a:gd name="adj1" fmla="val 33380"/>
              <a:gd name="adj2" fmla="val 302744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Elbow Connector 56">
            <a:extLst>
              <a:ext uri="{FF2B5EF4-FFF2-40B4-BE49-F238E27FC236}">
                <a16:creationId xmlns:a16="http://schemas.microsoft.com/office/drawing/2014/main" id="{E9C2128D-7127-4151-A20C-1197683BF2C7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2038279" cy="1844185"/>
          </a:xfrm>
          <a:prstGeom prst="bentConnector3">
            <a:avLst>
              <a:gd name="adj1" fmla="val 53240"/>
            </a:avLst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Elbow Connector 56">
            <a:extLst>
              <a:ext uri="{FF2B5EF4-FFF2-40B4-BE49-F238E27FC236}">
                <a16:creationId xmlns:a16="http://schemas.microsoft.com/office/drawing/2014/main" id="{2973BBC1-1C5F-458E-A016-FD758E447D5B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1084980" cy="2245264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Elbow Connector 56">
            <a:extLst>
              <a:ext uri="{FF2B5EF4-FFF2-40B4-BE49-F238E27FC236}">
                <a16:creationId xmlns:a16="http://schemas.microsoft.com/office/drawing/2014/main" id="{94DC209D-27D1-4A9E-9A13-41665E7FF0CE}"/>
              </a:ext>
            </a:extLst>
          </p:cNvPr>
          <p:cNvCxnSpPr>
            <a:cxnSpLocks/>
          </p:cNvCxnSpPr>
          <p:nvPr/>
        </p:nvCxnSpPr>
        <p:spPr>
          <a:xfrm>
            <a:off x="3166973" y="5067736"/>
            <a:ext cx="920628" cy="0"/>
          </a:xfrm>
          <a:prstGeom prst="straightConnector1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Elbow Connector 56">
            <a:extLst>
              <a:ext uri="{FF2B5EF4-FFF2-40B4-BE49-F238E27FC236}">
                <a16:creationId xmlns:a16="http://schemas.microsoft.com/office/drawing/2014/main" id="{77DD1CD4-9730-44EC-91E2-5C9E600BAA98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1083060" cy="2449703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Elbow Connector 56">
            <a:extLst>
              <a:ext uri="{FF2B5EF4-FFF2-40B4-BE49-F238E27FC236}">
                <a16:creationId xmlns:a16="http://schemas.microsoft.com/office/drawing/2014/main" id="{FB982657-D5E3-4A79-B1E8-3DD75CBB3035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1081216" cy="3013025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Elbow Connector 56">
            <a:extLst>
              <a:ext uri="{FF2B5EF4-FFF2-40B4-BE49-F238E27FC236}">
                <a16:creationId xmlns:a16="http://schemas.microsoft.com/office/drawing/2014/main" id="{B68866AC-77EB-42F7-9DE6-6E7049A5992D}"/>
              </a:ext>
            </a:extLst>
          </p:cNvPr>
          <p:cNvCxnSpPr>
            <a:cxnSpLocks/>
          </p:cNvCxnSpPr>
          <p:nvPr/>
        </p:nvCxnSpPr>
        <p:spPr>
          <a:xfrm>
            <a:off x="3170829" y="5837402"/>
            <a:ext cx="920628" cy="0"/>
          </a:xfrm>
          <a:prstGeom prst="straightConnector1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Elbow Connector 56">
            <a:extLst>
              <a:ext uri="{FF2B5EF4-FFF2-40B4-BE49-F238E27FC236}">
                <a16:creationId xmlns:a16="http://schemas.microsoft.com/office/drawing/2014/main" id="{0ABB24D6-7AE1-449F-805C-4DB57F4CE26A}"/>
              </a:ext>
            </a:extLst>
          </p:cNvPr>
          <p:cNvCxnSpPr>
            <a:cxnSpLocks/>
            <a:stCxn id="8" idx="3"/>
            <a:endCxn id="18" idx="3"/>
          </p:cNvCxnSpPr>
          <p:nvPr/>
        </p:nvCxnSpPr>
        <p:spPr>
          <a:xfrm>
            <a:off x="2066852" y="2835248"/>
            <a:ext cx="553567" cy="1514455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Elbow Connector 56">
            <a:extLst>
              <a:ext uri="{FF2B5EF4-FFF2-40B4-BE49-F238E27FC236}">
                <a16:creationId xmlns:a16="http://schemas.microsoft.com/office/drawing/2014/main" id="{91F6E739-09E3-4461-9EE5-15189E7F6479}"/>
              </a:ext>
            </a:extLst>
          </p:cNvPr>
          <p:cNvCxnSpPr>
            <a:cxnSpLocks/>
            <a:stCxn id="52" idx="2"/>
          </p:cNvCxnSpPr>
          <p:nvPr/>
        </p:nvCxnSpPr>
        <p:spPr>
          <a:xfrm rot="5400000">
            <a:off x="3219455" y="1911159"/>
            <a:ext cx="856467" cy="991712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56">
            <a:extLst>
              <a:ext uri="{FF2B5EF4-FFF2-40B4-BE49-F238E27FC236}">
                <a16:creationId xmlns:a16="http://schemas.microsoft.com/office/drawing/2014/main" id="{B49EAF7B-342F-349C-13D1-BA81BFF6FC82}"/>
              </a:ext>
            </a:extLst>
          </p:cNvPr>
          <p:cNvCxnSpPr>
            <a:cxnSpLocks/>
          </p:cNvCxnSpPr>
          <p:nvPr/>
        </p:nvCxnSpPr>
        <p:spPr>
          <a:xfrm rot="10800000">
            <a:off x="5618528" y="3350614"/>
            <a:ext cx="2327358" cy="145181"/>
          </a:xfrm>
          <a:prstGeom prst="bentConnector3">
            <a:avLst>
              <a:gd name="adj1" fmla="val 67704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Elbow Connector 56">
            <a:extLst>
              <a:ext uri="{FF2B5EF4-FFF2-40B4-BE49-F238E27FC236}">
                <a16:creationId xmlns:a16="http://schemas.microsoft.com/office/drawing/2014/main" id="{92F17629-697B-04AF-647C-0F92F4609D53}"/>
              </a:ext>
            </a:extLst>
          </p:cNvPr>
          <p:cNvCxnSpPr>
            <a:cxnSpLocks/>
          </p:cNvCxnSpPr>
          <p:nvPr/>
        </p:nvCxnSpPr>
        <p:spPr>
          <a:xfrm>
            <a:off x="3184503" y="5227802"/>
            <a:ext cx="920628" cy="0"/>
          </a:xfrm>
          <a:prstGeom prst="straightConnector1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Elbow Connector 56">
            <a:extLst>
              <a:ext uri="{FF2B5EF4-FFF2-40B4-BE49-F238E27FC236}">
                <a16:creationId xmlns:a16="http://schemas.microsoft.com/office/drawing/2014/main" id="{4F09E56D-F40E-29BA-8FA9-0AECD59D1FD3}"/>
              </a:ext>
            </a:extLst>
          </p:cNvPr>
          <p:cNvCxnSpPr>
            <a:cxnSpLocks/>
            <a:stCxn id="90" idx="0"/>
            <a:endCxn id="89" idx="2"/>
          </p:cNvCxnSpPr>
          <p:nvPr/>
        </p:nvCxnSpPr>
        <p:spPr>
          <a:xfrm rot="5400000" flipH="1" flipV="1">
            <a:off x="5043372" y="3661819"/>
            <a:ext cx="297126" cy="172589"/>
          </a:xfrm>
          <a:prstGeom prst="bentConnector3">
            <a:avLst>
              <a:gd name="adj1" fmla="val 60258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3A3457C-6E18-60E9-8053-0C6E5F96FF8C}"/>
              </a:ext>
            </a:extLst>
          </p:cNvPr>
          <p:cNvGrpSpPr/>
          <p:nvPr/>
        </p:nvGrpSpPr>
        <p:grpSpPr>
          <a:xfrm>
            <a:off x="1253943" y="936113"/>
            <a:ext cx="914400" cy="914400"/>
            <a:chOff x="8717280" y="2379218"/>
            <a:chExt cx="914400" cy="914400"/>
          </a:xfrm>
        </p:grpSpPr>
        <p:pic>
          <p:nvPicPr>
            <p:cNvPr id="29" name="Graphic 28" descr="Satellite with solid fill">
              <a:extLst>
                <a:ext uri="{FF2B5EF4-FFF2-40B4-BE49-F238E27FC236}">
                  <a16:creationId xmlns:a16="http://schemas.microsoft.com/office/drawing/2014/main" id="{B1084F37-555A-9A04-0744-DF4BE68FAB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717280" y="2379218"/>
              <a:ext cx="914400" cy="914400"/>
            </a:xfrm>
            <a:prstGeom prst="rect">
              <a:avLst/>
            </a:prstGeom>
          </p:spPr>
        </p:pic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01D6889B-2C3A-3546-A66A-8B3F3731B9D2}"/>
                </a:ext>
              </a:extLst>
            </p:cNvPr>
            <p:cNvSpPr/>
            <p:nvPr/>
          </p:nvSpPr>
          <p:spPr>
            <a:xfrm>
              <a:off x="9089136" y="2746756"/>
              <a:ext cx="170688" cy="17932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2</a:t>
              </a:r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6E9DD23A-4E3B-E2D4-AFD7-4D08AE56E2B5}"/>
              </a:ext>
            </a:extLst>
          </p:cNvPr>
          <p:cNvSpPr/>
          <p:nvPr/>
        </p:nvSpPr>
        <p:spPr>
          <a:xfrm>
            <a:off x="9932798" y="3236807"/>
            <a:ext cx="2114576" cy="96705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00" b="1" dirty="0">
                <a:solidFill>
                  <a:schemeClr val="tx1"/>
                </a:solidFill>
              </a:rPr>
              <a:t>Scenario step:</a:t>
            </a:r>
          </a:p>
          <a:p>
            <a:endParaRPr lang="en-US" sz="1200" dirty="0">
              <a:solidFill>
                <a:schemeClr val="tx1"/>
              </a:solidFill>
            </a:endParaRPr>
          </a:p>
          <a:p>
            <a:r>
              <a:rPr lang="en-US" sz="1100" dirty="0">
                <a:solidFill>
                  <a:schemeClr val="tx1"/>
                </a:solidFill>
              </a:rPr>
              <a:t>Agent 2 receives measurement request from Agent 1</a:t>
            </a:r>
          </a:p>
          <a:p>
            <a:endParaRPr lang="en-US" sz="1100" dirty="0">
              <a:solidFill>
                <a:schemeClr val="tx1"/>
              </a:solidFill>
            </a:endParaRPr>
          </a:p>
          <a:p>
            <a:endParaRPr lang="en-US" sz="1100" dirty="0">
              <a:solidFill>
                <a:schemeClr val="tx1"/>
              </a:solidFill>
            </a:endParaRPr>
          </a:p>
        </p:txBody>
      </p:sp>
      <p:pic>
        <p:nvPicPr>
          <p:cNvPr id="33" name="Graphic 32" descr="Speech with solid fill">
            <a:extLst>
              <a:ext uri="{FF2B5EF4-FFF2-40B4-BE49-F238E27FC236}">
                <a16:creationId xmlns:a16="http://schemas.microsoft.com/office/drawing/2014/main" id="{7D210186-27D1-AF07-2A95-78B7FF464A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4412108" y="4703580"/>
            <a:ext cx="918499" cy="687467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F8C96267-8E09-83C2-555D-0198E16E30CB}"/>
              </a:ext>
            </a:extLst>
          </p:cNvPr>
          <p:cNvSpPr txBox="1"/>
          <p:nvPr/>
        </p:nvSpPr>
        <p:spPr>
          <a:xfrm>
            <a:off x="4523710" y="4787851"/>
            <a:ext cx="841419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“Received a message from Agent 1!”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807505A-8E6B-CDFC-E67F-A536A460824A}"/>
              </a:ext>
            </a:extLst>
          </p:cNvPr>
          <p:cNvSpPr txBox="1"/>
          <p:nvPr/>
        </p:nvSpPr>
        <p:spPr>
          <a:xfrm>
            <a:off x="3196606" y="5404715"/>
            <a:ext cx="77737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4BA2CEE-2789-B785-1F0D-5E9E5EF69CE4}"/>
              </a:ext>
            </a:extLst>
          </p:cNvPr>
          <p:cNvSpPr txBox="1"/>
          <p:nvPr/>
        </p:nvSpPr>
        <p:spPr>
          <a:xfrm>
            <a:off x="776055" y="5032110"/>
            <a:ext cx="77737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</a:t>
            </a:r>
          </a:p>
        </p:txBody>
      </p:sp>
      <p:pic>
        <p:nvPicPr>
          <p:cNvPr id="17" name="Graphic 16" descr="Speech with solid fill">
            <a:extLst>
              <a:ext uri="{FF2B5EF4-FFF2-40B4-BE49-F238E27FC236}">
                <a16:creationId xmlns:a16="http://schemas.microsoft.com/office/drawing/2014/main" id="{B96285FA-AE2E-E248-697C-AC52368594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4976745" y="3017636"/>
            <a:ext cx="1548891" cy="105868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4E0CC97-50BB-078B-16D1-5F555F9FEF4D}"/>
              </a:ext>
            </a:extLst>
          </p:cNvPr>
          <p:cNvSpPr txBox="1"/>
          <p:nvPr/>
        </p:nvSpPr>
        <p:spPr>
          <a:xfrm>
            <a:off x="5214460" y="3208654"/>
            <a:ext cx="1100865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“Received a measurement request. Forwarding to  Planning Module…”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F695895-68ED-9DAD-A8C1-29360A3C82C1}"/>
              </a:ext>
            </a:extLst>
          </p:cNvPr>
          <p:cNvSpPr txBox="1"/>
          <p:nvPr/>
        </p:nvSpPr>
        <p:spPr>
          <a:xfrm>
            <a:off x="5123856" y="5404715"/>
            <a:ext cx="779067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-Received Data</a:t>
            </a:r>
          </a:p>
        </p:txBody>
      </p:sp>
    </p:spTree>
    <p:extLst>
      <p:ext uri="{BB962C8B-B14F-4D97-AF65-F5344CB8AC3E}">
        <p14:creationId xmlns:p14="http://schemas.microsoft.com/office/powerpoint/2010/main" val="23930355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4C978-9A8F-D19F-6684-24EF10271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Engineering Module - Plan Execution </a:t>
            </a:r>
          </a:p>
        </p:txBody>
      </p:sp>
      <p:sp>
        <p:nvSpPr>
          <p:cNvPr id="4" name="Rounded Rectangle 29">
            <a:extLst>
              <a:ext uri="{FF2B5EF4-FFF2-40B4-BE49-F238E27FC236}">
                <a16:creationId xmlns:a16="http://schemas.microsoft.com/office/drawing/2014/main" id="{F40648B5-DE50-3579-FADA-CAF8E94030E7}"/>
              </a:ext>
            </a:extLst>
          </p:cNvPr>
          <p:cNvSpPr/>
          <p:nvPr/>
        </p:nvSpPr>
        <p:spPr>
          <a:xfrm>
            <a:off x="1698089" y="1109432"/>
            <a:ext cx="8052471" cy="5183541"/>
          </a:xfrm>
          <a:prstGeom prst="roundRect">
            <a:avLst>
              <a:gd name="adj" fmla="val 6097"/>
            </a:avLst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5" name="Rounded Rectangle 30">
            <a:extLst>
              <a:ext uri="{FF2B5EF4-FFF2-40B4-BE49-F238E27FC236}">
                <a16:creationId xmlns:a16="http://schemas.microsoft.com/office/drawing/2014/main" id="{36FCB5CD-F302-D51B-34A3-A0B1CCDBE6D6}"/>
              </a:ext>
            </a:extLst>
          </p:cNvPr>
          <p:cNvSpPr/>
          <p:nvPr/>
        </p:nvSpPr>
        <p:spPr>
          <a:xfrm rot="16200000">
            <a:off x="-510985" y="2233073"/>
            <a:ext cx="2154955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Environment</a:t>
            </a:r>
          </a:p>
        </p:txBody>
      </p:sp>
      <p:sp>
        <p:nvSpPr>
          <p:cNvPr id="6" name="Rounded Rectangle 30">
            <a:extLst>
              <a:ext uri="{FF2B5EF4-FFF2-40B4-BE49-F238E27FC236}">
                <a16:creationId xmlns:a16="http://schemas.microsoft.com/office/drawing/2014/main" id="{87F517DA-6E73-F6CB-E770-58B82D97E783}"/>
              </a:ext>
            </a:extLst>
          </p:cNvPr>
          <p:cNvSpPr/>
          <p:nvPr/>
        </p:nvSpPr>
        <p:spPr>
          <a:xfrm rot="16200000">
            <a:off x="-423114" y="4774286"/>
            <a:ext cx="1979210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Other Agents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1FE5CB-B5E3-B8CC-FC28-61C7280D0EC8}"/>
              </a:ext>
            </a:extLst>
          </p:cNvPr>
          <p:cNvSpPr/>
          <p:nvPr/>
        </p:nvSpPr>
        <p:spPr>
          <a:xfrm>
            <a:off x="1698087" y="1854201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SUB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C5E1990-9422-5D7F-F9ED-1C8180FDCE4E}"/>
              </a:ext>
            </a:extLst>
          </p:cNvPr>
          <p:cNvSpPr/>
          <p:nvPr/>
        </p:nvSpPr>
        <p:spPr>
          <a:xfrm>
            <a:off x="1698087" y="2652859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227E52-179E-4D2F-5FC9-FDFD8678AC53}"/>
              </a:ext>
            </a:extLst>
          </p:cNvPr>
          <p:cNvSpPr/>
          <p:nvPr/>
        </p:nvSpPr>
        <p:spPr>
          <a:xfrm>
            <a:off x="1698087" y="4357079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REP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6CB41F-8ECB-30FC-1971-129130FB3B89}"/>
              </a:ext>
            </a:extLst>
          </p:cNvPr>
          <p:cNvSpPr/>
          <p:nvPr/>
        </p:nvSpPr>
        <p:spPr>
          <a:xfrm>
            <a:off x="1698087" y="5155737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11" name="Rounded Rectangle 29">
            <a:extLst>
              <a:ext uri="{FF2B5EF4-FFF2-40B4-BE49-F238E27FC236}">
                <a16:creationId xmlns:a16="http://schemas.microsoft.com/office/drawing/2014/main" id="{2B32A1C8-1F4D-FE46-0683-3487D1FA5643}"/>
              </a:ext>
            </a:extLst>
          </p:cNvPr>
          <p:cNvSpPr/>
          <p:nvPr/>
        </p:nvSpPr>
        <p:spPr>
          <a:xfrm>
            <a:off x="2323156" y="2446945"/>
            <a:ext cx="4289582" cy="3786754"/>
          </a:xfrm>
          <a:prstGeom prst="roundRect">
            <a:avLst>
              <a:gd name="adj" fmla="val 3300"/>
            </a:avLst>
          </a:prstGeom>
          <a:solidFill>
            <a:srgbClr val="BCD7F9"/>
          </a:solidFill>
          <a:ln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z="1200" i="1" dirty="0">
                <a:solidFill>
                  <a:sysClr val="windowText" lastClr="000000"/>
                </a:solidFill>
              </a:rPr>
              <a:t>Engineering Module</a:t>
            </a:r>
          </a:p>
        </p:txBody>
      </p:sp>
      <p:sp>
        <p:nvSpPr>
          <p:cNvPr id="12" name="Rounded Rectangle 29">
            <a:extLst>
              <a:ext uri="{FF2B5EF4-FFF2-40B4-BE49-F238E27FC236}">
                <a16:creationId xmlns:a16="http://schemas.microsoft.com/office/drawing/2014/main" id="{12ADA39C-3563-CAEB-6599-771568637F19}"/>
              </a:ext>
            </a:extLst>
          </p:cNvPr>
          <p:cNvSpPr/>
          <p:nvPr/>
        </p:nvSpPr>
        <p:spPr>
          <a:xfrm>
            <a:off x="7948289" y="3236808"/>
            <a:ext cx="1307237" cy="307489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i="1" dirty="0">
                <a:solidFill>
                  <a:sysClr val="windowText" lastClr="000000"/>
                </a:solidFill>
              </a:rPr>
              <a:t>Science Module</a:t>
            </a:r>
          </a:p>
        </p:txBody>
      </p:sp>
      <p:sp>
        <p:nvSpPr>
          <p:cNvPr id="13" name="Rounded Rectangle 29">
            <a:extLst>
              <a:ext uri="{FF2B5EF4-FFF2-40B4-BE49-F238E27FC236}">
                <a16:creationId xmlns:a16="http://schemas.microsoft.com/office/drawing/2014/main" id="{4CF191CC-E3D1-061E-10AD-55F38E8AB2A6}"/>
              </a:ext>
            </a:extLst>
          </p:cNvPr>
          <p:cNvSpPr/>
          <p:nvPr/>
        </p:nvSpPr>
        <p:spPr>
          <a:xfrm>
            <a:off x="7954538" y="4331887"/>
            <a:ext cx="1307237" cy="307489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i="1" dirty="0">
                <a:solidFill>
                  <a:sysClr val="windowText" lastClr="000000"/>
                </a:solidFill>
              </a:rPr>
              <a:t>Planning Module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2CFE17B-DDF8-C7E1-74CB-183DE935DC47}"/>
              </a:ext>
            </a:extLst>
          </p:cNvPr>
          <p:cNvCxnSpPr>
            <a:cxnSpLocks/>
          </p:cNvCxnSpPr>
          <p:nvPr/>
        </p:nvCxnSpPr>
        <p:spPr>
          <a:xfrm flipH="1" flipV="1">
            <a:off x="780272" y="2835247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B52B2B7-ABA9-443F-1E5D-AA7CC65B7D4C}"/>
              </a:ext>
            </a:extLst>
          </p:cNvPr>
          <p:cNvCxnSpPr>
            <a:cxnSpLocks/>
          </p:cNvCxnSpPr>
          <p:nvPr/>
        </p:nvCxnSpPr>
        <p:spPr>
          <a:xfrm flipH="1" flipV="1">
            <a:off x="776055" y="2056519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321F822-5C6A-BD15-F8C8-E7C9183E20A6}"/>
              </a:ext>
            </a:extLst>
          </p:cNvPr>
          <p:cNvCxnSpPr>
            <a:cxnSpLocks/>
          </p:cNvCxnSpPr>
          <p:nvPr/>
        </p:nvCxnSpPr>
        <p:spPr>
          <a:xfrm flipH="1" flipV="1">
            <a:off x="772589" y="5337387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3DB52F6-DC85-48AB-544C-FCD2F9E9318D}"/>
              </a:ext>
            </a:extLst>
          </p:cNvPr>
          <p:cNvCxnSpPr>
            <a:cxnSpLocks/>
          </p:cNvCxnSpPr>
          <p:nvPr/>
        </p:nvCxnSpPr>
        <p:spPr>
          <a:xfrm flipH="1" flipV="1">
            <a:off x="774321" y="4538729"/>
            <a:ext cx="922031" cy="738"/>
          </a:xfrm>
          <a:prstGeom prst="straightConnector1">
            <a:avLst/>
          </a:prstGeom>
          <a:ln w="28575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05EFBA9-F89A-F4AA-B55A-FE4D71BE992A}"/>
              </a:ext>
            </a:extLst>
          </p:cNvPr>
          <p:cNvCxnSpPr>
            <a:cxnSpLocks/>
            <a:endCxn id="9" idx="3"/>
          </p:cNvCxnSpPr>
          <p:nvPr/>
        </p:nvCxnSpPr>
        <p:spPr>
          <a:xfrm flipH="1">
            <a:off x="2066852" y="4538729"/>
            <a:ext cx="370038" cy="739"/>
          </a:xfrm>
          <a:prstGeom prst="straightConnector1">
            <a:avLst/>
          </a:prstGeom>
          <a:ln w="19050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3080E86-4D23-A774-F967-F388C923D11E}"/>
              </a:ext>
            </a:extLst>
          </p:cNvPr>
          <p:cNvCxnSpPr>
            <a:cxnSpLocks/>
            <a:endCxn id="10" idx="3"/>
          </p:cNvCxnSpPr>
          <p:nvPr/>
        </p:nvCxnSpPr>
        <p:spPr>
          <a:xfrm flipH="1">
            <a:off x="2066852" y="5337387"/>
            <a:ext cx="374588" cy="739"/>
          </a:xfrm>
          <a:prstGeom prst="straightConnector1">
            <a:avLst/>
          </a:prstGeom>
          <a:ln w="19050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A7A95947-F6FE-37CA-E02B-B0F9DFACB9A8}"/>
              </a:ext>
            </a:extLst>
          </p:cNvPr>
          <p:cNvCxnSpPr>
            <a:cxnSpLocks/>
            <a:stCxn id="12" idx="2"/>
            <a:endCxn id="13" idx="0"/>
          </p:cNvCxnSpPr>
          <p:nvPr/>
        </p:nvCxnSpPr>
        <p:spPr>
          <a:xfrm>
            <a:off x="8601908" y="3544297"/>
            <a:ext cx="6249" cy="787590"/>
          </a:xfrm>
          <a:prstGeom prst="straightConnector1">
            <a:avLst/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465D2550-9A5E-2B9C-C4A5-BEBE059DFA7D}"/>
              </a:ext>
            </a:extLst>
          </p:cNvPr>
          <p:cNvSpPr/>
          <p:nvPr/>
        </p:nvSpPr>
        <p:spPr>
          <a:xfrm>
            <a:off x="3574030" y="1593032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Event Handler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CDB0AC5-0E15-BEA5-0D41-E610593E1143}"/>
              </a:ext>
            </a:extLst>
          </p:cNvPr>
          <p:cNvSpPr/>
          <p:nvPr/>
        </p:nvSpPr>
        <p:spPr>
          <a:xfrm>
            <a:off x="5511071" y="1592469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Sim Start/End</a:t>
            </a:r>
          </a:p>
        </p:txBody>
      </p:sp>
      <p:cxnSp>
        <p:nvCxnSpPr>
          <p:cNvPr id="54" name="Elbow Connector 56">
            <a:extLst>
              <a:ext uri="{FF2B5EF4-FFF2-40B4-BE49-F238E27FC236}">
                <a16:creationId xmlns:a16="http://schemas.microsoft.com/office/drawing/2014/main" id="{DED9E14D-4B83-0719-589B-A0247A26D48A}"/>
              </a:ext>
            </a:extLst>
          </p:cNvPr>
          <p:cNvCxnSpPr>
            <a:cxnSpLocks/>
            <a:stCxn id="7" idx="3"/>
            <a:endCxn id="52" idx="1"/>
          </p:cNvCxnSpPr>
          <p:nvPr/>
        </p:nvCxnSpPr>
        <p:spPr>
          <a:xfrm flipV="1">
            <a:off x="2066852" y="1785907"/>
            <a:ext cx="1507178" cy="250683"/>
          </a:xfrm>
          <a:prstGeom prst="bentConnector3">
            <a:avLst>
              <a:gd name="adj1" fmla="val 50000"/>
            </a:avLst>
          </a:prstGeom>
          <a:ln w="190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A6007C7-0ABA-1107-19E0-A027CCDFC33B}"/>
              </a:ext>
            </a:extLst>
          </p:cNvPr>
          <p:cNvCxnSpPr>
            <a:cxnSpLocks/>
            <a:stCxn id="53" idx="1"/>
            <a:endCxn id="52" idx="3"/>
          </p:cNvCxnSpPr>
          <p:nvPr/>
        </p:nvCxnSpPr>
        <p:spPr>
          <a:xfrm flipH="1">
            <a:off x="4713057" y="1785344"/>
            <a:ext cx="798014" cy="563"/>
          </a:xfrm>
          <a:prstGeom prst="straightConnector1">
            <a:avLst/>
          </a:prstGeom>
          <a:ln w="19050"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ounded Rectangle 29">
            <a:extLst>
              <a:ext uri="{FF2B5EF4-FFF2-40B4-BE49-F238E27FC236}">
                <a16:creationId xmlns:a16="http://schemas.microsoft.com/office/drawing/2014/main" id="{8651A971-FD80-C7DD-B497-3D2C3B67E474}"/>
              </a:ext>
            </a:extLst>
          </p:cNvPr>
          <p:cNvSpPr/>
          <p:nvPr/>
        </p:nvSpPr>
        <p:spPr>
          <a:xfrm>
            <a:off x="3450703" y="1263627"/>
            <a:ext cx="3281173" cy="902555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i="1" dirty="0">
                <a:solidFill>
                  <a:sysClr val="windowText" lastClr="000000"/>
                </a:solidFill>
              </a:rPr>
              <a:t>Simulation Maintenance Module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E1EDB20-B750-E5E9-8E92-87267775AC19}"/>
              </a:ext>
            </a:extLst>
          </p:cNvPr>
          <p:cNvSpPr txBox="1"/>
          <p:nvPr/>
        </p:nvSpPr>
        <p:spPr>
          <a:xfrm>
            <a:off x="4713057" y="1489479"/>
            <a:ext cx="6752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-Simulation Events</a:t>
            </a:r>
          </a:p>
        </p:txBody>
      </p:sp>
      <p:sp>
        <p:nvSpPr>
          <p:cNvPr id="18" name="Rounded Rectangle 29">
            <a:extLst>
              <a:ext uri="{FF2B5EF4-FFF2-40B4-BE49-F238E27FC236}">
                <a16:creationId xmlns:a16="http://schemas.microsoft.com/office/drawing/2014/main" id="{351ABAC9-95DA-DB64-1D76-AEB49F238802}"/>
              </a:ext>
            </a:extLst>
          </p:cNvPr>
          <p:cNvSpPr/>
          <p:nvPr/>
        </p:nvSpPr>
        <p:spPr>
          <a:xfrm rot="16200000">
            <a:off x="2029694" y="4761449"/>
            <a:ext cx="1181448" cy="357955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ysClr val="windowText" lastClr="000000"/>
                </a:solidFill>
              </a:rPr>
              <a:t>Network Emulator</a:t>
            </a:r>
          </a:p>
        </p:txBody>
      </p:sp>
      <p:sp>
        <p:nvSpPr>
          <p:cNvPr id="51" name="Rounded Rectangle 29">
            <a:extLst>
              <a:ext uri="{FF2B5EF4-FFF2-40B4-BE49-F238E27FC236}">
                <a16:creationId xmlns:a16="http://schemas.microsoft.com/office/drawing/2014/main" id="{217BB112-4919-5EF6-1341-F6C36B25E02B}"/>
              </a:ext>
            </a:extLst>
          </p:cNvPr>
          <p:cNvSpPr/>
          <p:nvPr/>
        </p:nvSpPr>
        <p:spPr>
          <a:xfrm>
            <a:off x="3270356" y="2878232"/>
            <a:ext cx="3038481" cy="3157979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50" i="1" dirty="0">
                <a:solidFill>
                  <a:sysClr val="windowText" lastClr="000000"/>
                </a:solidFill>
              </a:rPr>
              <a:t>Platform Emulator</a:t>
            </a:r>
          </a:p>
        </p:txBody>
      </p:sp>
      <p:sp>
        <p:nvSpPr>
          <p:cNvPr id="60" name="Rounded Rectangle 29">
            <a:extLst>
              <a:ext uri="{FF2B5EF4-FFF2-40B4-BE49-F238E27FC236}">
                <a16:creationId xmlns:a16="http://schemas.microsoft.com/office/drawing/2014/main" id="{FF61DADA-E76D-99A4-ABE1-66DEFE816698}"/>
              </a:ext>
            </a:extLst>
          </p:cNvPr>
          <p:cNvSpPr/>
          <p:nvPr/>
        </p:nvSpPr>
        <p:spPr>
          <a:xfrm>
            <a:off x="4093543" y="5574315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Payload</a:t>
            </a:r>
          </a:p>
        </p:txBody>
      </p:sp>
      <p:cxnSp>
        <p:nvCxnSpPr>
          <p:cNvPr id="147" name="Elbow Connector 56">
            <a:extLst>
              <a:ext uri="{FF2B5EF4-FFF2-40B4-BE49-F238E27FC236}">
                <a16:creationId xmlns:a16="http://schemas.microsoft.com/office/drawing/2014/main" id="{C4502423-406F-A3F6-1567-395AD1537D70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5457028" y="3968393"/>
            <a:ext cx="2497510" cy="517239"/>
          </a:xfrm>
          <a:prstGeom prst="bentConnector3">
            <a:avLst>
              <a:gd name="adj1" fmla="val 50000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Elbow Connector 56">
            <a:extLst>
              <a:ext uri="{FF2B5EF4-FFF2-40B4-BE49-F238E27FC236}">
                <a16:creationId xmlns:a16="http://schemas.microsoft.com/office/drawing/2014/main" id="{8F38ED55-85B4-23DF-B418-4B917428540D}"/>
              </a:ext>
            </a:extLst>
          </p:cNvPr>
          <p:cNvCxnSpPr>
            <a:cxnSpLocks/>
            <a:stCxn id="89" idx="0"/>
            <a:endCxn id="12" idx="1"/>
          </p:cNvCxnSpPr>
          <p:nvPr/>
        </p:nvCxnSpPr>
        <p:spPr>
          <a:xfrm rot="16200000" flipH="1">
            <a:off x="6569812" y="2012077"/>
            <a:ext cx="86893" cy="2670059"/>
          </a:xfrm>
          <a:prstGeom prst="bentConnector4">
            <a:avLst>
              <a:gd name="adj1" fmla="val -263082"/>
              <a:gd name="adj2" fmla="val 44455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Rounded Rectangle 29">
            <a:extLst>
              <a:ext uri="{FF2B5EF4-FFF2-40B4-BE49-F238E27FC236}">
                <a16:creationId xmlns:a16="http://schemas.microsoft.com/office/drawing/2014/main" id="{AD0BCC4D-3FD7-21C3-0DE9-F78C5720B017}"/>
              </a:ext>
            </a:extLst>
          </p:cNvPr>
          <p:cNvSpPr/>
          <p:nvPr/>
        </p:nvSpPr>
        <p:spPr>
          <a:xfrm>
            <a:off x="3555509" y="3535786"/>
            <a:ext cx="667620" cy="238442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Reactive Planner</a:t>
            </a:r>
          </a:p>
        </p:txBody>
      </p:sp>
      <p:sp>
        <p:nvSpPr>
          <p:cNvPr id="72" name="Rounded Rectangle 29">
            <a:extLst>
              <a:ext uri="{FF2B5EF4-FFF2-40B4-BE49-F238E27FC236}">
                <a16:creationId xmlns:a16="http://schemas.microsoft.com/office/drawing/2014/main" id="{84D4896E-930E-472B-B585-48CDAD784539}"/>
              </a:ext>
            </a:extLst>
          </p:cNvPr>
          <p:cNvSpPr/>
          <p:nvPr/>
        </p:nvSpPr>
        <p:spPr>
          <a:xfrm>
            <a:off x="4093543" y="5182556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Comms</a:t>
            </a:r>
            <a:endParaRPr lang="en-US" sz="600" i="1" dirty="0">
              <a:solidFill>
                <a:sysClr val="windowText" lastClr="000000"/>
              </a:solidFill>
            </a:endParaRPr>
          </a:p>
        </p:txBody>
      </p:sp>
      <p:sp>
        <p:nvSpPr>
          <p:cNvPr id="73" name="Rounded Rectangle 29">
            <a:extLst>
              <a:ext uri="{FF2B5EF4-FFF2-40B4-BE49-F238E27FC236}">
                <a16:creationId xmlns:a16="http://schemas.microsoft.com/office/drawing/2014/main" id="{117013F9-A97F-4F7A-B68C-0B8700601C16}"/>
              </a:ext>
            </a:extLst>
          </p:cNvPr>
          <p:cNvSpPr/>
          <p:nvPr/>
        </p:nvSpPr>
        <p:spPr>
          <a:xfrm>
            <a:off x="4093543" y="4790798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EPS</a:t>
            </a:r>
          </a:p>
        </p:txBody>
      </p:sp>
      <p:sp>
        <p:nvSpPr>
          <p:cNvPr id="75" name="Rounded Rectangle 29">
            <a:extLst>
              <a:ext uri="{FF2B5EF4-FFF2-40B4-BE49-F238E27FC236}">
                <a16:creationId xmlns:a16="http://schemas.microsoft.com/office/drawing/2014/main" id="{9EBDCE34-BAB4-4345-9C48-CB22D85302A0}"/>
              </a:ext>
            </a:extLst>
          </p:cNvPr>
          <p:cNvSpPr/>
          <p:nvPr/>
        </p:nvSpPr>
        <p:spPr>
          <a:xfrm>
            <a:off x="4093543" y="4399040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GNC</a:t>
            </a:r>
          </a:p>
        </p:txBody>
      </p:sp>
      <p:sp>
        <p:nvSpPr>
          <p:cNvPr id="76" name="Rounded Rectangle 29">
            <a:extLst>
              <a:ext uri="{FF2B5EF4-FFF2-40B4-BE49-F238E27FC236}">
                <a16:creationId xmlns:a16="http://schemas.microsoft.com/office/drawing/2014/main" id="{EC542895-4B0F-4E1E-9A51-400E8AB0FFA4}"/>
              </a:ext>
            </a:extLst>
          </p:cNvPr>
          <p:cNvSpPr/>
          <p:nvPr/>
        </p:nvSpPr>
        <p:spPr>
          <a:xfrm>
            <a:off x="3490685" y="3197788"/>
            <a:ext cx="2575259" cy="1090749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800" dirty="0">
                <a:solidFill>
                  <a:sysClr val="windowText" lastClr="000000"/>
                </a:solidFill>
              </a:rPr>
              <a:t>CDH</a:t>
            </a:r>
          </a:p>
        </p:txBody>
      </p:sp>
      <p:sp>
        <p:nvSpPr>
          <p:cNvPr id="89" name="Rounded Rectangle 29">
            <a:extLst>
              <a:ext uri="{FF2B5EF4-FFF2-40B4-BE49-F238E27FC236}">
                <a16:creationId xmlns:a16="http://schemas.microsoft.com/office/drawing/2014/main" id="{A089AF54-A214-49A0-8D78-1A76942FC697}"/>
              </a:ext>
            </a:extLst>
          </p:cNvPr>
          <p:cNvSpPr/>
          <p:nvPr/>
        </p:nvSpPr>
        <p:spPr>
          <a:xfrm>
            <a:off x="4944420" y="3303660"/>
            <a:ext cx="667620" cy="29589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Memory Emulator</a:t>
            </a:r>
          </a:p>
        </p:txBody>
      </p:sp>
      <p:sp>
        <p:nvSpPr>
          <p:cNvPr id="90" name="Rounded Rectangle 29">
            <a:extLst>
              <a:ext uri="{FF2B5EF4-FFF2-40B4-BE49-F238E27FC236}">
                <a16:creationId xmlns:a16="http://schemas.microsoft.com/office/drawing/2014/main" id="{7A899FE2-096C-4441-BC96-893DB6260128}"/>
              </a:ext>
            </a:extLst>
          </p:cNvPr>
          <p:cNvSpPr/>
          <p:nvPr/>
        </p:nvSpPr>
        <p:spPr>
          <a:xfrm>
            <a:off x="4771831" y="3896676"/>
            <a:ext cx="667620" cy="248121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Operations Executor</a:t>
            </a:r>
          </a:p>
        </p:txBody>
      </p:sp>
      <p:cxnSp>
        <p:nvCxnSpPr>
          <p:cNvPr id="105" name="Elbow Connector 56">
            <a:extLst>
              <a:ext uri="{FF2B5EF4-FFF2-40B4-BE49-F238E27FC236}">
                <a16:creationId xmlns:a16="http://schemas.microsoft.com/office/drawing/2014/main" id="{F5DF90EF-91A2-423E-827C-D647B4163013}"/>
              </a:ext>
            </a:extLst>
          </p:cNvPr>
          <p:cNvCxnSpPr>
            <a:cxnSpLocks/>
            <a:stCxn id="75" idx="1"/>
            <a:endCxn id="90" idx="1"/>
          </p:cNvCxnSpPr>
          <p:nvPr/>
        </p:nvCxnSpPr>
        <p:spPr>
          <a:xfrm rot="10800000" flipH="1">
            <a:off x="4093543" y="4020738"/>
            <a:ext cx="678288" cy="533873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Elbow Connector 56">
            <a:extLst>
              <a:ext uri="{FF2B5EF4-FFF2-40B4-BE49-F238E27FC236}">
                <a16:creationId xmlns:a16="http://schemas.microsoft.com/office/drawing/2014/main" id="{1276588E-6E95-4E3A-9113-31E5B78741FD}"/>
              </a:ext>
            </a:extLst>
          </p:cNvPr>
          <p:cNvCxnSpPr>
            <a:cxnSpLocks/>
            <a:stCxn id="73" idx="1"/>
            <a:endCxn id="90" idx="1"/>
          </p:cNvCxnSpPr>
          <p:nvPr/>
        </p:nvCxnSpPr>
        <p:spPr>
          <a:xfrm rot="10800000" flipH="1">
            <a:off x="4093543" y="4020738"/>
            <a:ext cx="678288" cy="925631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Elbow Connector 56">
            <a:extLst>
              <a:ext uri="{FF2B5EF4-FFF2-40B4-BE49-F238E27FC236}">
                <a16:creationId xmlns:a16="http://schemas.microsoft.com/office/drawing/2014/main" id="{7E7DCF36-0AD7-4A5C-A0F2-A60BC87135E2}"/>
              </a:ext>
            </a:extLst>
          </p:cNvPr>
          <p:cNvCxnSpPr>
            <a:cxnSpLocks/>
            <a:stCxn id="72" idx="1"/>
            <a:endCxn id="90" idx="1"/>
          </p:cNvCxnSpPr>
          <p:nvPr/>
        </p:nvCxnSpPr>
        <p:spPr>
          <a:xfrm rot="10800000" flipH="1">
            <a:off x="4093543" y="4020738"/>
            <a:ext cx="678288" cy="1317389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Elbow Connector 56">
            <a:extLst>
              <a:ext uri="{FF2B5EF4-FFF2-40B4-BE49-F238E27FC236}">
                <a16:creationId xmlns:a16="http://schemas.microsoft.com/office/drawing/2014/main" id="{EE80653F-58C9-448D-9038-26256F33A14C}"/>
              </a:ext>
            </a:extLst>
          </p:cNvPr>
          <p:cNvCxnSpPr>
            <a:cxnSpLocks/>
            <a:stCxn id="60" idx="1"/>
            <a:endCxn id="90" idx="1"/>
          </p:cNvCxnSpPr>
          <p:nvPr/>
        </p:nvCxnSpPr>
        <p:spPr>
          <a:xfrm rot="10800000" flipH="1">
            <a:off x="4093543" y="4020737"/>
            <a:ext cx="678288" cy="1709148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Elbow Connector 56">
            <a:extLst>
              <a:ext uri="{FF2B5EF4-FFF2-40B4-BE49-F238E27FC236}">
                <a16:creationId xmlns:a16="http://schemas.microsoft.com/office/drawing/2014/main" id="{0A3C5567-7911-4126-A03D-4F9D0E9372E2}"/>
              </a:ext>
            </a:extLst>
          </p:cNvPr>
          <p:cNvCxnSpPr>
            <a:cxnSpLocks/>
            <a:stCxn id="90" idx="2"/>
            <a:endCxn id="75" idx="3"/>
          </p:cNvCxnSpPr>
          <p:nvPr/>
        </p:nvCxnSpPr>
        <p:spPr>
          <a:xfrm rot="5400000">
            <a:off x="4729981" y="4178949"/>
            <a:ext cx="409813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Elbow Connector 56">
            <a:extLst>
              <a:ext uri="{FF2B5EF4-FFF2-40B4-BE49-F238E27FC236}">
                <a16:creationId xmlns:a16="http://schemas.microsoft.com/office/drawing/2014/main" id="{650CE2F8-3AF4-4B08-927F-647C746D5826}"/>
              </a:ext>
            </a:extLst>
          </p:cNvPr>
          <p:cNvCxnSpPr>
            <a:cxnSpLocks/>
            <a:stCxn id="90" idx="2"/>
            <a:endCxn id="73" idx="3"/>
          </p:cNvCxnSpPr>
          <p:nvPr/>
        </p:nvCxnSpPr>
        <p:spPr>
          <a:xfrm rot="5400000">
            <a:off x="4534102" y="4374828"/>
            <a:ext cx="801571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Elbow Connector 56">
            <a:extLst>
              <a:ext uri="{FF2B5EF4-FFF2-40B4-BE49-F238E27FC236}">
                <a16:creationId xmlns:a16="http://schemas.microsoft.com/office/drawing/2014/main" id="{81354236-E510-40FB-A081-2E061FAF211D}"/>
              </a:ext>
            </a:extLst>
          </p:cNvPr>
          <p:cNvCxnSpPr>
            <a:cxnSpLocks/>
            <a:stCxn id="90" idx="2"/>
            <a:endCxn id="72" idx="3"/>
          </p:cNvCxnSpPr>
          <p:nvPr/>
        </p:nvCxnSpPr>
        <p:spPr>
          <a:xfrm rot="5400000">
            <a:off x="4338223" y="4570707"/>
            <a:ext cx="1193329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Elbow Connector 56">
            <a:extLst>
              <a:ext uri="{FF2B5EF4-FFF2-40B4-BE49-F238E27FC236}">
                <a16:creationId xmlns:a16="http://schemas.microsoft.com/office/drawing/2014/main" id="{74371965-3CBC-4202-90CC-34368C216DDF}"/>
              </a:ext>
            </a:extLst>
          </p:cNvPr>
          <p:cNvCxnSpPr>
            <a:cxnSpLocks/>
            <a:stCxn id="90" idx="2"/>
            <a:endCxn id="60" idx="3"/>
          </p:cNvCxnSpPr>
          <p:nvPr/>
        </p:nvCxnSpPr>
        <p:spPr>
          <a:xfrm rot="5400000">
            <a:off x="4142343" y="4766587"/>
            <a:ext cx="1585088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Elbow Connector 56">
            <a:extLst>
              <a:ext uri="{FF2B5EF4-FFF2-40B4-BE49-F238E27FC236}">
                <a16:creationId xmlns:a16="http://schemas.microsoft.com/office/drawing/2014/main" id="{DD8C3B6D-2674-428C-BC26-3A80B5A5473E}"/>
              </a:ext>
            </a:extLst>
          </p:cNvPr>
          <p:cNvCxnSpPr>
            <a:cxnSpLocks/>
            <a:endCxn id="18" idx="2"/>
          </p:cNvCxnSpPr>
          <p:nvPr/>
        </p:nvCxnSpPr>
        <p:spPr>
          <a:xfrm rot="10800000">
            <a:off x="2799396" y="4940428"/>
            <a:ext cx="1294150" cy="515497"/>
          </a:xfrm>
          <a:prstGeom prst="bentConnector3">
            <a:avLst>
              <a:gd name="adj1" fmla="val 87683"/>
            </a:avLst>
          </a:prstGeom>
          <a:ln w="19050"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Elbow Connector 56">
            <a:extLst>
              <a:ext uri="{FF2B5EF4-FFF2-40B4-BE49-F238E27FC236}">
                <a16:creationId xmlns:a16="http://schemas.microsoft.com/office/drawing/2014/main" id="{F5229F95-BCB5-4C9F-A7C6-4D267755FE5F}"/>
              </a:ext>
            </a:extLst>
          </p:cNvPr>
          <p:cNvCxnSpPr>
            <a:cxnSpLocks/>
            <a:stCxn id="89" idx="3"/>
          </p:cNvCxnSpPr>
          <p:nvPr/>
        </p:nvCxnSpPr>
        <p:spPr>
          <a:xfrm flipH="1">
            <a:off x="4770621" y="3451605"/>
            <a:ext cx="841419" cy="2413265"/>
          </a:xfrm>
          <a:prstGeom prst="bentConnector4">
            <a:avLst>
              <a:gd name="adj1" fmla="val -27168"/>
              <a:gd name="adj2" fmla="val 99376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Elbow Connector 56">
            <a:extLst>
              <a:ext uri="{FF2B5EF4-FFF2-40B4-BE49-F238E27FC236}">
                <a16:creationId xmlns:a16="http://schemas.microsoft.com/office/drawing/2014/main" id="{F38834F7-AB5C-4070-98DC-D7AEAFD00312}"/>
              </a:ext>
            </a:extLst>
          </p:cNvPr>
          <p:cNvCxnSpPr>
            <a:cxnSpLocks/>
            <a:stCxn id="89" idx="3"/>
          </p:cNvCxnSpPr>
          <p:nvPr/>
        </p:nvCxnSpPr>
        <p:spPr>
          <a:xfrm flipH="1">
            <a:off x="4768022" y="3451605"/>
            <a:ext cx="844018" cy="2004317"/>
          </a:xfrm>
          <a:prstGeom prst="bentConnector4">
            <a:avLst>
              <a:gd name="adj1" fmla="val -27085"/>
              <a:gd name="adj2" fmla="val 99566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Elbow Connector 56">
            <a:extLst>
              <a:ext uri="{FF2B5EF4-FFF2-40B4-BE49-F238E27FC236}">
                <a16:creationId xmlns:a16="http://schemas.microsoft.com/office/drawing/2014/main" id="{3F311BAA-2BE1-4980-A029-D469D899B8DE}"/>
              </a:ext>
            </a:extLst>
          </p:cNvPr>
          <p:cNvCxnSpPr>
            <a:cxnSpLocks/>
            <a:stCxn id="90" idx="3"/>
          </p:cNvCxnSpPr>
          <p:nvPr/>
        </p:nvCxnSpPr>
        <p:spPr>
          <a:xfrm>
            <a:off x="5439451" y="4020737"/>
            <a:ext cx="2515087" cy="548563"/>
          </a:xfrm>
          <a:prstGeom prst="bentConnector3">
            <a:avLst>
              <a:gd name="adj1" fmla="val 38891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Elbow Connector 56">
            <a:extLst>
              <a:ext uri="{FF2B5EF4-FFF2-40B4-BE49-F238E27FC236}">
                <a16:creationId xmlns:a16="http://schemas.microsoft.com/office/drawing/2014/main" id="{F1B0D1BB-E82B-4F3B-B8FF-B040DD6FD753}"/>
              </a:ext>
            </a:extLst>
          </p:cNvPr>
          <p:cNvCxnSpPr>
            <a:cxnSpLocks/>
            <a:stCxn id="180" idx="3"/>
          </p:cNvCxnSpPr>
          <p:nvPr/>
        </p:nvCxnSpPr>
        <p:spPr>
          <a:xfrm>
            <a:off x="4223129" y="3655007"/>
            <a:ext cx="541004" cy="255227"/>
          </a:xfrm>
          <a:prstGeom prst="bentConnector3">
            <a:avLst>
              <a:gd name="adj1" fmla="val 50000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Elbow Connector 56">
            <a:extLst>
              <a:ext uri="{FF2B5EF4-FFF2-40B4-BE49-F238E27FC236}">
                <a16:creationId xmlns:a16="http://schemas.microsoft.com/office/drawing/2014/main" id="{6A04DC9D-A6D7-4E03-B2D3-EA2386F340DE}"/>
              </a:ext>
            </a:extLst>
          </p:cNvPr>
          <p:cNvCxnSpPr>
            <a:cxnSpLocks/>
          </p:cNvCxnSpPr>
          <p:nvPr/>
        </p:nvCxnSpPr>
        <p:spPr>
          <a:xfrm rot="10800000">
            <a:off x="4221947" y="3774228"/>
            <a:ext cx="542191" cy="194164"/>
          </a:xfrm>
          <a:prstGeom prst="bentConnector3">
            <a:avLst>
              <a:gd name="adj1" fmla="val 60541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Elbow Connector 56">
            <a:extLst>
              <a:ext uri="{FF2B5EF4-FFF2-40B4-BE49-F238E27FC236}">
                <a16:creationId xmlns:a16="http://schemas.microsoft.com/office/drawing/2014/main" id="{E9DC7D74-7045-4720-85E7-1B71F3C71EB9}"/>
              </a:ext>
            </a:extLst>
          </p:cNvPr>
          <p:cNvCxnSpPr>
            <a:cxnSpLocks/>
            <a:endCxn id="89" idx="1"/>
          </p:cNvCxnSpPr>
          <p:nvPr/>
        </p:nvCxnSpPr>
        <p:spPr>
          <a:xfrm rot="16200000" flipV="1">
            <a:off x="4743496" y="3652530"/>
            <a:ext cx="445071" cy="43222"/>
          </a:xfrm>
          <a:prstGeom prst="bentConnector4">
            <a:avLst>
              <a:gd name="adj1" fmla="val 33380"/>
              <a:gd name="adj2" fmla="val 302744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Elbow Connector 56">
            <a:extLst>
              <a:ext uri="{FF2B5EF4-FFF2-40B4-BE49-F238E27FC236}">
                <a16:creationId xmlns:a16="http://schemas.microsoft.com/office/drawing/2014/main" id="{E9C2128D-7127-4151-A20C-1197683BF2C7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2038279" cy="1844185"/>
          </a:xfrm>
          <a:prstGeom prst="bentConnector3">
            <a:avLst>
              <a:gd name="adj1" fmla="val 53240"/>
            </a:avLst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Elbow Connector 56">
            <a:extLst>
              <a:ext uri="{FF2B5EF4-FFF2-40B4-BE49-F238E27FC236}">
                <a16:creationId xmlns:a16="http://schemas.microsoft.com/office/drawing/2014/main" id="{2973BBC1-1C5F-458E-A016-FD758E447D5B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1084980" cy="2245264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Elbow Connector 56">
            <a:extLst>
              <a:ext uri="{FF2B5EF4-FFF2-40B4-BE49-F238E27FC236}">
                <a16:creationId xmlns:a16="http://schemas.microsoft.com/office/drawing/2014/main" id="{94DC209D-27D1-4A9E-9A13-41665E7FF0CE}"/>
              </a:ext>
            </a:extLst>
          </p:cNvPr>
          <p:cNvCxnSpPr>
            <a:cxnSpLocks/>
          </p:cNvCxnSpPr>
          <p:nvPr/>
        </p:nvCxnSpPr>
        <p:spPr>
          <a:xfrm>
            <a:off x="3166973" y="5067736"/>
            <a:ext cx="920628" cy="0"/>
          </a:xfrm>
          <a:prstGeom prst="straightConnector1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Elbow Connector 56">
            <a:extLst>
              <a:ext uri="{FF2B5EF4-FFF2-40B4-BE49-F238E27FC236}">
                <a16:creationId xmlns:a16="http://schemas.microsoft.com/office/drawing/2014/main" id="{77DD1CD4-9730-44EC-91E2-5C9E600BAA98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1083060" cy="2449703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Elbow Connector 56">
            <a:extLst>
              <a:ext uri="{FF2B5EF4-FFF2-40B4-BE49-F238E27FC236}">
                <a16:creationId xmlns:a16="http://schemas.microsoft.com/office/drawing/2014/main" id="{FB982657-D5E3-4A79-B1E8-3DD75CBB3035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1081216" cy="3013025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Elbow Connector 56">
            <a:extLst>
              <a:ext uri="{FF2B5EF4-FFF2-40B4-BE49-F238E27FC236}">
                <a16:creationId xmlns:a16="http://schemas.microsoft.com/office/drawing/2014/main" id="{B68866AC-77EB-42F7-9DE6-6E7049A5992D}"/>
              </a:ext>
            </a:extLst>
          </p:cNvPr>
          <p:cNvCxnSpPr>
            <a:cxnSpLocks/>
          </p:cNvCxnSpPr>
          <p:nvPr/>
        </p:nvCxnSpPr>
        <p:spPr>
          <a:xfrm>
            <a:off x="3170829" y="5837402"/>
            <a:ext cx="920628" cy="0"/>
          </a:xfrm>
          <a:prstGeom prst="straightConnector1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Elbow Connector 56">
            <a:extLst>
              <a:ext uri="{FF2B5EF4-FFF2-40B4-BE49-F238E27FC236}">
                <a16:creationId xmlns:a16="http://schemas.microsoft.com/office/drawing/2014/main" id="{0ABB24D6-7AE1-449F-805C-4DB57F4CE26A}"/>
              </a:ext>
            </a:extLst>
          </p:cNvPr>
          <p:cNvCxnSpPr>
            <a:cxnSpLocks/>
            <a:stCxn id="8" idx="3"/>
            <a:endCxn id="18" idx="3"/>
          </p:cNvCxnSpPr>
          <p:nvPr/>
        </p:nvCxnSpPr>
        <p:spPr>
          <a:xfrm>
            <a:off x="2066852" y="2835248"/>
            <a:ext cx="553567" cy="1514455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Elbow Connector 56">
            <a:extLst>
              <a:ext uri="{FF2B5EF4-FFF2-40B4-BE49-F238E27FC236}">
                <a16:creationId xmlns:a16="http://schemas.microsoft.com/office/drawing/2014/main" id="{91F6E739-09E3-4461-9EE5-15189E7F6479}"/>
              </a:ext>
            </a:extLst>
          </p:cNvPr>
          <p:cNvCxnSpPr>
            <a:cxnSpLocks/>
            <a:stCxn id="52" idx="2"/>
          </p:cNvCxnSpPr>
          <p:nvPr/>
        </p:nvCxnSpPr>
        <p:spPr>
          <a:xfrm rot="5400000">
            <a:off x="3219455" y="1911159"/>
            <a:ext cx="856467" cy="991712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56">
            <a:extLst>
              <a:ext uri="{FF2B5EF4-FFF2-40B4-BE49-F238E27FC236}">
                <a16:creationId xmlns:a16="http://schemas.microsoft.com/office/drawing/2014/main" id="{B49EAF7B-342F-349C-13D1-BA81BFF6FC82}"/>
              </a:ext>
            </a:extLst>
          </p:cNvPr>
          <p:cNvCxnSpPr>
            <a:cxnSpLocks/>
          </p:cNvCxnSpPr>
          <p:nvPr/>
        </p:nvCxnSpPr>
        <p:spPr>
          <a:xfrm rot="10800000">
            <a:off x="5618528" y="3350614"/>
            <a:ext cx="2327358" cy="145181"/>
          </a:xfrm>
          <a:prstGeom prst="bentConnector3">
            <a:avLst>
              <a:gd name="adj1" fmla="val 67704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Elbow Connector 56">
            <a:extLst>
              <a:ext uri="{FF2B5EF4-FFF2-40B4-BE49-F238E27FC236}">
                <a16:creationId xmlns:a16="http://schemas.microsoft.com/office/drawing/2014/main" id="{92F17629-697B-04AF-647C-0F92F4609D53}"/>
              </a:ext>
            </a:extLst>
          </p:cNvPr>
          <p:cNvCxnSpPr>
            <a:cxnSpLocks/>
          </p:cNvCxnSpPr>
          <p:nvPr/>
        </p:nvCxnSpPr>
        <p:spPr>
          <a:xfrm>
            <a:off x="3184503" y="5227802"/>
            <a:ext cx="920628" cy="0"/>
          </a:xfrm>
          <a:prstGeom prst="straightConnector1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Elbow Connector 56">
            <a:extLst>
              <a:ext uri="{FF2B5EF4-FFF2-40B4-BE49-F238E27FC236}">
                <a16:creationId xmlns:a16="http://schemas.microsoft.com/office/drawing/2014/main" id="{4F09E56D-F40E-29BA-8FA9-0AECD59D1FD3}"/>
              </a:ext>
            </a:extLst>
          </p:cNvPr>
          <p:cNvCxnSpPr>
            <a:cxnSpLocks/>
            <a:stCxn id="90" idx="0"/>
            <a:endCxn id="89" idx="2"/>
          </p:cNvCxnSpPr>
          <p:nvPr/>
        </p:nvCxnSpPr>
        <p:spPr>
          <a:xfrm rot="5400000" flipH="1" flipV="1">
            <a:off x="5043372" y="3661819"/>
            <a:ext cx="297126" cy="172589"/>
          </a:xfrm>
          <a:prstGeom prst="bentConnector3">
            <a:avLst>
              <a:gd name="adj1" fmla="val 60258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3A3457C-6E18-60E9-8053-0C6E5F96FF8C}"/>
              </a:ext>
            </a:extLst>
          </p:cNvPr>
          <p:cNvGrpSpPr/>
          <p:nvPr/>
        </p:nvGrpSpPr>
        <p:grpSpPr>
          <a:xfrm>
            <a:off x="1253943" y="936113"/>
            <a:ext cx="914400" cy="914400"/>
            <a:chOff x="8717280" y="2379218"/>
            <a:chExt cx="914400" cy="914400"/>
          </a:xfrm>
        </p:grpSpPr>
        <p:pic>
          <p:nvPicPr>
            <p:cNvPr id="29" name="Graphic 28" descr="Satellite with solid fill">
              <a:extLst>
                <a:ext uri="{FF2B5EF4-FFF2-40B4-BE49-F238E27FC236}">
                  <a16:creationId xmlns:a16="http://schemas.microsoft.com/office/drawing/2014/main" id="{B1084F37-555A-9A04-0744-DF4BE68FAB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717280" y="2379218"/>
              <a:ext cx="914400" cy="914400"/>
            </a:xfrm>
            <a:prstGeom prst="rect">
              <a:avLst/>
            </a:prstGeom>
          </p:spPr>
        </p:pic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01D6889B-2C3A-3546-A66A-8B3F3731B9D2}"/>
                </a:ext>
              </a:extLst>
            </p:cNvPr>
            <p:cNvSpPr/>
            <p:nvPr/>
          </p:nvSpPr>
          <p:spPr>
            <a:xfrm>
              <a:off x="9089136" y="2746756"/>
              <a:ext cx="170688" cy="17932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2</a:t>
              </a:r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6E9DD23A-4E3B-E2D4-AFD7-4D08AE56E2B5}"/>
              </a:ext>
            </a:extLst>
          </p:cNvPr>
          <p:cNvSpPr/>
          <p:nvPr/>
        </p:nvSpPr>
        <p:spPr>
          <a:xfrm>
            <a:off x="9932798" y="3236807"/>
            <a:ext cx="2114576" cy="109508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00" b="1" dirty="0">
                <a:solidFill>
                  <a:schemeClr val="tx1"/>
                </a:solidFill>
              </a:rPr>
              <a:t>Scenario step:</a:t>
            </a:r>
          </a:p>
          <a:p>
            <a:endParaRPr lang="en-US" sz="1200" dirty="0">
              <a:solidFill>
                <a:schemeClr val="tx1"/>
              </a:solidFill>
            </a:endParaRPr>
          </a:p>
          <a:p>
            <a:r>
              <a:rPr lang="en-US" sz="1100" dirty="0">
                <a:solidFill>
                  <a:schemeClr val="tx1"/>
                </a:solidFill>
              </a:rPr>
              <a:t>Agent 2 concludes that it CAN perform the measurement in the request</a:t>
            </a:r>
          </a:p>
          <a:p>
            <a:endParaRPr lang="en-US" sz="1100" dirty="0">
              <a:solidFill>
                <a:schemeClr val="tx1"/>
              </a:solidFill>
            </a:endParaRPr>
          </a:p>
          <a:p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192F63F-A8EF-91B9-1C0A-784268580984}"/>
              </a:ext>
            </a:extLst>
          </p:cNvPr>
          <p:cNvSpPr txBox="1"/>
          <p:nvPr/>
        </p:nvSpPr>
        <p:spPr>
          <a:xfrm>
            <a:off x="6665073" y="4575010"/>
            <a:ext cx="1480269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State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Requests: “Measure GP1 with Instrument B”</a:t>
            </a:r>
          </a:p>
        </p:txBody>
      </p:sp>
      <p:pic>
        <p:nvPicPr>
          <p:cNvPr id="3" name="Graphic 2" descr="Left Brain with solid fill">
            <a:extLst>
              <a:ext uri="{FF2B5EF4-FFF2-40B4-BE49-F238E27FC236}">
                <a16:creationId xmlns:a16="http://schemas.microsoft.com/office/drawing/2014/main" id="{C3BDE286-F877-E5F6-2E03-156C58685D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07081" y="4489854"/>
            <a:ext cx="495653" cy="495653"/>
          </a:xfrm>
          <a:prstGeom prst="rect">
            <a:avLst/>
          </a:prstGeom>
        </p:spPr>
      </p:pic>
      <p:pic>
        <p:nvPicPr>
          <p:cNvPr id="23" name="Graphic 22" descr="Speech with solid fill">
            <a:extLst>
              <a:ext uri="{FF2B5EF4-FFF2-40B4-BE49-F238E27FC236}">
                <a16:creationId xmlns:a16="http://schemas.microsoft.com/office/drawing/2014/main" id="{7605C232-464C-C13A-E305-0F1D6682836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0800000" flipH="1">
            <a:off x="8006383" y="4673294"/>
            <a:ext cx="1392917" cy="1121863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5D40EEE7-0A70-A706-1278-5614230967EC}"/>
              </a:ext>
            </a:extLst>
          </p:cNvPr>
          <p:cNvSpPr txBox="1"/>
          <p:nvPr/>
        </p:nvSpPr>
        <p:spPr>
          <a:xfrm>
            <a:off x="8197187" y="5002870"/>
            <a:ext cx="1022711" cy="63094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“I have instrument B, therefore I CAN perform this measurement request”</a:t>
            </a:r>
          </a:p>
        </p:txBody>
      </p:sp>
    </p:spTree>
    <p:extLst>
      <p:ext uri="{BB962C8B-B14F-4D97-AF65-F5344CB8AC3E}">
        <p14:creationId xmlns:p14="http://schemas.microsoft.com/office/powerpoint/2010/main" val="23446704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FE4038-222B-4473-A12E-29A141090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Mission Concept: 3D-CHESS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9D0640-685F-4318-8CAC-0EA2C8ED8D26}"/>
              </a:ext>
            </a:extLst>
          </p:cNvPr>
          <p:cNvSpPr txBox="1"/>
          <p:nvPr/>
        </p:nvSpPr>
        <p:spPr>
          <a:xfrm>
            <a:off x="266217" y="1083479"/>
            <a:ext cx="6439706" cy="923330"/>
          </a:xfrm>
          <a:prstGeom prst="rect">
            <a:avLst/>
          </a:prstGeom>
          <a:solidFill>
            <a:schemeClr val="accent2">
              <a:lumMod val="10000"/>
              <a:lumOff val="90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b="1" dirty="0"/>
              <a:t>Goal</a:t>
            </a:r>
            <a:r>
              <a:rPr lang="en-US" dirty="0"/>
              <a:t>: provide </a:t>
            </a:r>
            <a:r>
              <a:rPr lang="en-US" b="1" dirty="0"/>
              <a:t>proof of concept </a:t>
            </a:r>
            <a:r>
              <a:rPr lang="en-US" dirty="0"/>
              <a:t>for a context-aware network of heterogeneous sensors, in the context of an inland water ecosystem monitoring mission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262EAC5-B8E3-4F4F-9B36-5780F4B757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19781" y="2342736"/>
            <a:ext cx="3759878" cy="3282053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Content Placeholder 11">
            <a:extLst>
              <a:ext uri="{FF2B5EF4-FFF2-40B4-BE49-F238E27FC236}">
                <a16:creationId xmlns:a16="http://schemas.microsoft.com/office/drawing/2014/main" id="{31A0FBDB-FC9D-6827-C244-F2060C6247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5641999" y="1854610"/>
            <a:ext cx="2127848" cy="201409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2E78B62-0A5C-F9F9-7FB8-7040780F5C9F}"/>
              </a:ext>
            </a:extLst>
          </p:cNvPr>
          <p:cNvSpPr txBox="1"/>
          <p:nvPr/>
        </p:nvSpPr>
        <p:spPr>
          <a:xfrm>
            <a:off x="5641999" y="3868705"/>
            <a:ext cx="21278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+mj-lt"/>
              </a:rPr>
              <a:t>1 – Default missions; data processing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C39291-F599-9256-496C-5DE21C95D2AD}"/>
              </a:ext>
            </a:extLst>
          </p:cNvPr>
          <p:cNvSpPr txBox="1"/>
          <p:nvPr/>
        </p:nvSpPr>
        <p:spPr>
          <a:xfrm>
            <a:off x="9185537" y="3868705"/>
            <a:ext cx="19756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+mj-lt"/>
              </a:rPr>
              <a:t>2 – Event detected; task request sent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2BA2CB1-3440-DECD-3594-528AFB4BAC9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5812" r="41027" b="12407"/>
          <a:stretch/>
        </p:blipFill>
        <p:spPr>
          <a:xfrm>
            <a:off x="9004331" y="1104202"/>
            <a:ext cx="2338059" cy="2769819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E1F5D00-C273-0024-D973-EBF024E1D84F}"/>
              </a:ext>
            </a:extLst>
          </p:cNvPr>
          <p:cNvCxnSpPr>
            <a:cxnSpLocks/>
          </p:cNvCxnSpPr>
          <p:nvPr/>
        </p:nvCxnSpPr>
        <p:spPr>
          <a:xfrm>
            <a:off x="4651939" y="2129919"/>
            <a:ext cx="0" cy="3717988"/>
          </a:xfrm>
          <a:prstGeom prst="straightConnector1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8">
            <a:extLst>
              <a:ext uri="{FF2B5EF4-FFF2-40B4-BE49-F238E27FC236}">
                <a16:creationId xmlns:a16="http://schemas.microsoft.com/office/drawing/2014/main" id="{7BD3DD8E-FE7C-618E-0CC1-4CC49D8F556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7340" b="62265"/>
          <a:stretch/>
        </p:blipFill>
        <p:spPr>
          <a:xfrm>
            <a:off x="5246511" y="4554702"/>
            <a:ext cx="2918824" cy="128251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ED7903B8-C98D-1325-50F9-B88714E1757D}"/>
              </a:ext>
            </a:extLst>
          </p:cNvPr>
          <p:cNvSpPr txBox="1"/>
          <p:nvPr/>
        </p:nvSpPr>
        <p:spPr>
          <a:xfrm>
            <a:off x="5127350" y="5911092"/>
            <a:ext cx="31571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400" b="1">
                <a:latin typeface="+mj-lt"/>
              </a:defRPr>
            </a:lvl1pPr>
          </a:lstStyle>
          <a:p>
            <a:r>
              <a:rPr lang="en-US" sz="1600" b="0" dirty="0"/>
              <a:t>3 - Knowledge-based task filtering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A6DB687-897C-D9F0-F950-3FA57260369A}"/>
              </a:ext>
            </a:extLst>
          </p:cNvPr>
          <p:cNvSpPr txBox="1"/>
          <p:nvPr/>
        </p:nvSpPr>
        <p:spPr>
          <a:xfrm>
            <a:off x="8902018" y="5811522"/>
            <a:ext cx="25426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400" b="1">
                <a:latin typeface="+mj-lt"/>
              </a:defRPr>
            </a:lvl1pPr>
          </a:lstStyle>
          <a:p>
            <a:r>
              <a:rPr lang="en-US" sz="1600" b="0" dirty="0"/>
              <a:t>4 – Decentralized planning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2838ABEF-61A9-DD42-3C0B-8A8D2369861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36279" y="4540434"/>
            <a:ext cx="3274163" cy="129677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6CB203B-CE47-8413-AD58-595BD4595C65}"/>
              </a:ext>
            </a:extLst>
          </p:cNvPr>
          <p:cNvSpPr txBox="1"/>
          <p:nvPr/>
        </p:nvSpPr>
        <p:spPr>
          <a:xfrm>
            <a:off x="1101895" y="5803468"/>
            <a:ext cx="25956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i="1" dirty="0"/>
              <a:t>Proposed 3D-CHESS Scenario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AF06FE-C954-6C90-495D-1EF65250AC9A}"/>
              </a:ext>
            </a:extLst>
          </p:cNvPr>
          <p:cNvSpPr txBox="1"/>
          <p:nvPr/>
        </p:nvSpPr>
        <p:spPr>
          <a:xfrm>
            <a:off x="7238454" y="6225660"/>
            <a:ext cx="25956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i="1" dirty="0"/>
              <a:t>Proposed 3D-CHESS Concept of Operations</a:t>
            </a:r>
          </a:p>
        </p:txBody>
      </p:sp>
    </p:spTree>
    <p:extLst>
      <p:ext uri="{BB962C8B-B14F-4D97-AF65-F5344CB8AC3E}">
        <p14:creationId xmlns:p14="http://schemas.microsoft.com/office/powerpoint/2010/main" val="3786387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4C978-9A8F-D19F-6684-24EF10271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Engineering Module - Plan Execution </a:t>
            </a:r>
          </a:p>
        </p:txBody>
      </p:sp>
      <p:sp>
        <p:nvSpPr>
          <p:cNvPr id="4" name="Rounded Rectangle 29">
            <a:extLst>
              <a:ext uri="{FF2B5EF4-FFF2-40B4-BE49-F238E27FC236}">
                <a16:creationId xmlns:a16="http://schemas.microsoft.com/office/drawing/2014/main" id="{F40648B5-DE50-3579-FADA-CAF8E94030E7}"/>
              </a:ext>
            </a:extLst>
          </p:cNvPr>
          <p:cNvSpPr/>
          <p:nvPr/>
        </p:nvSpPr>
        <p:spPr>
          <a:xfrm>
            <a:off x="1698089" y="1109432"/>
            <a:ext cx="8052471" cy="5183541"/>
          </a:xfrm>
          <a:prstGeom prst="roundRect">
            <a:avLst>
              <a:gd name="adj" fmla="val 6097"/>
            </a:avLst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5" name="Rounded Rectangle 30">
            <a:extLst>
              <a:ext uri="{FF2B5EF4-FFF2-40B4-BE49-F238E27FC236}">
                <a16:creationId xmlns:a16="http://schemas.microsoft.com/office/drawing/2014/main" id="{36FCB5CD-F302-D51B-34A3-A0B1CCDBE6D6}"/>
              </a:ext>
            </a:extLst>
          </p:cNvPr>
          <p:cNvSpPr/>
          <p:nvPr/>
        </p:nvSpPr>
        <p:spPr>
          <a:xfrm rot="16200000">
            <a:off x="-510985" y="2233073"/>
            <a:ext cx="2154955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Environment</a:t>
            </a:r>
          </a:p>
        </p:txBody>
      </p:sp>
      <p:sp>
        <p:nvSpPr>
          <p:cNvPr id="6" name="Rounded Rectangle 30">
            <a:extLst>
              <a:ext uri="{FF2B5EF4-FFF2-40B4-BE49-F238E27FC236}">
                <a16:creationId xmlns:a16="http://schemas.microsoft.com/office/drawing/2014/main" id="{87F517DA-6E73-F6CB-E770-58B82D97E783}"/>
              </a:ext>
            </a:extLst>
          </p:cNvPr>
          <p:cNvSpPr/>
          <p:nvPr/>
        </p:nvSpPr>
        <p:spPr>
          <a:xfrm rot="16200000">
            <a:off x="-423114" y="4774286"/>
            <a:ext cx="1979210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Other Agents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1FE5CB-B5E3-B8CC-FC28-61C7280D0EC8}"/>
              </a:ext>
            </a:extLst>
          </p:cNvPr>
          <p:cNvSpPr/>
          <p:nvPr/>
        </p:nvSpPr>
        <p:spPr>
          <a:xfrm>
            <a:off x="1698087" y="1854201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SUB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C5E1990-9422-5D7F-F9ED-1C8180FDCE4E}"/>
              </a:ext>
            </a:extLst>
          </p:cNvPr>
          <p:cNvSpPr/>
          <p:nvPr/>
        </p:nvSpPr>
        <p:spPr>
          <a:xfrm>
            <a:off x="1698087" y="2652859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227E52-179E-4D2F-5FC9-FDFD8678AC53}"/>
              </a:ext>
            </a:extLst>
          </p:cNvPr>
          <p:cNvSpPr/>
          <p:nvPr/>
        </p:nvSpPr>
        <p:spPr>
          <a:xfrm>
            <a:off x="1698087" y="4357079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REP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6CB41F-8ECB-30FC-1971-129130FB3B89}"/>
              </a:ext>
            </a:extLst>
          </p:cNvPr>
          <p:cNvSpPr/>
          <p:nvPr/>
        </p:nvSpPr>
        <p:spPr>
          <a:xfrm>
            <a:off x="1698087" y="5155737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11" name="Rounded Rectangle 29">
            <a:extLst>
              <a:ext uri="{FF2B5EF4-FFF2-40B4-BE49-F238E27FC236}">
                <a16:creationId xmlns:a16="http://schemas.microsoft.com/office/drawing/2014/main" id="{2B32A1C8-1F4D-FE46-0683-3487D1FA5643}"/>
              </a:ext>
            </a:extLst>
          </p:cNvPr>
          <p:cNvSpPr/>
          <p:nvPr/>
        </p:nvSpPr>
        <p:spPr>
          <a:xfrm>
            <a:off x="2323156" y="2446945"/>
            <a:ext cx="4289582" cy="3786754"/>
          </a:xfrm>
          <a:prstGeom prst="roundRect">
            <a:avLst>
              <a:gd name="adj" fmla="val 3300"/>
            </a:avLst>
          </a:prstGeom>
          <a:solidFill>
            <a:srgbClr val="BCD7F9"/>
          </a:solidFill>
          <a:ln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z="1200" i="1" dirty="0">
                <a:solidFill>
                  <a:sysClr val="windowText" lastClr="000000"/>
                </a:solidFill>
              </a:rPr>
              <a:t>Engineering Module</a:t>
            </a:r>
          </a:p>
        </p:txBody>
      </p:sp>
      <p:sp>
        <p:nvSpPr>
          <p:cNvPr id="12" name="Rounded Rectangle 29">
            <a:extLst>
              <a:ext uri="{FF2B5EF4-FFF2-40B4-BE49-F238E27FC236}">
                <a16:creationId xmlns:a16="http://schemas.microsoft.com/office/drawing/2014/main" id="{12ADA39C-3563-CAEB-6599-771568637F19}"/>
              </a:ext>
            </a:extLst>
          </p:cNvPr>
          <p:cNvSpPr/>
          <p:nvPr/>
        </p:nvSpPr>
        <p:spPr>
          <a:xfrm>
            <a:off x="7948289" y="3236808"/>
            <a:ext cx="1307237" cy="307489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i="1" dirty="0">
                <a:solidFill>
                  <a:sysClr val="windowText" lastClr="000000"/>
                </a:solidFill>
              </a:rPr>
              <a:t>Science Module</a:t>
            </a:r>
          </a:p>
        </p:txBody>
      </p:sp>
      <p:sp>
        <p:nvSpPr>
          <p:cNvPr id="13" name="Rounded Rectangle 29">
            <a:extLst>
              <a:ext uri="{FF2B5EF4-FFF2-40B4-BE49-F238E27FC236}">
                <a16:creationId xmlns:a16="http://schemas.microsoft.com/office/drawing/2014/main" id="{4CF191CC-E3D1-061E-10AD-55F38E8AB2A6}"/>
              </a:ext>
            </a:extLst>
          </p:cNvPr>
          <p:cNvSpPr/>
          <p:nvPr/>
        </p:nvSpPr>
        <p:spPr>
          <a:xfrm>
            <a:off x="7954538" y="4331887"/>
            <a:ext cx="1307237" cy="307489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i="1" dirty="0">
                <a:solidFill>
                  <a:sysClr val="windowText" lastClr="000000"/>
                </a:solidFill>
              </a:rPr>
              <a:t>Planning Module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2CFE17B-DDF8-C7E1-74CB-183DE935DC47}"/>
              </a:ext>
            </a:extLst>
          </p:cNvPr>
          <p:cNvCxnSpPr>
            <a:cxnSpLocks/>
          </p:cNvCxnSpPr>
          <p:nvPr/>
        </p:nvCxnSpPr>
        <p:spPr>
          <a:xfrm flipH="1" flipV="1">
            <a:off x="780272" y="2835247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B52B2B7-ABA9-443F-1E5D-AA7CC65B7D4C}"/>
              </a:ext>
            </a:extLst>
          </p:cNvPr>
          <p:cNvCxnSpPr>
            <a:cxnSpLocks/>
          </p:cNvCxnSpPr>
          <p:nvPr/>
        </p:nvCxnSpPr>
        <p:spPr>
          <a:xfrm flipH="1" flipV="1">
            <a:off x="776055" y="2056519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321F822-5C6A-BD15-F8C8-E7C9183E20A6}"/>
              </a:ext>
            </a:extLst>
          </p:cNvPr>
          <p:cNvCxnSpPr>
            <a:cxnSpLocks/>
          </p:cNvCxnSpPr>
          <p:nvPr/>
        </p:nvCxnSpPr>
        <p:spPr>
          <a:xfrm flipH="1" flipV="1">
            <a:off x="772589" y="5337387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3DB52F6-DC85-48AB-544C-FCD2F9E9318D}"/>
              </a:ext>
            </a:extLst>
          </p:cNvPr>
          <p:cNvCxnSpPr>
            <a:cxnSpLocks/>
          </p:cNvCxnSpPr>
          <p:nvPr/>
        </p:nvCxnSpPr>
        <p:spPr>
          <a:xfrm flipH="1" flipV="1">
            <a:off x="774321" y="4538729"/>
            <a:ext cx="922031" cy="738"/>
          </a:xfrm>
          <a:prstGeom prst="straightConnector1">
            <a:avLst/>
          </a:prstGeom>
          <a:ln w="28575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05EFBA9-F89A-F4AA-B55A-FE4D71BE992A}"/>
              </a:ext>
            </a:extLst>
          </p:cNvPr>
          <p:cNvCxnSpPr>
            <a:cxnSpLocks/>
            <a:endCxn id="9" idx="3"/>
          </p:cNvCxnSpPr>
          <p:nvPr/>
        </p:nvCxnSpPr>
        <p:spPr>
          <a:xfrm flipH="1">
            <a:off x="2066852" y="4538729"/>
            <a:ext cx="370038" cy="739"/>
          </a:xfrm>
          <a:prstGeom prst="straightConnector1">
            <a:avLst/>
          </a:prstGeom>
          <a:ln w="19050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3080E86-4D23-A774-F967-F388C923D11E}"/>
              </a:ext>
            </a:extLst>
          </p:cNvPr>
          <p:cNvCxnSpPr>
            <a:cxnSpLocks/>
            <a:endCxn id="10" idx="3"/>
          </p:cNvCxnSpPr>
          <p:nvPr/>
        </p:nvCxnSpPr>
        <p:spPr>
          <a:xfrm flipH="1">
            <a:off x="2066852" y="5337387"/>
            <a:ext cx="374588" cy="739"/>
          </a:xfrm>
          <a:prstGeom prst="straightConnector1">
            <a:avLst/>
          </a:prstGeom>
          <a:ln w="19050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A7A95947-F6FE-37CA-E02B-B0F9DFACB9A8}"/>
              </a:ext>
            </a:extLst>
          </p:cNvPr>
          <p:cNvCxnSpPr>
            <a:cxnSpLocks/>
            <a:stCxn id="12" idx="2"/>
            <a:endCxn id="13" idx="0"/>
          </p:cNvCxnSpPr>
          <p:nvPr/>
        </p:nvCxnSpPr>
        <p:spPr>
          <a:xfrm>
            <a:off x="8601908" y="3544297"/>
            <a:ext cx="6249" cy="787590"/>
          </a:xfrm>
          <a:prstGeom prst="straightConnector1">
            <a:avLst/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465D2550-9A5E-2B9C-C4A5-BEBE059DFA7D}"/>
              </a:ext>
            </a:extLst>
          </p:cNvPr>
          <p:cNvSpPr/>
          <p:nvPr/>
        </p:nvSpPr>
        <p:spPr>
          <a:xfrm>
            <a:off x="3574030" y="1593032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Event Handler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CDB0AC5-0E15-BEA5-0D41-E610593E1143}"/>
              </a:ext>
            </a:extLst>
          </p:cNvPr>
          <p:cNvSpPr/>
          <p:nvPr/>
        </p:nvSpPr>
        <p:spPr>
          <a:xfrm>
            <a:off x="5511071" y="1592469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Sim Start/End</a:t>
            </a:r>
          </a:p>
        </p:txBody>
      </p:sp>
      <p:cxnSp>
        <p:nvCxnSpPr>
          <p:cNvPr id="54" name="Elbow Connector 56">
            <a:extLst>
              <a:ext uri="{FF2B5EF4-FFF2-40B4-BE49-F238E27FC236}">
                <a16:creationId xmlns:a16="http://schemas.microsoft.com/office/drawing/2014/main" id="{DED9E14D-4B83-0719-589B-A0247A26D48A}"/>
              </a:ext>
            </a:extLst>
          </p:cNvPr>
          <p:cNvCxnSpPr>
            <a:cxnSpLocks/>
            <a:stCxn id="7" idx="3"/>
            <a:endCxn id="52" idx="1"/>
          </p:cNvCxnSpPr>
          <p:nvPr/>
        </p:nvCxnSpPr>
        <p:spPr>
          <a:xfrm flipV="1">
            <a:off x="2066852" y="1785907"/>
            <a:ext cx="1507178" cy="250683"/>
          </a:xfrm>
          <a:prstGeom prst="bentConnector3">
            <a:avLst>
              <a:gd name="adj1" fmla="val 50000"/>
            </a:avLst>
          </a:prstGeom>
          <a:ln w="190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A6007C7-0ABA-1107-19E0-A027CCDFC33B}"/>
              </a:ext>
            </a:extLst>
          </p:cNvPr>
          <p:cNvCxnSpPr>
            <a:cxnSpLocks/>
            <a:stCxn id="53" idx="1"/>
            <a:endCxn id="52" idx="3"/>
          </p:cNvCxnSpPr>
          <p:nvPr/>
        </p:nvCxnSpPr>
        <p:spPr>
          <a:xfrm flipH="1">
            <a:off x="4713057" y="1785344"/>
            <a:ext cx="798014" cy="563"/>
          </a:xfrm>
          <a:prstGeom prst="straightConnector1">
            <a:avLst/>
          </a:prstGeom>
          <a:ln w="19050"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ounded Rectangle 29">
            <a:extLst>
              <a:ext uri="{FF2B5EF4-FFF2-40B4-BE49-F238E27FC236}">
                <a16:creationId xmlns:a16="http://schemas.microsoft.com/office/drawing/2014/main" id="{8651A971-FD80-C7DD-B497-3D2C3B67E474}"/>
              </a:ext>
            </a:extLst>
          </p:cNvPr>
          <p:cNvSpPr/>
          <p:nvPr/>
        </p:nvSpPr>
        <p:spPr>
          <a:xfrm>
            <a:off x="3450703" y="1263627"/>
            <a:ext cx="3281173" cy="902555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i="1" dirty="0">
                <a:solidFill>
                  <a:sysClr val="windowText" lastClr="000000"/>
                </a:solidFill>
              </a:rPr>
              <a:t>Simulation Maintenance Module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E1EDB20-B750-E5E9-8E92-87267775AC19}"/>
              </a:ext>
            </a:extLst>
          </p:cNvPr>
          <p:cNvSpPr txBox="1"/>
          <p:nvPr/>
        </p:nvSpPr>
        <p:spPr>
          <a:xfrm>
            <a:off x="4713057" y="1489479"/>
            <a:ext cx="6752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-Simulation Events</a:t>
            </a:r>
          </a:p>
        </p:txBody>
      </p:sp>
      <p:sp>
        <p:nvSpPr>
          <p:cNvPr id="18" name="Rounded Rectangle 29">
            <a:extLst>
              <a:ext uri="{FF2B5EF4-FFF2-40B4-BE49-F238E27FC236}">
                <a16:creationId xmlns:a16="http://schemas.microsoft.com/office/drawing/2014/main" id="{351ABAC9-95DA-DB64-1D76-AEB49F238802}"/>
              </a:ext>
            </a:extLst>
          </p:cNvPr>
          <p:cNvSpPr/>
          <p:nvPr/>
        </p:nvSpPr>
        <p:spPr>
          <a:xfrm rot="16200000">
            <a:off x="2029694" y="4761449"/>
            <a:ext cx="1181448" cy="357955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ysClr val="windowText" lastClr="000000"/>
                </a:solidFill>
              </a:rPr>
              <a:t>Network Emulator</a:t>
            </a:r>
          </a:p>
        </p:txBody>
      </p:sp>
      <p:sp>
        <p:nvSpPr>
          <p:cNvPr id="51" name="Rounded Rectangle 29">
            <a:extLst>
              <a:ext uri="{FF2B5EF4-FFF2-40B4-BE49-F238E27FC236}">
                <a16:creationId xmlns:a16="http://schemas.microsoft.com/office/drawing/2014/main" id="{217BB112-4919-5EF6-1341-F6C36B25E02B}"/>
              </a:ext>
            </a:extLst>
          </p:cNvPr>
          <p:cNvSpPr/>
          <p:nvPr/>
        </p:nvSpPr>
        <p:spPr>
          <a:xfrm>
            <a:off x="3270356" y="2878232"/>
            <a:ext cx="3038481" cy="3157979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50" i="1" dirty="0">
                <a:solidFill>
                  <a:sysClr val="windowText" lastClr="000000"/>
                </a:solidFill>
              </a:rPr>
              <a:t>Platform Emulator</a:t>
            </a:r>
          </a:p>
        </p:txBody>
      </p:sp>
      <p:sp>
        <p:nvSpPr>
          <p:cNvPr id="60" name="Rounded Rectangle 29">
            <a:extLst>
              <a:ext uri="{FF2B5EF4-FFF2-40B4-BE49-F238E27FC236}">
                <a16:creationId xmlns:a16="http://schemas.microsoft.com/office/drawing/2014/main" id="{FF61DADA-E76D-99A4-ABE1-66DEFE816698}"/>
              </a:ext>
            </a:extLst>
          </p:cNvPr>
          <p:cNvSpPr/>
          <p:nvPr/>
        </p:nvSpPr>
        <p:spPr>
          <a:xfrm>
            <a:off x="4093543" y="5574315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Payload</a:t>
            </a:r>
          </a:p>
        </p:txBody>
      </p:sp>
      <p:cxnSp>
        <p:nvCxnSpPr>
          <p:cNvPr id="147" name="Elbow Connector 56">
            <a:extLst>
              <a:ext uri="{FF2B5EF4-FFF2-40B4-BE49-F238E27FC236}">
                <a16:creationId xmlns:a16="http://schemas.microsoft.com/office/drawing/2014/main" id="{C4502423-406F-A3F6-1567-395AD1537D70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5457028" y="3968393"/>
            <a:ext cx="2497510" cy="517239"/>
          </a:xfrm>
          <a:prstGeom prst="bentConnector3">
            <a:avLst>
              <a:gd name="adj1" fmla="val 50000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Elbow Connector 56">
            <a:extLst>
              <a:ext uri="{FF2B5EF4-FFF2-40B4-BE49-F238E27FC236}">
                <a16:creationId xmlns:a16="http://schemas.microsoft.com/office/drawing/2014/main" id="{8F38ED55-85B4-23DF-B418-4B917428540D}"/>
              </a:ext>
            </a:extLst>
          </p:cNvPr>
          <p:cNvCxnSpPr>
            <a:cxnSpLocks/>
            <a:stCxn id="89" idx="0"/>
            <a:endCxn id="12" idx="1"/>
          </p:cNvCxnSpPr>
          <p:nvPr/>
        </p:nvCxnSpPr>
        <p:spPr>
          <a:xfrm rot="16200000" flipH="1">
            <a:off x="6569812" y="2012077"/>
            <a:ext cx="86893" cy="2670059"/>
          </a:xfrm>
          <a:prstGeom prst="bentConnector4">
            <a:avLst>
              <a:gd name="adj1" fmla="val -263082"/>
              <a:gd name="adj2" fmla="val 44455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Rounded Rectangle 29">
            <a:extLst>
              <a:ext uri="{FF2B5EF4-FFF2-40B4-BE49-F238E27FC236}">
                <a16:creationId xmlns:a16="http://schemas.microsoft.com/office/drawing/2014/main" id="{AD0BCC4D-3FD7-21C3-0DE9-F78C5720B017}"/>
              </a:ext>
            </a:extLst>
          </p:cNvPr>
          <p:cNvSpPr/>
          <p:nvPr/>
        </p:nvSpPr>
        <p:spPr>
          <a:xfrm>
            <a:off x="3555509" y="3535786"/>
            <a:ext cx="667620" cy="238442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Reactive Planner</a:t>
            </a:r>
          </a:p>
        </p:txBody>
      </p:sp>
      <p:sp>
        <p:nvSpPr>
          <p:cNvPr id="72" name="Rounded Rectangle 29">
            <a:extLst>
              <a:ext uri="{FF2B5EF4-FFF2-40B4-BE49-F238E27FC236}">
                <a16:creationId xmlns:a16="http://schemas.microsoft.com/office/drawing/2014/main" id="{84D4896E-930E-472B-B585-48CDAD784539}"/>
              </a:ext>
            </a:extLst>
          </p:cNvPr>
          <p:cNvSpPr/>
          <p:nvPr/>
        </p:nvSpPr>
        <p:spPr>
          <a:xfrm>
            <a:off x="4093543" y="5182556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Comms</a:t>
            </a:r>
            <a:endParaRPr lang="en-US" sz="600" i="1" dirty="0">
              <a:solidFill>
                <a:sysClr val="windowText" lastClr="000000"/>
              </a:solidFill>
            </a:endParaRPr>
          </a:p>
        </p:txBody>
      </p:sp>
      <p:sp>
        <p:nvSpPr>
          <p:cNvPr id="73" name="Rounded Rectangle 29">
            <a:extLst>
              <a:ext uri="{FF2B5EF4-FFF2-40B4-BE49-F238E27FC236}">
                <a16:creationId xmlns:a16="http://schemas.microsoft.com/office/drawing/2014/main" id="{117013F9-A97F-4F7A-B68C-0B8700601C16}"/>
              </a:ext>
            </a:extLst>
          </p:cNvPr>
          <p:cNvSpPr/>
          <p:nvPr/>
        </p:nvSpPr>
        <p:spPr>
          <a:xfrm>
            <a:off x="4093543" y="4790798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EPS</a:t>
            </a:r>
          </a:p>
        </p:txBody>
      </p:sp>
      <p:sp>
        <p:nvSpPr>
          <p:cNvPr id="75" name="Rounded Rectangle 29">
            <a:extLst>
              <a:ext uri="{FF2B5EF4-FFF2-40B4-BE49-F238E27FC236}">
                <a16:creationId xmlns:a16="http://schemas.microsoft.com/office/drawing/2014/main" id="{9EBDCE34-BAB4-4345-9C48-CB22D85302A0}"/>
              </a:ext>
            </a:extLst>
          </p:cNvPr>
          <p:cNvSpPr/>
          <p:nvPr/>
        </p:nvSpPr>
        <p:spPr>
          <a:xfrm>
            <a:off x="4093543" y="4399040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GNC</a:t>
            </a:r>
          </a:p>
        </p:txBody>
      </p:sp>
      <p:sp>
        <p:nvSpPr>
          <p:cNvPr id="76" name="Rounded Rectangle 29">
            <a:extLst>
              <a:ext uri="{FF2B5EF4-FFF2-40B4-BE49-F238E27FC236}">
                <a16:creationId xmlns:a16="http://schemas.microsoft.com/office/drawing/2014/main" id="{EC542895-4B0F-4E1E-9A51-400E8AB0FFA4}"/>
              </a:ext>
            </a:extLst>
          </p:cNvPr>
          <p:cNvSpPr/>
          <p:nvPr/>
        </p:nvSpPr>
        <p:spPr>
          <a:xfrm>
            <a:off x="3490685" y="3197788"/>
            <a:ext cx="2575259" cy="1090749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800" dirty="0">
                <a:solidFill>
                  <a:sysClr val="windowText" lastClr="000000"/>
                </a:solidFill>
              </a:rPr>
              <a:t>CDH</a:t>
            </a:r>
          </a:p>
        </p:txBody>
      </p:sp>
      <p:sp>
        <p:nvSpPr>
          <p:cNvPr id="89" name="Rounded Rectangle 29">
            <a:extLst>
              <a:ext uri="{FF2B5EF4-FFF2-40B4-BE49-F238E27FC236}">
                <a16:creationId xmlns:a16="http://schemas.microsoft.com/office/drawing/2014/main" id="{A089AF54-A214-49A0-8D78-1A76942FC697}"/>
              </a:ext>
            </a:extLst>
          </p:cNvPr>
          <p:cNvSpPr/>
          <p:nvPr/>
        </p:nvSpPr>
        <p:spPr>
          <a:xfrm>
            <a:off x="4944420" y="3303660"/>
            <a:ext cx="667620" cy="29589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Memory Emulator</a:t>
            </a:r>
          </a:p>
        </p:txBody>
      </p:sp>
      <p:sp>
        <p:nvSpPr>
          <p:cNvPr id="90" name="Rounded Rectangle 29">
            <a:extLst>
              <a:ext uri="{FF2B5EF4-FFF2-40B4-BE49-F238E27FC236}">
                <a16:creationId xmlns:a16="http://schemas.microsoft.com/office/drawing/2014/main" id="{7A899FE2-096C-4441-BC96-893DB6260128}"/>
              </a:ext>
            </a:extLst>
          </p:cNvPr>
          <p:cNvSpPr/>
          <p:nvPr/>
        </p:nvSpPr>
        <p:spPr>
          <a:xfrm>
            <a:off x="4771831" y="3896676"/>
            <a:ext cx="667620" cy="248121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Operations Executor</a:t>
            </a:r>
          </a:p>
        </p:txBody>
      </p:sp>
      <p:cxnSp>
        <p:nvCxnSpPr>
          <p:cNvPr id="105" name="Elbow Connector 56">
            <a:extLst>
              <a:ext uri="{FF2B5EF4-FFF2-40B4-BE49-F238E27FC236}">
                <a16:creationId xmlns:a16="http://schemas.microsoft.com/office/drawing/2014/main" id="{F5DF90EF-91A2-423E-827C-D647B4163013}"/>
              </a:ext>
            </a:extLst>
          </p:cNvPr>
          <p:cNvCxnSpPr>
            <a:cxnSpLocks/>
            <a:stCxn id="75" idx="1"/>
            <a:endCxn id="90" idx="1"/>
          </p:cNvCxnSpPr>
          <p:nvPr/>
        </p:nvCxnSpPr>
        <p:spPr>
          <a:xfrm rot="10800000" flipH="1">
            <a:off x="4093543" y="4020738"/>
            <a:ext cx="678288" cy="533873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Elbow Connector 56">
            <a:extLst>
              <a:ext uri="{FF2B5EF4-FFF2-40B4-BE49-F238E27FC236}">
                <a16:creationId xmlns:a16="http://schemas.microsoft.com/office/drawing/2014/main" id="{1276588E-6E95-4E3A-9113-31E5B78741FD}"/>
              </a:ext>
            </a:extLst>
          </p:cNvPr>
          <p:cNvCxnSpPr>
            <a:cxnSpLocks/>
            <a:stCxn id="73" idx="1"/>
            <a:endCxn id="90" idx="1"/>
          </p:cNvCxnSpPr>
          <p:nvPr/>
        </p:nvCxnSpPr>
        <p:spPr>
          <a:xfrm rot="10800000" flipH="1">
            <a:off x="4093543" y="4020738"/>
            <a:ext cx="678288" cy="925631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Elbow Connector 56">
            <a:extLst>
              <a:ext uri="{FF2B5EF4-FFF2-40B4-BE49-F238E27FC236}">
                <a16:creationId xmlns:a16="http://schemas.microsoft.com/office/drawing/2014/main" id="{7E7DCF36-0AD7-4A5C-A0F2-A60BC87135E2}"/>
              </a:ext>
            </a:extLst>
          </p:cNvPr>
          <p:cNvCxnSpPr>
            <a:cxnSpLocks/>
            <a:stCxn id="72" idx="1"/>
            <a:endCxn id="90" idx="1"/>
          </p:cNvCxnSpPr>
          <p:nvPr/>
        </p:nvCxnSpPr>
        <p:spPr>
          <a:xfrm rot="10800000" flipH="1">
            <a:off x="4093543" y="4020738"/>
            <a:ext cx="678288" cy="1317389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Elbow Connector 56">
            <a:extLst>
              <a:ext uri="{FF2B5EF4-FFF2-40B4-BE49-F238E27FC236}">
                <a16:creationId xmlns:a16="http://schemas.microsoft.com/office/drawing/2014/main" id="{EE80653F-58C9-448D-9038-26256F33A14C}"/>
              </a:ext>
            </a:extLst>
          </p:cNvPr>
          <p:cNvCxnSpPr>
            <a:cxnSpLocks/>
            <a:stCxn id="60" idx="1"/>
            <a:endCxn id="90" idx="1"/>
          </p:cNvCxnSpPr>
          <p:nvPr/>
        </p:nvCxnSpPr>
        <p:spPr>
          <a:xfrm rot="10800000" flipH="1">
            <a:off x="4093543" y="4020737"/>
            <a:ext cx="678288" cy="1709148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Elbow Connector 56">
            <a:extLst>
              <a:ext uri="{FF2B5EF4-FFF2-40B4-BE49-F238E27FC236}">
                <a16:creationId xmlns:a16="http://schemas.microsoft.com/office/drawing/2014/main" id="{0A3C5567-7911-4126-A03D-4F9D0E9372E2}"/>
              </a:ext>
            </a:extLst>
          </p:cNvPr>
          <p:cNvCxnSpPr>
            <a:cxnSpLocks/>
            <a:stCxn id="90" idx="2"/>
            <a:endCxn id="75" idx="3"/>
          </p:cNvCxnSpPr>
          <p:nvPr/>
        </p:nvCxnSpPr>
        <p:spPr>
          <a:xfrm rot="5400000">
            <a:off x="4729981" y="4178949"/>
            <a:ext cx="409813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Elbow Connector 56">
            <a:extLst>
              <a:ext uri="{FF2B5EF4-FFF2-40B4-BE49-F238E27FC236}">
                <a16:creationId xmlns:a16="http://schemas.microsoft.com/office/drawing/2014/main" id="{650CE2F8-3AF4-4B08-927F-647C746D5826}"/>
              </a:ext>
            </a:extLst>
          </p:cNvPr>
          <p:cNvCxnSpPr>
            <a:cxnSpLocks/>
            <a:stCxn id="90" idx="2"/>
            <a:endCxn id="73" idx="3"/>
          </p:cNvCxnSpPr>
          <p:nvPr/>
        </p:nvCxnSpPr>
        <p:spPr>
          <a:xfrm rot="5400000">
            <a:off x="4534102" y="4374828"/>
            <a:ext cx="801571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Elbow Connector 56">
            <a:extLst>
              <a:ext uri="{FF2B5EF4-FFF2-40B4-BE49-F238E27FC236}">
                <a16:creationId xmlns:a16="http://schemas.microsoft.com/office/drawing/2014/main" id="{81354236-E510-40FB-A081-2E061FAF211D}"/>
              </a:ext>
            </a:extLst>
          </p:cNvPr>
          <p:cNvCxnSpPr>
            <a:cxnSpLocks/>
            <a:stCxn id="90" idx="2"/>
            <a:endCxn id="72" idx="3"/>
          </p:cNvCxnSpPr>
          <p:nvPr/>
        </p:nvCxnSpPr>
        <p:spPr>
          <a:xfrm rot="5400000">
            <a:off x="4338223" y="4570707"/>
            <a:ext cx="1193329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Elbow Connector 56">
            <a:extLst>
              <a:ext uri="{FF2B5EF4-FFF2-40B4-BE49-F238E27FC236}">
                <a16:creationId xmlns:a16="http://schemas.microsoft.com/office/drawing/2014/main" id="{74371965-3CBC-4202-90CC-34368C216DDF}"/>
              </a:ext>
            </a:extLst>
          </p:cNvPr>
          <p:cNvCxnSpPr>
            <a:cxnSpLocks/>
            <a:stCxn id="90" idx="2"/>
            <a:endCxn id="60" idx="3"/>
          </p:cNvCxnSpPr>
          <p:nvPr/>
        </p:nvCxnSpPr>
        <p:spPr>
          <a:xfrm rot="5400000">
            <a:off x="4142343" y="4766587"/>
            <a:ext cx="1585088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Elbow Connector 56">
            <a:extLst>
              <a:ext uri="{FF2B5EF4-FFF2-40B4-BE49-F238E27FC236}">
                <a16:creationId xmlns:a16="http://schemas.microsoft.com/office/drawing/2014/main" id="{DD8C3B6D-2674-428C-BC26-3A80B5A5473E}"/>
              </a:ext>
            </a:extLst>
          </p:cNvPr>
          <p:cNvCxnSpPr>
            <a:cxnSpLocks/>
            <a:endCxn id="18" idx="2"/>
          </p:cNvCxnSpPr>
          <p:nvPr/>
        </p:nvCxnSpPr>
        <p:spPr>
          <a:xfrm rot="10800000">
            <a:off x="2799396" y="4940428"/>
            <a:ext cx="1294150" cy="515497"/>
          </a:xfrm>
          <a:prstGeom prst="bentConnector3">
            <a:avLst>
              <a:gd name="adj1" fmla="val 87683"/>
            </a:avLst>
          </a:prstGeom>
          <a:ln w="19050"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Elbow Connector 56">
            <a:extLst>
              <a:ext uri="{FF2B5EF4-FFF2-40B4-BE49-F238E27FC236}">
                <a16:creationId xmlns:a16="http://schemas.microsoft.com/office/drawing/2014/main" id="{F5229F95-BCB5-4C9F-A7C6-4D267755FE5F}"/>
              </a:ext>
            </a:extLst>
          </p:cNvPr>
          <p:cNvCxnSpPr>
            <a:cxnSpLocks/>
            <a:stCxn id="89" idx="3"/>
          </p:cNvCxnSpPr>
          <p:nvPr/>
        </p:nvCxnSpPr>
        <p:spPr>
          <a:xfrm flipH="1">
            <a:off x="4770621" y="3451605"/>
            <a:ext cx="841419" cy="2413265"/>
          </a:xfrm>
          <a:prstGeom prst="bentConnector4">
            <a:avLst>
              <a:gd name="adj1" fmla="val -27168"/>
              <a:gd name="adj2" fmla="val 99376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Elbow Connector 56">
            <a:extLst>
              <a:ext uri="{FF2B5EF4-FFF2-40B4-BE49-F238E27FC236}">
                <a16:creationId xmlns:a16="http://schemas.microsoft.com/office/drawing/2014/main" id="{F38834F7-AB5C-4070-98DC-D7AEAFD00312}"/>
              </a:ext>
            </a:extLst>
          </p:cNvPr>
          <p:cNvCxnSpPr>
            <a:cxnSpLocks/>
            <a:stCxn id="89" idx="3"/>
          </p:cNvCxnSpPr>
          <p:nvPr/>
        </p:nvCxnSpPr>
        <p:spPr>
          <a:xfrm flipH="1">
            <a:off x="4768022" y="3451605"/>
            <a:ext cx="844018" cy="2004317"/>
          </a:xfrm>
          <a:prstGeom prst="bentConnector4">
            <a:avLst>
              <a:gd name="adj1" fmla="val -27085"/>
              <a:gd name="adj2" fmla="val 99566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Elbow Connector 56">
            <a:extLst>
              <a:ext uri="{FF2B5EF4-FFF2-40B4-BE49-F238E27FC236}">
                <a16:creationId xmlns:a16="http://schemas.microsoft.com/office/drawing/2014/main" id="{3F311BAA-2BE1-4980-A029-D469D899B8DE}"/>
              </a:ext>
            </a:extLst>
          </p:cNvPr>
          <p:cNvCxnSpPr>
            <a:cxnSpLocks/>
            <a:stCxn id="90" idx="3"/>
          </p:cNvCxnSpPr>
          <p:nvPr/>
        </p:nvCxnSpPr>
        <p:spPr>
          <a:xfrm>
            <a:off x="5439451" y="4020737"/>
            <a:ext cx="2515087" cy="548563"/>
          </a:xfrm>
          <a:prstGeom prst="bentConnector3">
            <a:avLst>
              <a:gd name="adj1" fmla="val 38891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Elbow Connector 56">
            <a:extLst>
              <a:ext uri="{FF2B5EF4-FFF2-40B4-BE49-F238E27FC236}">
                <a16:creationId xmlns:a16="http://schemas.microsoft.com/office/drawing/2014/main" id="{F1B0D1BB-E82B-4F3B-B8FF-B040DD6FD753}"/>
              </a:ext>
            </a:extLst>
          </p:cNvPr>
          <p:cNvCxnSpPr>
            <a:cxnSpLocks/>
            <a:stCxn id="180" idx="3"/>
          </p:cNvCxnSpPr>
          <p:nvPr/>
        </p:nvCxnSpPr>
        <p:spPr>
          <a:xfrm>
            <a:off x="4223129" y="3655007"/>
            <a:ext cx="541004" cy="255227"/>
          </a:xfrm>
          <a:prstGeom prst="bentConnector3">
            <a:avLst>
              <a:gd name="adj1" fmla="val 50000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Elbow Connector 56">
            <a:extLst>
              <a:ext uri="{FF2B5EF4-FFF2-40B4-BE49-F238E27FC236}">
                <a16:creationId xmlns:a16="http://schemas.microsoft.com/office/drawing/2014/main" id="{6A04DC9D-A6D7-4E03-B2D3-EA2386F340DE}"/>
              </a:ext>
            </a:extLst>
          </p:cNvPr>
          <p:cNvCxnSpPr>
            <a:cxnSpLocks/>
          </p:cNvCxnSpPr>
          <p:nvPr/>
        </p:nvCxnSpPr>
        <p:spPr>
          <a:xfrm rot="10800000">
            <a:off x="4221947" y="3774228"/>
            <a:ext cx="542191" cy="194164"/>
          </a:xfrm>
          <a:prstGeom prst="bentConnector3">
            <a:avLst>
              <a:gd name="adj1" fmla="val 60541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Elbow Connector 56">
            <a:extLst>
              <a:ext uri="{FF2B5EF4-FFF2-40B4-BE49-F238E27FC236}">
                <a16:creationId xmlns:a16="http://schemas.microsoft.com/office/drawing/2014/main" id="{E9DC7D74-7045-4720-85E7-1B71F3C71EB9}"/>
              </a:ext>
            </a:extLst>
          </p:cNvPr>
          <p:cNvCxnSpPr>
            <a:cxnSpLocks/>
            <a:endCxn id="89" idx="1"/>
          </p:cNvCxnSpPr>
          <p:nvPr/>
        </p:nvCxnSpPr>
        <p:spPr>
          <a:xfrm rot="16200000" flipV="1">
            <a:off x="4743496" y="3652530"/>
            <a:ext cx="445071" cy="43222"/>
          </a:xfrm>
          <a:prstGeom prst="bentConnector4">
            <a:avLst>
              <a:gd name="adj1" fmla="val 33380"/>
              <a:gd name="adj2" fmla="val 302744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Elbow Connector 56">
            <a:extLst>
              <a:ext uri="{FF2B5EF4-FFF2-40B4-BE49-F238E27FC236}">
                <a16:creationId xmlns:a16="http://schemas.microsoft.com/office/drawing/2014/main" id="{E9C2128D-7127-4151-A20C-1197683BF2C7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2038279" cy="1844185"/>
          </a:xfrm>
          <a:prstGeom prst="bentConnector3">
            <a:avLst>
              <a:gd name="adj1" fmla="val 53240"/>
            </a:avLst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Elbow Connector 56">
            <a:extLst>
              <a:ext uri="{FF2B5EF4-FFF2-40B4-BE49-F238E27FC236}">
                <a16:creationId xmlns:a16="http://schemas.microsoft.com/office/drawing/2014/main" id="{2973BBC1-1C5F-458E-A016-FD758E447D5B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1084980" cy="2245264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Elbow Connector 56">
            <a:extLst>
              <a:ext uri="{FF2B5EF4-FFF2-40B4-BE49-F238E27FC236}">
                <a16:creationId xmlns:a16="http://schemas.microsoft.com/office/drawing/2014/main" id="{94DC209D-27D1-4A9E-9A13-41665E7FF0CE}"/>
              </a:ext>
            </a:extLst>
          </p:cNvPr>
          <p:cNvCxnSpPr>
            <a:cxnSpLocks/>
          </p:cNvCxnSpPr>
          <p:nvPr/>
        </p:nvCxnSpPr>
        <p:spPr>
          <a:xfrm>
            <a:off x="3166973" y="5067736"/>
            <a:ext cx="920628" cy="0"/>
          </a:xfrm>
          <a:prstGeom prst="straightConnector1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Elbow Connector 56">
            <a:extLst>
              <a:ext uri="{FF2B5EF4-FFF2-40B4-BE49-F238E27FC236}">
                <a16:creationId xmlns:a16="http://schemas.microsoft.com/office/drawing/2014/main" id="{77DD1CD4-9730-44EC-91E2-5C9E600BAA98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1083060" cy="2449703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Elbow Connector 56">
            <a:extLst>
              <a:ext uri="{FF2B5EF4-FFF2-40B4-BE49-F238E27FC236}">
                <a16:creationId xmlns:a16="http://schemas.microsoft.com/office/drawing/2014/main" id="{FB982657-D5E3-4A79-B1E8-3DD75CBB3035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1081216" cy="3013025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Elbow Connector 56">
            <a:extLst>
              <a:ext uri="{FF2B5EF4-FFF2-40B4-BE49-F238E27FC236}">
                <a16:creationId xmlns:a16="http://schemas.microsoft.com/office/drawing/2014/main" id="{B68866AC-77EB-42F7-9DE6-6E7049A5992D}"/>
              </a:ext>
            </a:extLst>
          </p:cNvPr>
          <p:cNvCxnSpPr>
            <a:cxnSpLocks/>
          </p:cNvCxnSpPr>
          <p:nvPr/>
        </p:nvCxnSpPr>
        <p:spPr>
          <a:xfrm>
            <a:off x="3170829" y="5837402"/>
            <a:ext cx="920628" cy="0"/>
          </a:xfrm>
          <a:prstGeom prst="straightConnector1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Elbow Connector 56">
            <a:extLst>
              <a:ext uri="{FF2B5EF4-FFF2-40B4-BE49-F238E27FC236}">
                <a16:creationId xmlns:a16="http://schemas.microsoft.com/office/drawing/2014/main" id="{0ABB24D6-7AE1-449F-805C-4DB57F4CE26A}"/>
              </a:ext>
            </a:extLst>
          </p:cNvPr>
          <p:cNvCxnSpPr>
            <a:cxnSpLocks/>
            <a:stCxn id="8" idx="3"/>
            <a:endCxn id="18" idx="3"/>
          </p:cNvCxnSpPr>
          <p:nvPr/>
        </p:nvCxnSpPr>
        <p:spPr>
          <a:xfrm>
            <a:off x="2066852" y="2835248"/>
            <a:ext cx="553567" cy="1514455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Elbow Connector 56">
            <a:extLst>
              <a:ext uri="{FF2B5EF4-FFF2-40B4-BE49-F238E27FC236}">
                <a16:creationId xmlns:a16="http://schemas.microsoft.com/office/drawing/2014/main" id="{91F6E739-09E3-4461-9EE5-15189E7F6479}"/>
              </a:ext>
            </a:extLst>
          </p:cNvPr>
          <p:cNvCxnSpPr>
            <a:cxnSpLocks/>
            <a:stCxn id="52" idx="2"/>
          </p:cNvCxnSpPr>
          <p:nvPr/>
        </p:nvCxnSpPr>
        <p:spPr>
          <a:xfrm rot="5400000">
            <a:off x="3219455" y="1911159"/>
            <a:ext cx="856467" cy="991712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56">
            <a:extLst>
              <a:ext uri="{FF2B5EF4-FFF2-40B4-BE49-F238E27FC236}">
                <a16:creationId xmlns:a16="http://schemas.microsoft.com/office/drawing/2014/main" id="{B49EAF7B-342F-349C-13D1-BA81BFF6FC82}"/>
              </a:ext>
            </a:extLst>
          </p:cNvPr>
          <p:cNvCxnSpPr>
            <a:cxnSpLocks/>
          </p:cNvCxnSpPr>
          <p:nvPr/>
        </p:nvCxnSpPr>
        <p:spPr>
          <a:xfrm rot="10800000">
            <a:off x="5618528" y="3350614"/>
            <a:ext cx="2327358" cy="145181"/>
          </a:xfrm>
          <a:prstGeom prst="bentConnector3">
            <a:avLst>
              <a:gd name="adj1" fmla="val 67704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Elbow Connector 56">
            <a:extLst>
              <a:ext uri="{FF2B5EF4-FFF2-40B4-BE49-F238E27FC236}">
                <a16:creationId xmlns:a16="http://schemas.microsoft.com/office/drawing/2014/main" id="{92F17629-697B-04AF-647C-0F92F4609D53}"/>
              </a:ext>
            </a:extLst>
          </p:cNvPr>
          <p:cNvCxnSpPr>
            <a:cxnSpLocks/>
          </p:cNvCxnSpPr>
          <p:nvPr/>
        </p:nvCxnSpPr>
        <p:spPr>
          <a:xfrm>
            <a:off x="3184503" y="5227802"/>
            <a:ext cx="920628" cy="0"/>
          </a:xfrm>
          <a:prstGeom prst="straightConnector1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Elbow Connector 56">
            <a:extLst>
              <a:ext uri="{FF2B5EF4-FFF2-40B4-BE49-F238E27FC236}">
                <a16:creationId xmlns:a16="http://schemas.microsoft.com/office/drawing/2014/main" id="{4F09E56D-F40E-29BA-8FA9-0AECD59D1FD3}"/>
              </a:ext>
            </a:extLst>
          </p:cNvPr>
          <p:cNvCxnSpPr>
            <a:cxnSpLocks/>
            <a:stCxn id="90" idx="0"/>
            <a:endCxn id="89" idx="2"/>
          </p:cNvCxnSpPr>
          <p:nvPr/>
        </p:nvCxnSpPr>
        <p:spPr>
          <a:xfrm rot="5400000" flipH="1" flipV="1">
            <a:off x="5043372" y="3661819"/>
            <a:ext cx="297126" cy="172589"/>
          </a:xfrm>
          <a:prstGeom prst="bentConnector3">
            <a:avLst>
              <a:gd name="adj1" fmla="val 60258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3A3457C-6E18-60E9-8053-0C6E5F96FF8C}"/>
              </a:ext>
            </a:extLst>
          </p:cNvPr>
          <p:cNvGrpSpPr/>
          <p:nvPr/>
        </p:nvGrpSpPr>
        <p:grpSpPr>
          <a:xfrm>
            <a:off x="1253943" y="936113"/>
            <a:ext cx="914400" cy="914400"/>
            <a:chOff x="8717280" y="2379218"/>
            <a:chExt cx="914400" cy="914400"/>
          </a:xfrm>
        </p:grpSpPr>
        <p:pic>
          <p:nvPicPr>
            <p:cNvPr id="29" name="Graphic 28" descr="Satellite with solid fill">
              <a:extLst>
                <a:ext uri="{FF2B5EF4-FFF2-40B4-BE49-F238E27FC236}">
                  <a16:creationId xmlns:a16="http://schemas.microsoft.com/office/drawing/2014/main" id="{B1084F37-555A-9A04-0744-DF4BE68FAB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717280" y="2379218"/>
              <a:ext cx="914400" cy="914400"/>
            </a:xfrm>
            <a:prstGeom prst="rect">
              <a:avLst/>
            </a:prstGeom>
          </p:spPr>
        </p:pic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01D6889B-2C3A-3546-A66A-8B3F3731B9D2}"/>
                </a:ext>
              </a:extLst>
            </p:cNvPr>
            <p:cNvSpPr/>
            <p:nvPr/>
          </p:nvSpPr>
          <p:spPr>
            <a:xfrm>
              <a:off x="9089136" y="2746756"/>
              <a:ext cx="170688" cy="17932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2</a:t>
              </a:r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6E9DD23A-4E3B-E2D4-AFD7-4D08AE56E2B5}"/>
              </a:ext>
            </a:extLst>
          </p:cNvPr>
          <p:cNvSpPr/>
          <p:nvPr/>
        </p:nvSpPr>
        <p:spPr>
          <a:xfrm>
            <a:off x="9932798" y="3236806"/>
            <a:ext cx="2114576" cy="124882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00" b="1" dirty="0">
                <a:solidFill>
                  <a:schemeClr val="tx1"/>
                </a:solidFill>
              </a:rPr>
              <a:t>Scenario step:</a:t>
            </a:r>
          </a:p>
          <a:p>
            <a:endParaRPr lang="en-US" sz="1200" dirty="0">
              <a:solidFill>
                <a:schemeClr val="tx1"/>
              </a:solidFill>
            </a:endParaRPr>
          </a:p>
          <a:p>
            <a:r>
              <a:rPr lang="en-US" sz="1100" dirty="0">
                <a:solidFill>
                  <a:schemeClr val="tx1"/>
                </a:solidFill>
              </a:rPr>
              <a:t>Agent 2 schedules a measurement with instrument B at its next access to GP1 at T=4</a:t>
            </a:r>
          </a:p>
          <a:p>
            <a:endParaRPr lang="en-US" sz="1100" dirty="0">
              <a:solidFill>
                <a:schemeClr val="tx1"/>
              </a:solidFill>
            </a:endParaRPr>
          </a:p>
          <a:p>
            <a:endParaRPr lang="en-US" sz="1100" dirty="0">
              <a:solidFill>
                <a:schemeClr val="tx1"/>
              </a:solidFill>
            </a:endParaRPr>
          </a:p>
        </p:txBody>
      </p:sp>
      <p:pic>
        <p:nvPicPr>
          <p:cNvPr id="3" name="Graphic 2" descr="Left Brain with solid fill">
            <a:extLst>
              <a:ext uri="{FF2B5EF4-FFF2-40B4-BE49-F238E27FC236}">
                <a16:creationId xmlns:a16="http://schemas.microsoft.com/office/drawing/2014/main" id="{C3BDE286-F877-E5F6-2E03-156C58685D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07081" y="4489854"/>
            <a:ext cx="495653" cy="495653"/>
          </a:xfrm>
          <a:prstGeom prst="rect">
            <a:avLst/>
          </a:prstGeom>
        </p:spPr>
      </p:pic>
      <p:pic>
        <p:nvPicPr>
          <p:cNvPr id="23" name="Graphic 22" descr="Speech with solid fill">
            <a:extLst>
              <a:ext uri="{FF2B5EF4-FFF2-40B4-BE49-F238E27FC236}">
                <a16:creationId xmlns:a16="http://schemas.microsoft.com/office/drawing/2014/main" id="{7605C232-464C-C13A-E305-0F1D6682836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0800000" flipH="1">
            <a:off x="8006383" y="4673293"/>
            <a:ext cx="1392917" cy="998379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5D40EEE7-0A70-A706-1278-5614230967EC}"/>
              </a:ext>
            </a:extLst>
          </p:cNvPr>
          <p:cNvSpPr txBox="1"/>
          <p:nvPr/>
        </p:nvSpPr>
        <p:spPr>
          <a:xfrm>
            <a:off x="8197187" y="5002870"/>
            <a:ext cx="1022711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“Scheduling measurement of GP1 with Instrument B at T=4”</a:t>
            </a:r>
          </a:p>
        </p:txBody>
      </p:sp>
    </p:spTree>
    <p:extLst>
      <p:ext uri="{BB962C8B-B14F-4D97-AF65-F5344CB8AC3E}">
        <p14:creationId xmlns:p14="http://schemas.microsoft.com/office/powerpoint/2010/main" val="11145994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4C978-9A8F-D19F-6684-24EF10271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Engineering Module - Plan Execution </a:t>
            </a:r>
          </a:p>
        </p:txBody>
      </p:sp>
      <p:sp>
        <p:nvSpPr>
          <p:cNvPr id="4" name="Rounded Rectangle 29">
            <a:extLst>
              <a:ext uri="{FF2B5EF4-FFF2-40B4-BE49-F238E27FC236}">
                <a16:creationId xmlns:a16="http://schemas.microsoft.com/office/drawing/2014/main" id="{F40648B5-DE50-3579-FADA-CAF8E94030E7}"/>
              </a:ext>
            </a:extLst>
          </p:cNvPr>
          <p:cNvSpPr/>
          <p:nvPr/>
        </p:nvSpPr>
        <p:spPr>
          <a:xfrm>
            <a:off x="1698089" y="1115370"/>
            <a:ext cx="8052471" cy="5183541"/>
          </a:xfrm>
          <a:prstGeom prst="roundRect">
            <a:avLst>
              <a:gd name="adj" fmla="val 6097"/>
            </a:avLst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5" name="Rounded Rectangle 30">
            <a:extLst>
              <a:ext uri="{FF2B5EF4-FFF2-40B4-BE49-F238E27FC236}">
                <a16:creationId xmlns:a16="http://schemas.microsoft.com/office/drawing/2014/main" id="{36FCB5CD-F302-D51B-34A3-A0B1CCDBE6D6}"/>
              </a:ext>
            </a:extLst>
          </p:cNvPr>
          <p:cNvSpPr/>
          <p:nvPr/>
        </p:nvSpPr>
        <p:spPr>
          <a:xfrm rot="16200000">
            <a:off x="-510985" y="2233073"/>
            <a:ext cx="2154955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Environment</a:t>
            </a:r>
          </a:p>
        </p:txBody>
      </p:sp>
      <p:sp>
        <p:nvSpPr>
          <p:cNvPr id="6" name="Rounded Rectangle 30">
            <a:extLst>
              <a:ext uri="{FF2B5EF4-FFF2-40B4-BE49-F238E27FC236}">
                <a16:creationId xmlns:a16="http://schemas.microsoft.com/office/drawing/2014/main" id="{87F517DA-6E73-F6CB-E770-58B82D97E783}"/>
              </a:ext>
            </a:extLst>
          </p:cNvPr>
          <p:cNvSpPr/>
          <p:nvPr/>
        </p:nvSpPr>
        <p:spPr>
          <a:xfrm rot="16200000">
            <a:off x="-423114" y="4774286"/>
            <a:ext cx="1979210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Other Agents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1FE5CB-B5E3-B8CC-FC28-61C7280D0EC8}"/>
              </a:ext>
            </a:extLst>
          </p:cNvPr>
          <p:cNvSpPr/>
          <p:nvPr/>
        </p:nvSpPr>
        <p:spPr>
          <a:xfrm>
            <a:off x="1698087" y="1854201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SUB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C5E1990-9422-5D7F-F9ED-1C8180FDCE4E}"/>
              </a:ext>
            </a:extLst>
          </p:cNvPr>
          <p:cNvSpPr/>
          <p:nvPr/>
        </p:nvSpPr>
        <p:spPr>
          <a:xfrm>
            <a:off x="1698087" y="2652859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227E52-179E-4D2F-5FC9-FDFD8678AC53}"/>
              </a:ext>
            </a:extLst>
          </p:cNvPr>
          <p:cNvSpPr/>
          <p:nvPr/>
        </p:nvSpPr>
        <p:spPr>
          <a:xfrm>
            <a:off x="1698087" y="4357079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REP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6CB41F-8ECB-30FC-1971-129130FB3B89}"/>
              </a:ext>
            </a:extLst>
          </p:cNvPr>
          <p:cNvSpPr/>
          <p:nvPr/>
        </p:nvSpPr>
        <p:spPr>
          <a:xfrm>
            <a:off x="1698087" y="5155737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11" name="Rounded Rectangle 29">
            <a:extLst>
              <a:ext uri="{FF2B5EF4-FFF2-40B4-BE49-F238E27FC236}">
                <a16:creationId xmlns:a16="http://schemas.microsoft.com/office/drawing/2014/main" id="{2B32A1C8-1F4D-FE46-0683-3487D1FA5643}"/>
              </a:ext>
            </a:extLst>
          </p:cNvPr>
          <p:cNvSpPr/>
          <p:nvPr/>
        </p:nvSpPr>
        <p:spPr>
          <a:xfrm>
            <a:off x="2323156" y="2446945"/>
            <a:ext cx="4289582" cy="3786754"/>
          </a:xfrm>
          <a:prstGeom prst="roundRect">
            <a:avLst>
              <a:gd name="adj" fmla="val 3300"/>
            </a:avLst>
          </a:prstGeom>
          <a:solidFill>
            <a:srgbClr val="BCD7F9"/>
          </a:solidFill>
          <a:ln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z="1200" i="1" dirty="0">
                <a:solidFill>
                  <a:sysClr val="windowText" lastClr="000000"/>
                </a:solidFill>
              </a:rPr>
              <a:t>Engineering Module</a:t>
            </a:r>
          </a:p>
        </p:txBody>
      </p:sp>
      <p:sp>
        <p:nvSpPr>
          <p:cNvPr id="12" name="Rounded Rectangle 29">
            <a:extLst>
              <a:ext uri="{FF2B5EF4-FFF2-40B4-BE49-F238E27FC236}">
                <a16:creationId xmlns:a16="http://schemas.microsoft.com/office/drawing/2014/main" id="{12ADA39C-3563-CAEB-6599-771568637F19}"/>
              </a:ext>
            </a:extLst>
          </p:cNvPr>
          <p:cNvSpPr/>
          <p:nvPr/>
        </p:nvSpPr>
        <p:spPr>
          <a:xfrm>
            <a:off x="7948289" y="3236808"/>
            <a:ext cx="1307237" cy="307489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i="1" dirty="0">
                <a:solidFill>
                  <a:sysClr val="windowText" lastClr="000000"/>
                </a:solidFill>
              </a:rPr>
              <a:t>Science Module</a:t>
            </a:r>
          </a:p>
        </p:txBody>
      </p:sp>
      <p:sp>
        <p:nvSpPr>
          <p:cNvPr id="13" name="Rounded Rectangle 29">
            <a:extLst>
              <a:ext uri="{FF2B5EF4-FFF2-40B4-BE49-F238E27FC236}">
                <a16:creationId xmlns:a16="http://schemas.microsoft.com/office/drawing/2014/main" id="{4CF191CC-E3D1-061E-10AD-55F38E8AB2A6}"/>
              </a:ext>
            </a:extLst>
          </p:cNvPr>
          <p:cNvSpPr/>
          <p:nvPr/>
        </p:nvSpPr>
        <p:spPr>
          <a:xfrm>
            <a:off x="7954538" y="4331887"/>
            <a:ext cx="1307237" cy="307489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i="1" dirty="0">
                <a:solidFill>
                  <a:sysClr val="windowText" lastClr="000000"/>
                </a:solidFill>
              </a:rPr>
              <a:t>Planning Module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2CFE17B-DDF8-C7E1-74CB-183DE935DC47}"/>
              </a:ext>
            </a:extLst>
          </p:cNvPr>
          <p:cNvCxnSpPr>
            <a:cxnSpLocks/>
          </p:cNvCxnSpPr>
          <p:nvPr/>
        </p:nvCxnSpPr>
        <p:spPr>
          <a:xfrm flipH="1" flipV="1">
            <a:off x="780272" y="2835247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B52B2B7-ABA9-443F-1E5D-AA7CC65B7D4C}"/>
              </a:ext>
            </a:extLst>
          </p:cNvPr>
          <p:cNvCxnSpPr>
            <a:cxnSpLocks/>
          </p:cNvCxnSpPr>
          <p:nvPr/>
        </p:nvCxnSpPr>
        <p:spPr>
          <a:xfrm flipH="1" flipV="1">
            <a:off x="776055" y="2056519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321F822-5C6A-BD15-F8C8-E7C9183E20A6}"/>
              </a:ext>
            </a:extLst>
          </p:cNvPr>
          <p:cNvCxnSpPr>
            <a:cxnSpLocks/>
          </p:cNvCxnSpPr>
          <p:nvPr/>
        </p:nvCxnSpPr>
        <p:spPr>
          <a:xfrm flipH="1" flipV="1">
            <a:off x="772589" y="5337387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3DB52F6-DC85-48AB-544C-FCD2F9E9318D}"/>
              </a:ext>
            </a:extLst>
          </p:cNvPr>
          <p:cNvCxnSpPr>
            <a:cxnSpLocks/>
          </p:cNvCxnSpPr>
          <p:nvPr/>
        </p:nvCxnSpPr>
        <p:spPr>
          <a:xfrm flipH="1" flipV="1">
            <a:off x="774321" y="4538729"/>
            <a:ext cx="922031" cy="738"/>
          </a:xfrm>
          <a:prstGeom prst="straightConnector1">
            <a:avLst/>
          </a:prstGeom>
          <a:ln w="28575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05EFBA9-F89A-F4AA-B55A-FE4D71BE992A}"/>
              </a:ext>
            </a:extLst>
          </p:cNvPr>
          <p:cNvCxnSpPr>
            <a:cxnSpLocks/>
            <a:endCxn id="9" idx="3"/>
          </p:cNvCxnSpPr>
          <p:nvPr/>
        </p:nvCxnSpPr>
        <p:spPr>
          <a:xfrm flipH="1">
            <a:off x="2066852" y="4538729"/>
            <a:ext cx="370038" cy="739"/>
          </a:xfrm>
          <a:prstGeom prst="straightConnector1">
            <a:avLst/>
          </a:prstGeom>
          <a:ln w="19050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3080E86-4D23-A774-F967-F388C923D11E}"/>
              </a:ext>
            </a:extLst>
          </p:cNvPr>
          <p:cNvCxnSpPr>
            <a:cxnSpLocks/>
            <a:endCxn id="10" idx="3"/>
          </p:cNvCxnSpPr>
          <p:nvPr/>
        </p:nvCxnSpPr>
        <p:spPr>
          <a:xfrm flipH="1">
            <a:off x="2066852" y="5337387"/>
            <a:ext cx="374588" cy="739"/>
          </a:xfrm>
          <a:prstGeom prst="straightConnector1">
            <a:avLst/>
          </a:prstGeom>
          <a:ln w="19050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A7A95947-F6FE-37CA-E02B-B0F9DFACB9A8}"/>
              </a:ext>
            </a:extLst>
          </p:cNvPr>
          <p:cNvCxnSpPr>
            <a:cxnSpLocks/>
            <a:stCxn id="12" idx="2"/>
            <a:endCxn id="13" idx="0"/>
          </p:cNvCxnSpPr>
          <p:nvPr/>
        </p:nvCxnSpPr>
        <p:spPr>
          <a:xfrm>
            <a:off x="8601908" y="3544297"/>
            <a:ext cx="6249" cy="787590"/>
          </a:xfrm>
          <a:prstGeom prst="straightConnector1">
            <a:avLst/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465D2550-9A5E-2B9C-C4A5-BEBE059DFA7D}"/>
              </a:ext>
            </a:extLst>
          </p:cNvPr>
          <p:cNvSpPr/>
          <p:nvPr/>
        </p:nvSpPr>
        <p:spPr>
          <a:xfrm>
            <a:off x="3574030" y="1593032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Event Handler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CDB0AC5-0E15-BEA5-0D41-E610593E1143}"/>
              </a:ext>
            </a:extLst>
          </p:cNvPr>
          <p:cNvSpPr/>
          <p:nvPr/>
        </p:nvSpPr>
        <p:spPr>
          <a:xfrm>
            <a:off x="5511071" y="1592469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Sim Start/End</a:t>
            </a:r>
          </a:p>
        </p:txBody>
      </p:sp>
      <p:cxnSp>
        <p:nvCxnSpPr>
          <p:cNvPr id="54" name="Elbow Connector 56">
            <a:extLst>
              <a:ext uri="{FF2B5EF4-FFF2-40B4-BE49-F238E27FC236}">
                <a16:creationId xmlns:a16="http://schemas.microsoft.com/office/drawing/2014/main" id="{DED9E14D-4B83-0719-589B-A0247A26D48A}"/>
              </a:ext>
            </a:extLst>
          </p:cNvPr>
          <p:cNvCxnSpPr>
            <a:cxnSpLocks/>
            <a:stCxn id="7" idx="3"/>
            <a:endCxn id="52" idx="1"/>
          </p:cNvCxnSpPr>
          <p:nvPr/>
        </p:nvCxnSpPr>
        <p:spPr>
          <a:xfrm flipV="1">
            <a:off x="2066852" y="1785907"/>
            <a:ext cx="1507178" cy="250683"/>
          </a:xfrm>
          <a:prstGeom prst="bentConnector3">
            <a:avLst>
              <a:gd name="adj1" fmla="val 50000"/>
            </a:avLst>
          </a:prstGeom>
          <a:ln w="190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A6007C7-0ABA-1107-19E0-A027CCDFC33B}"/>
              </a:ext>
            </a:extLst>
          </p:cNvPr>
          <p:cNvCxnSpPr>
            <a:cxnSpLocks/>
            <a:stCxn id="53" idx="1"/>
            <a:endCxn id="52" idx="3"/>
          </p:cNvCxnSpPr>
          <p:nvPr/>
        </p:nvCxnSpPr>
        <p:spPr>
          <a:xfrm flipH="1">
            <a:off x="4713057" y="1785344"/>
            <a:ext cx="798014" cy="563"/>
          </a:xfrm>
          <a:prstGeom prst="straightConnector1">
            <a:avLst/>
          </a:prstGeom>
          <a:ln w="19050"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ounded Rectangle 29">
            <a:extLst>
              <a:ext uri="{FF2B5EF4-FFF2-40B4-BE49-F238E27FC236}">
                <a16:creationId xmlns:a16="http://schemas.microsoft.com/office/drawing/2014/main" id="{8651A971-FD80-C7DD-B497-3D2C3B67E474}"/>
              </a:ext>
            </a:extLst>
          </p:cNvPr>
          <p:cNvSpPr/>
          <p:nvPr/>
        </p:nvSpPr>
        <p:spPr>
          <a:xfrm>
            <a:off x="3450703" y="1263627"/>
            <a:ext cx="3281173" cy="902555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i="1" dirty="0">
                <a:solidFill>
                  <a:sysClr val="windowText" lastClr="000000"/>
                </a:solidFill>
              </a:rPr>
              <a:t>Simulation Maintenance Module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E1EDB20-B750-E5E9-8E92-87267775AC19}"/>
              </a:ext>
            </a:extLst>
          </p:cNvPr>
          <p:cNvSpPr txBox="1"/>
          <p:nvPr/>
        </p:nvSpPr>
        <p:spPr>
          <a:xfrm>
            <a:off x="4713057" y="1489479"/>
            <a:ext cx="6752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-Simulation Events</a:t>
            </a:r>
          </a:p>
        </p:txBody>
      </p:sp>
      <p:sp>
        <p:nvSpPr>
          <p:cNvPr id="18" name="Rounded Rectangle 29">
            <a:extLst>
              <a:ext uri="{FF2B5EF4-FFF2-40B4-BE49-F238E27FC236}">
                <a16:creationId xmlns:a16="http://schemas.microsoft.com/office/drawing/2014/main" id="{351ABAC9-95DA-DB64-1D76-AEB49F238802}"/>
              </a:ext>
            </a:extLst>
          </p:cNvPr>
          <p:cNvSpPr/>
          <p:nvPr/>
        </p:nvSpPr>
        <p:spPr>
          <a:xfrm rot="16200000">
            <a:off x="2029694" y="4761449"/>
            <a:ext cx="1181448" cy="357955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ysClr val="windowText" lastClr="000000"/>
                </a:solidFill>
              </a:rPr>
              <a:t>Network Emulator</a:t>
            </a:r>
          </a:p>
        </p:txBody>
      </p:sp>
      <p:sp>
        <p:nvSpPr>
          <p:cNvPr id="51" name="Rounded Rectangle 29">
            <a:extLst>
              <a:ext uri="{FF2B5EF4-FFF2-40B4-BE49-F238E27FC236}">
                <a16:creationId xmlns:a16="http://schemas.microsoft.com/office/drawing/2014/main" id="{217BB112-4919-5EF6-1341-F6C36B25E02B}"/>
              </a:ext>
            </a:extLst>
          </p:cNvPr>
          <p:cNvSpPr/>
          <p:nvPr/>
        </p:nvSpPr>
        <p:spPr>
          <a:xfrm>
            <a:off x="3270356" y="2878232"/>
            <a:ext cx="3038481" cy="3157979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50" i="1" dirty="0">
                <a:solidFill>
                  <a:sysClr val="windowText" lastClr="000000"/>
                </a:solidFill>
              </a:rPr>
              <a:t>Platform Emulator</a:t>
            </a:r>
          </a:p>
        </p:txBody>
      </p:sp>
      <p:sp>
        <p:nvSpPr>
          <p:cNvPr id="60" name="Rounded Rectangle 29">
            <a:extLst>
              <a:ext uri="{FF2B5EF4-FFF2-40B4-BE49-F238E27FC236}">
                <a16:creationId xmlns:a16="http://schemas.microsoft.com/office/drawing/2014/main" id="{FF61DADA-E76D-99A4-ABE1-66DEFE816698}"/>
              </a:ext>
            </a:extLst>
          </p:cNvPr>
          <p:cNvSpPr/>
          <p:nvPr/>
        </p:nvSpPr>
        <p:spPr>
          <a:xfrm>
            <a:off x="4093543" y="5574315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Payload</a:t>
            </a:r>
          </a:p>
        </p:txBody>
      </p:sp>
      <p:cxnSp>
        <p:nvCxnSpPr>
          <p:cNvPr id="147" name="Elbow Connector 56">
            <a:extLst>
              <a:ext uri="{FF2B5EF4-FFF2-40B4-BE49-F238E27FC236}">
                <a16:creationId xmlns:a16="http://schemas.microsoft.com/office/drawing/2014/main" id="{C4502423-406F-A3F6-1567-395AD1537D70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5457028" y="3968393"/>
            <a:ext cx="2497510" cy="517239"/>
          </a:xfrm>
          <a:prstGeom prst="bentConnector3">
            <a:avLst>
              <a:gd name="adj1" fmla="val 50000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Elbow Connector 56">
            <a:extLst>
              <a:ext uri="{FF2B5EF4-FFF2-40B4-BE49-F238E27FC236}">
                <a16:creationId xmlns:a16="http://schemas.microsoft.com/office/drawing/2014/main" id="{8F38ED55-85B4-23DF-B418-4B917428540D}"/>
              </a:ext>
            </a:extLst>
          </p:cNvPr>
          <p:cNvCxnSpPr>
            <a:cxnSpLocks/>
            <a:stCxn id="89" idx="0"/>
            <a:endCxn id="12" idx="1"/>
          </p:cNvCxnSpPr>
          <p:nvPr/>
        </p:nvCxnSpPr>
        <p:spPr>
          <a:xfrm rot="16200000" flipH="1">
            <a:off x="6569812" y="2012077"/>
            <a:ext cx="86893" cy="2670059"/>
          </a:xfrm>
          <a:prstGeom prst="bentConnector4">
            <a:avLst>
              <a:gd name="adj1" fmla="val -263082"/>
              <a:gd name="adj2" fmla="val 44455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Rounded Rectangle 29">
            <a:extLst>
              <a:ext uri="{FF2B5EF4-FFF2-40B4-BE49-F238E27FC236}">
                <a16:creationId xmlns:a16="http://schemas.microsoft.com/office/drawing/2014/main" id="{AD0BCC4D-3FD7-21C3-0DE9-F78C5720B017}"/>
              </a:ext>
            </a:extLst>
          </p:cNvPr>
          <p:cNvSpPr/>
          <p:nvPr/>
        </p:nvSpPr>
        <p:spPr>
          <a:xfrm>
            <a:off x="3555509" y="3535786"/>
            <a:ext cx="667620" cy="238442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Reactive Planner</a:t>
            </a:r>
          </a:p>
        </p:txBody>
      </p:sp>
      <p:sp>
        <p:nvSpPr>
          <p:cNvPr id="72" name="Rounded Rectangle 29">
            <a:extLst>
              <a:ext uri="{FF2B5EF4-FFF2-40B4-BE49-F238E27FC236}">
                <a16:creationId xmlns:a16="http://schemas.microsoft.com/office/drawing/2014/main" id="{84D4896E-930E-472B-B585-48CDAD784539}"/>
              </a:ext>
            </a:extLst>
          </p:cNvPr>
          <p:cNvSpPr/>
          <p:nvPr/>
        </p:nvSpPr>
        <p:spPr>
          <a:xfrm>
            <a:off x="4093543" y="5182556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Comms</a:t>
            </a:r>
            <a:endParaRPr lang="en-US" sz="600" i="1" dirty="0">
              <a:solidFill>
                <a:sysClr val="windowText" lastClr="000000"/>
              </a:solidFill>
            </a:endParaRPr>
          </a:p>
        </p:txBody>
      </p:sp>
      <p:sp>
        <p:nvSpPr>
          <p:cNvPr id="73" name="Rounded Rectangle 29">
            <a:extLst>
              <a:ext uri="{FF2B5EF4-FFF2-40B4-BE49-F238E27FC236}">
                <a16:creationId xmlns:a16="http://schemas.microsoft.com/office/drawing/2014/main" id="{117013F9-A97F-4F7A-B68C-0B8700601C16}"/>
              </a:ext>
            </a:extLst>
          </p:cNvPr>
          <p:cNvSpPr/>
          <p:nvPr/>
        </p:nvSpPr>
        <p:spPr>
          <a:xfrm>
            <a:off x="4093543" y="4790798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EPS</a:t>
            </a:r>
          </a:p>
        </p:txBody>
      </p:sp>
      <p:sp>
        <p:nvSpPr>
          <p:cNvPr id="75" name="Rounded Rectangle 29">
            <a:extLst>
              <a:ext uri="{FF2B5EF4-FFF2-40B4-BE49-F238E27FC236}">
                <a16:creationId xmlns:a16="http://schemas.microsoft.com/office/drawing/2014/main" id="{9EBDCE34-BAB4-4345-9C48-CB22D85302A0}"/>
              </a:ext>
            </a:extLst>
          </p:cNvPr>
          <p:cNvSpPr/>
          <p:nvPr/>
        </p:nvSpPr>
        <p:spPr>
          <a:xfrm>
            <a:off x="4093543" y="4399040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GNC</a:t>
            </a:r>
          </a:p>
        </p:txBody>
      </p:sp>
      <p:sp>
        <p:nvSpPr>
          <p:cNvPr id="76" name="Rounded Rectangle 29">
            <a:extLst>
              <a:ext uri="{FF2B5EF4-FFF2-40B4-BE49-F238E27FC236}">
                <a16:creationId xmlns:a16="http://schemas.microsoft.com/office/drawing/2014/main" id="{EC542895-4B0F-4E1E-9A51-400E8AB0FFA4}"/>
              </a:ext>
            </a:extLst>
          </p:cNvPr>
          <p:cNvSpPr/>
          <p:nvPr/>
        </p:nvSpPr>
        <p:spPr>
          <a:xfrm>
            <a:off x="3490685" y="3197788"/>
            <a:ext cx="2575259" cy="1090749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800" dirty="0">
                <a:solidFill>
                  <a:sysClr val="windowText" lastClr="000000"/>
                </a:solidFill>
              </a:rPr>
              <a:t>CDH</a:t>
            </a:r>
          </a:p>
        </p:txBody>
      </p:sp>
      <p:sp>
        <p:nvSpPr>
          <p:cNvPr id="89" name="Rounded Rectangle 29">
            <a:extLst>
              <a:ext uri="{FF2B5EF4-FFF2-40B4-BE49-F238E27FC236}">
                <a16:creationId xmlns:a16="http://schemas.microsoft.com/office/drawing/2014/main" id="{A089AF54-A214-49A0-8D78-1A76942FC697}"/>
              </a:ext>
            </a:extLst>
          </p:cNvPr>
          <p:cNvSpPr/>
          <p:nvPr/>
        </p:nvSpPr>
        <p:spPr>
          <a:xfrm>
            <a:off x="4944420" y="3303660"/>
            <a:ext cx="667620" cy="29589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Memory Emulator</a:t>
            </a:r>
          </a:p>
        </p:txBody>
      </p:sp>
      <p:sp>
        <p:nvSpPr>
          <p:cNvPr id="90" name="Rounded Rectangle 29">
            <a:extLst>
              <a:ext uri="{FF2B5EF4-FFF2-40B4-BE49-F238E27FC236}">
                <a16:creationId xmlns:a16="http://schemas.microsoft.com/office/drawing/2014/main" id="{7A899FE2-096C-4441-BC96-893DB6260128}"/>
              </a:ext>
            </a:extLst>
          </p:cNvPr>
          <p:cNvSpPr/>
          <p:nvPr/>
        </p:nvSpPr>
        <p:spPr>
          <a:xfrm>
            <a:off x="4771831" y="3896676"/>
            <a:ext cx="667620" cy="248121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Operations Executor</a:t>
            </a:r>
          </a:p>
        </p:txBody>
      </p:sp>
      <p:cxnSp>
        <p:nvCxnSpPr>
          <p:cNvPr id="105" name="Elbow Connector 56">
            <a:extLst>
              <a:ext uri="{FF2B5EF4-FFF2-40B4-BE49-F238E27FC236}">
                <a16:creationId xmlns:a16="http://schemas.microsoft.com/office/drawing/2014/main" id="{F5DF90EF-91A2-423E-827C-D647B4163013}"/>
              </a:ext>
            </a:extLst>
          </p:cNvPr>
          <p:cNvCxnSpPr>
            <a:cxnSpLocks/>
            <a:stCxn id="75" idx="1"/>
            <a:endCxn id="90" idx="1"/>
          </p:cNvCxnSpPr>
          <p:nvPr/>
        </p:nvCxnSpPr>
        <p:spPr>
          <a:xfrm rot="10800000" flipH="1">
            <a:off x="4093543" y="4020738"/>
            <a:ext cx="678288" cy="533873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Elbow Connector 56">
            <a:extLst>
              <a:ext uri="{FF2B5EF4-FFF2-40B4-BE49-F238E27FC236}">
                <a16:creationId xmlns:a16="http://schemas.microsoft.com/office/drawing/2014/main" id="{1276588E-6E95-4E3A-9113-31E5B78741FD}"/>
              </a:ext>
            </a:extLst>
          </p:cNvPr>
          <p:cNvCxnSpPr>
            <a:cxnSpLocks/>
            <a:stCxn id="73" idx="1"/>
            <a:endCxn id="90" idx="1"/>
          </p:cNvCxnSpPr>
          <p:nvPr/>
        </p:nvCxnSpPr>
        <p:spPr>
          <a:xfrm rot="10800000" flipH="1">
            <a:off x="4093543" y="4020738"/>
            <a:ext cx="678288" cy="925631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Elbow Connector 56">
            <a:extLst>
              <a:ext uri="{FF2B5EF4-FFF2-40B4-BE49-F238E27FC236}">
                <a16:creationId xmlns:a16="http://schemas.microsoft.com/office/drawing/2014/main" id="{7E7DCF36-0AD7-4A5C-A0F2-A60BC87135E2}"/>
              </a:ext>
            </a:extLst>
          </p:cNvPr>
          <p:cNvCxnSpPr>
            <a:cxnSpLocks/>
            <a:stCxn id="72" idx="1"/>
            <a:endCxn id="90" idx="1"/>
          </p:cNvCxnSpPr>
          <p:nvPr/>
        </p:nvCxnSpPr>
        <p:spPr>
          <a:xfrm rot="10800000" flipH="1">
            <a:off x="4093543" y="4020738"/>
            <a:ext cx="678288" cy="1317389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Elbow Connector 56">
            <a:extLst>
              <a:ext uri="{FF2B5EF4-FFF2-40B4-BE49-F238E27FC236}">
                <a16:creationId xmlns:a16="http://schemas.microsoft.com/office/drawing/2014/main" id="{EE80653F-58C9-448D-9038-26256F33A14C}"/>
              </a:ext>
            </a:extLst>
          </p:cNvPr>
          <p:cNvCxnSpPr>
            <a:cxnSpLocks/>
            <a:stCxn id="60" idx="1"/>
            <a:endCxn id="90" idx="1"/>
          </p:cNvCxnSpPr>
          <p:nvPr/>
        </p:nvCxnSpPr>
        <p:spPr>
          <a:xfrm rot="10800000" flipH="1">
            <a:off x="4093543" y="4020737"/>
            <a:ext cx="678288" cy="1709148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Elbow Connector 56">
            <a:extLst>
              <a:ext uri="{FF2B5EF4-FFF2-40B4-BE49-F238E27FC236}">
                <a16:creationId xmlns:a16="http://schemas.microsoft.com/office/drawing/2014/main" id="{0A3C5567-7911-4126-A03D-4F9D0E9372E2}"/>
              </a:ext>
            </a:extLst>
          </p:cNvPr>
          <p:cNvCxnSpPr>
            <a:cxnSpLocks/>
            <a:stCxn id="90" idx="2"/>
            <a:endCxn id="75" idx="3"/>
          </p:cNvCxnSpPr>
          <p:nvPr/>
        </p:nvCxnSpPr>
        <p:spPr>
          <a:xfrm rot="5400000">
            <a:off x="4729981" y="4178949"/>
            <a:ext cx="409813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Elbow Connector 56">
            <a:extLst>
              <a:ext uri="{FF2B5EF4-FFF2-40B4-BE49-F238E27FC236}">
                <a16:creationId xmlns:a16="http://schemas.microsoft.com/office/drawing/2014/main" id="{650CE2F8-3AF4-4B08-927F-647C746D5826}"/>
              </a:ext>
            </a:extLst>
          </p:cNvPr>
          <p:cNvCxnSpPr>
            <a:cxnSpLocks/>
            <a:stCxn id="90" idx="2"/>
            <a:endCxn id="73" idx="3"/>
          </p:cNvCxnSpPr>
          <p:nvPr/>
        </p:nvCxnSpPr>
        <p:spPr>
          <a:xfrm rot="5400000">
            <a:off x="4534102" y="4374828"/>
            <a:ext cx="801571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Elbow Connector 56">
            <a:extLst>
              <a:ext uri="{FF2B5EF4-FFF2-40B4-BE49-F238E27FC236}">
                <a16:creationId xmlns:a16="http://schemas.microsoft.com/office/drawing/2014/main" id="{81354236-E510-40FB-A081-2E061FAF211D}"/>
              </a:ext>
            </a:extLst>
          </p:cNvPr>
          <p:cNvCxnSpPr>
            <a:cxnSpLocks/>
            <a:stCxn id="90" idx="2"/>
            <a:endCxn id="72" idx="3"/>
          </p:cNvCxnSpPr>
          <p:nvPr/>
        </p:nvCxnSpPr>
        <p:spPr>
          <a:xfrm rot="5400000">
            <a:off x="4338223" y="4570707"/>
            <a:ext cx="1193329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Elbow Connector 56">
            <a:extLst>
              <a:ext uri="{FF2B5EF4-FFF2-40B4-BE49-F238E27FC236}">
                <a16:creationId xmlns:a16="http://schemas.microsoft.com/office/drawing/2014/main" id="{74371965-3CBC-4202-90CC-34368C216DDF}"/>
              </a:ext>
            </a:extLst>
          </p:cNvPr>
          <p:cNvCxnSpPr>
            <a:cxnSpLocks/>
            <a:stCxn id="90" idx="2"/>
            <a:endCxn id="60" idx="3"/>
          </p:cNvCxnSpPr>
          <p:nvPr/>
        </p:nvCxnSpPr>
        <p:spPr>
          <a:xfrm rot="5400000">
            <a:off x="4142343" y="4766587"/>
            <a:ext cx="1585088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Elbow Connector 56">
            <a:extLst>
              <a:ext uri="{FF2B5EF4-FFF2-40B4-BE49-F238E27FC236}">
                <a16:creationId xmlns:a16="http://schemas.microsoft.com/office/drawing/2014/main" id="{DD8C3B6D-2674-428C-BC26-3A80B5A5473E}"/>
              </a:ext>
            </a:extLst>
          </p:cNvPr>
          <p:cNvCxnSpPr>
            <a:cxnSpLocks/>
            <a:endCxn id="18" idx="2"/>
          </p:cNvCxnSpPr>
          <p:nvPr/>
        </p:nvCxnSpPr>
        <p:spPr>
          <a:xfrm rot="10800000">
            <a:off x="2799396" y="4940428"/>
            <a:ext cx="1294150" cy="515497"/>
          </a:xfrm>
          <a:prstGeom prst="bentConnector3">
            <a:avLst>
              <a:gd name="adj1" fmla="val 87683"/>
            </a:avLst>
          </a:prstGeom>
          <a:ln w="19050"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Elbow Connector 56">
            <a:extLst>
              <a:ext uri="{FF2B5EF4-FFF2-40B4-BE49-F238E27FC236}">
                <a16:creationId xmlns:a16="http://schemas.microsoft.com/office/drawing/2014/main" id="{F5229F95-BCB5-4C9F-A7C6-4D267755FE5F}"/>
              </a:ext>
            </a:extLst>
          </p:cNvPr>
          <p:cNvCxnSpPr>
            <a:cxnSpLocks/>
            <a:stCxn id="89" idx="3"/>
          </p:cNvCxnSpPr>
          <p:nvPr/>
        </p:nvCxnSpPr>
        <p:spPr>
          <a:xfrm flipH="1">
            <a:off x="4770621" y="3451605"/>
            <a:ext cx="841419" cy="2413265"/>
          </a:xfrm>
          <a:prstGeom prst="bentConnector4">
            <a:avLst>
              <a:gd name="adj1" fmla="val -27168"/>
              <a:gd name="adj2" fmla="val 99376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Elbow Connector 56">
            <a:extLst>
              <a:ext uri="{FF2B5EF4-FFF2-40B4-BE49-F238E27FC236}">
                <a16:creationId xmlns:a16="http://schemas.microsoft.com/office/drawing/2014/main" id="{F38834F7-AB5C-4070-98DC-D7AEAFD00312}"/>
              </a:ext>
            </a:extLst>
          </p:cNvPr>
          <p:cNvCxnSpPr>
            <a:cxnSpLocks/>
            <a:stCxn id="89" idx="3"/>
          </p:cNvCxnSpPr>
          <p:nvPr/>
        </p:nvCxnSpPr>
        <p:spPr>
          <a:xfrm flipH="1">
            <a:off x="4768022" y="3451605"/>
            <a:ext cx="844018" cy="2004317"/>
          </a:xfrm>
          <a:prstGeom prst="bentConnector4">
            <a:avLst>
              <a:gd name="adj1" fmla="val -27085"/>
              <a:gd name="adj2" fmla="val 99566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Elbow Connector 56">
            <a:extLst>
              <a:ext uri="{FF2B5EF4-FFF2-40B4-BE49-F238E27FC236}">
                <a16:creationId xmlns:a16="http://schemas.microsoft.com/office/drawing/2014/main" id="{3F311BAA-2BE1-4980-A029-D469D899B8DE}"/>
              </a:ext>
            </a:extLst>
          </p:cNvPr>
          <p:cNvCxnSpPr>
            <a:cxnSpLocks/>
            <a:stCxn id="90" idx="3"/>
          </p:cNvCxnSpPr>
          <p:nvPr/>
        </p:nvCxnSpPr>
        <p:spPr>
          <a:xfrm>
            <a:off x="5439451" y="4020737"/>
            <a:ext cx="2515087" cy="548563"/>
          </a:xfrm>
          <a:prstGeom prst="bentConnector3">
            <a:avLst>
              <a:gd name="adj1" fmla="val 38891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Elbow Connector 56">
            <a:extLst>
              <a:ext uri="{FF2B5EF4-FFF2-40B4-BE49-F238E27FC236}">
                <a16:creationId xmlns:a16="http://schemas.microsoft.com/office/drawing/2014/main" id="{F1B0D1BB-E82B-4F3B-B8FF-B040DD6FD753}"/>
              </a:ext>
            </a:extLst>
          </p:cNvPr>
          <p:cNvCxnSpPr>
            <a:cxnSpLocks/>
            <a:stCxn id="180" idx="3"/>
          </p:cNvCxnSpPr>
          <p:nvPr/>
        </p:nvCxnSpPr>
        <p:spPr>
          <a:xfrm>
            <a:off x="4223129" y="3655007"/>
            <a:ext cx="541004" cy="255227"/>
          </a:xfrm>
          <a:prstGeom prst="bentConnector3">
            <a:avLst>
              <a:gd name="adj1" fmla="val 50000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Elbow Connector 56">
            <a:extLst>
              <a:ext uri="{FF2B5EF4-FFF2-40B4-BE49-F238E27FC236}">
                <a16:creationId xmlns:a16="http://schemas.microsoft.com/office/drawing/2014/main" id="{6A04DC9D-A6D7-4E03-B2D3-EA2386F340DE}"/>
              </a:ext>
            </a:extLst>
          </p:cNvPr>
          <p:cNvCxnSpPr>
            <a:cxnSpLocks/>
          </p:cNvCxnSpPr>
          <p:nvPr/>
        </p:nvCxnSpPr>
        <p:spPr>
          <a:xfrm rot="10800000">
            <a:off x="4221947" y="3774228"/>
            <a:ext cx="542191" cy="194164"/>
          </a:xfrm>
          <a:prstGeom prst="bentConnector3">
            <a:avLst>
              <a:gd name="adj1" fmla="val 60541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Elbow Connector 56">
            <a:extLst>
              <a:ext uri="{FF2B5EF4-FFF2-40B4-BE49-F238E27FC236}">
                <a16:creationId xmlns:a16="http://schemas.microsoft.com/office/drawing/2014/main" id="{E9DC7D74-7045-4720-85E7-1B71F3C71EB9}"/>
              </a:ext>
            </a:extLst>
          </p:cNvPr>
          <p:cNvCxnSpPr>
            <a:cxnSpLocks/>
            <a:endCxn id="89" idx="1"/>
          </p:cNvCxnSpPr>
          <p:nvPr/>
        </p:nvCxnSpPr>
        <p:spPr>
          <a:xfrm rot="16200000" flipV="1">
            <a:off x="4743496" y="3652530"/>
            <a:ext cx="445071" cy="43222"/>
          </a:xfrm>
          <a:prstGeom prst="bentConnector4">
            <a:avLst>
              <a:gd name="adj1" fmla="val 33380"/>
              <a:gd name="adj2" fmla="val 302744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Elbow Connector 56">
            <a:extLst>
              <a:ext uri="{FF2B5EF4-FFF2-40B4-BE49-F238E27FC236}">
                <a16:creationId xmlns:a16="http://schemas.microsoft.com/office/drawing/2014/main" id="{E9C2128D-7127-4151-A20C-1197683BF2C7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2038279" cy="1844185"/>
          </a:xfrm>
          <a:prstGeom prst="bentConnector3">
            <a:avLst>
              <a:gd name="adj1" fmla="val 53240"/>
            </a:avLst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Elbow Connector 56">
            <a:extLst>
              <a:ext uri="{FF2B5EF4-FFF2-40B4-BE49-F238E27FC236}">
                <a16:creationId xmlns:a16="http://schemas.microsoft.com/office/drawing/2014/main" id="{2973BBC1-1C5F-458E-A016-FD758E447D5B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1084980" cy="2245264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Elbow Connector 56">
            <a:extLst>
              <a:ext uri="{FF2B5EF4-FFF2-40B4-BE49-F238E27FC236}">
                <a16:creationId xmlns:a16="http://schemas.microsoft.com/office/drawing/2014/main" id="{94DC209D-27D1-4A9E-9A13-41665E7FF0CE}"/>
              </a:ext>
            </a:extLst>
          </p:cNvPr>
          <p:cNvCxnSpPr>
            <a:cxnSpLocks/>
          </p:cNvCxnSpPr>
          <p:nvPr/>
        </p:nvCxnSpPr>
        <p:spPr>
          <a:xfrm>
            <a:off x="3166973" y="5067736"/>
            <a:ext cx="920628" cy="0"/>
          </a:xfrm>
          <a:prstGeom prst="straightConnector1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Elbow Connector 56">
            <a:extLst>
              <a:ext uri="{FF2B5EF4-FFF2-40B4-BE49-F238E27FC236}">
                <a16:creationId xmlns:a16="http://schemas.microsoft.com/office/drawing/2014/main" id="{77DD1CD4-9730-44EC-91E2-5C9E600BAA98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1083060" cy="2449703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Elbow Connector 56">
            <a:extLst>
              <a:ext uri="{FF2B5EF4-FFF2-40B4-BE49-F238E27FC236}">
                <a16:creationId xmlns:a16="http://schemas.microsoft.com/office/drawing/2014/main" id="{FB982657-D5E3-4A79-B1E8-3DD75CBB3035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1081216" cy="3013025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Elbow Connector 56">
            <a:extLst>
              <a:ext uri="{FF2B5EF4-FFF2-40B4-BE49-F238E27FC236}">
                <a16:creationId xmlns:a16="http://schemas.microsoft.com/office/drawing/2014/main" id="{B68866AC-77EB-42F7-9DE6-6E7049A5992D}"/>
              </a:ext>
            </a:extLst>
          </p:cNvPr>
          <p:cNvCxnSpPr>
            <a:cxnSpLocks/>
          </p:cNvCxnSpPr>
          <p:nvPr/>
        </p:nvCxnSpPr>
        <p:spPr>
          <a:xfrm>
            <a:off x="3170829" y="5837402"/>
            <a:ext cx="920628" cy="0"/>
          </a:xfrm>
          <a:prstGeom prst="straightConnector1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Elbow Connector 56">
            <a:extLst>
              <a:ext uri="{FF2B5EF4-FFF2-40B4-BE49-F238E27FC236}">
                <a16:creationId xmlns:a16="http://schemas.microsoft.com/office/drawing/2014/main" id="{0ABB24D6-7AE1-449F-805C-4DB57F4CE26A}"/>
              </a:ext>
            </a:extLst>
          </p:cNvPr>
          <p:cNvCxnSpPr>
            <a:cxnSpLocks/>
            <a:stCxn id="8" idx="3"/>
            <a:endCxn id="18" idx="3"/>
          </p:cNvCxnSpPr>
          <p:nvPr/>
        </p:nvCxnSpPr>
        <p:spPr>
          <a:xfrm>
            <a:off x="2066852" y="2835248"/>
            <a:ext cx="553567" cy="1514455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Elbow Connector 56">
            <a:extLst>
              <a:ext uri="{FF2B5EF4-FFF2-40B4-BE49-F238E27FC236}">
                <a16:creationId xmlns:a16="http://schemas.microsoft.com/office/drawing/2014/main" id="{91F6E739-09E3-4461-9EE5-15189E7F6479}"/>
              </a:ext>
            </a:extLst>
          </p:cNvPr>
          <p:cNvCxnSpPr>
            <a:cxnSpLocks/>
            <a:stCxn id="52" idx="2"/>
          </p:cNvCxnSpPr>
          <p:nvPr/>
        </p:nvCxnSpPr>
        <p:spPr>
          <a:xfrm rot="5400000">
            <a:off x="3219455" y="1911159"/>
            <a:ext cx="856467" cy="991712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56">
            <a:extLst>
              <a:ext uri="{FF2B5EF4-FFF2-40B4-BE49-F238E27FC236}">
                <a16:creationId xmlns:a16="http://schemas.microsoft.com/office/drawing/2014/main" id="{B49EAF7B-342F-349C-13D1-BA81BFF6FC82}"/>
              </a:ext>
            </a:extLst>
          </p:cNvPr>
          <p:cNvCxnSpPr>
            <a:cxnSpLocks/>
          </p:cNvCxnSpPr>
          <p:nvPr/>
        </p:nvCxnSpPr>
        <p:spPr>
          <a:xfrm rot="10800000">
            <a:off x="5618528" y="3350614"/>
            <a:ext cx="2327358" cy="145181"/>
          </a:xfrm>
          <a:prstGeom prst="bentConnector3">
            <a:avLst>
              <a:gd name="adj1" fmla="val 67704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Elbow Connector 56">
            <a:extLst>
              <a:ext uri="{FF2B5EF4-FFF2-40B4-BE49-F238E27FC236}">
                <a16:creationId xmlns:a16="http://schemas.microsoft.com/office/drawing/2014/main" id="{92F17629-697B-04AF-647C-0F92F4609D53}"/>
              </a:ext>
            </a:extLst>
          </p:cNvPr>
          <p:cNvCxnSpPr>
            <a:cxnSpLocks/>
          </p:cNvCxnSpPr>
          <p:nvPr/>
        </p:nvCxnSpPr>
        <p:spPr>
          <a:xfrm>
            <a:off x="3184503" y="5227802"/>
            <a:ext cx="920628" cy="0"/>
          </a:xfrm>
          <a:prstGeom prst="straightConnector1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Elbow Connector 56">
            <a:extLst>
              <a:ext uri="{FF2B5EF4-FFF2-40B4-BE49-F238E27FC236}">
                <a16:creationId xmlns:a16="http://schemas.microsoft.com/office/drawing/2014/main" id="{4F09E56D-F40E-29BA-8FA9-0AECD59D1FD3}"/>
              </a:ext>
            </a:extLst>
          </p:cNvPr>
          <p:cNvCxnSpPr>
            <a:cxnSpLocks/>
            <a:stCxn id="90" idx="0"/>
            <a:endCxn id="89" idx="2"/>
          </p:cNvCxnSpPr>
          <p:nvPr/>
        </p:nvCxnSpPr>
        <p:spPr>
          <a:xfrm rot="5400000" flipH="1" flipV="1">
            <a:off x="5043372" y="3661819"/>
            <a:ext cx="297126" cy="172589"/>
          </a:xfrm>
          <a:prstGeom prst="bentConnector3">
            <a:avLst>
              <a:gd name="adj1" fmla="val 60258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Graphic 24" descr="Speech with solid fill">
            <a:extLst>
              <a:ext uri="{FF2B5EF4-FFF2-40B4-BE49-F238E27FC236}">
                <a16:creationId xmlns:a16="http://schemas.microsoft.com/office/drawing/2014/main" id="{D4DC6E40-896F-1781-97B5-4FC37C6BE4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4982562" y="2462047"/>
            <a:ext cx="1844253" cy="1665229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A369C354-F3A3-C8ED-6975-29F702014D50}"/>
              </a:ext>
            </a:extLst>
          </p:cNvPr>
          <p:cNvSpPr txBox="1"/>
          <p:nvPr/>
        </p:nvSpPr>
        <p:spPr>
          <a:xfrm>
            <a:off x="6734973" y="4031823"/>
            <a:ext cx="1162634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-Task: “Measure GP1 with Instrument B at T=B”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997EA47-7056-4CAE-9384-FA6CC6E920E5}"/>
              </a:ext>
            </a:extLst>
          </p:cNvPr>
          <p:cNvSpPr txBox="1"/>
          <p:nvPr/>
        </p:nvSpPr>
        <p:spPr>
          <a:xfrm>
            <a:off x="5265019" y="2745613"/>
            <a:ext cx="1289940" cy="8463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”Itemized plan: 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-Wait for T=4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-Turn on instrument B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-Perform measurement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-Send data to science module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-Send data to Agent 1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3A3457C-6E18-60E9-8053-0C6E5F96FF8C}"/>
              </a:ext>
            </a:extLst>
          </p:cNvPr>
          <p:cNvGrpSpPr/>
          <p:nvPr/>
        </p:nvGrpSpPr>
        <p:grpSpPr>
          <a:xfrm>
            <a:off x="1253943" y="936113"/>
            <a:ext cx="914400" cy="914400"/>
            <a:chOff x="8717280" y="2379218"/>
            <a:chExt cx="914400" cy="914400"/>
          </a:xfrm>
          <a:solidFill>
            <a:srgbClr val="0070C0"/>
          </a:solidFill>
        </p:grpSpPr>
        <p:pic>
          <p:nvPicPr>
            <p:cNvPr id="29" name="Graphic 28" descr="Satellite with solid fill">
              <a:extLst>
                <a:ext uri="{FF2B5EF4-FFF2-40B4-BE49-F238E27FC236}">
                  <a16:creationId xmlns:a16="http://schemas.microsoft.com/office/drawing/2014/main" id="{B1084F37-555A-9A04-0744-DF4BE68FAB3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17280" y="2379218"/>
              <a:ext cx="914400" cy="914400"/>
            </a:xfrm>
            <a:prstGeom prst="rect">
              <a:avLst/>
            </a:prstGeom>
          </p:spPr>
        </p:pic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01D6889B-2C3A-3546-A66A-8B3F3731B9D2}"/>
                </a:ext>
              </a:extLst>
            </p:cNvPr>
            <p:cNvSpPr/>
            <p:nvPr/>
          </p:nvSpPr>
          <p:spPr>
            <a:xfrm>
              <a:off x="9089136" y="2746756"/>
              <a:ext cx="170688" cy="17932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2</a:t>
              </a:r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6E9DD23A-4E3B-E2D4-AFD7-4D08AE56E2B5}"/>
              </a:ext>
            </a:extLst>
          </p:cNvPr>
          <p:cNvSpPr/>
          <p:nvPr/>
        </p:nvSpPr>
        <p:spPr>
          <a:xfrm>
            <a:off x="9932798" y="3236807"/>
            <a:ext cx="2114576" cy="79501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00" b="1" dirty="0">
                <a:solidFill>
                  <a:schemeClr val="tx1"/>
                </a:solidFill>
              </a:rPr>
              <a:t>Scenario step:</a:t>
            </a:r>
          </a:p>
          <a:p>
            <a:endParaRPr lang="en-US" sz="1200" dirty="0">
              <a:solidFill>
                <a:schemeClr val="tx1"/>
              </a:solidFill>
            </a:endParaRPr>
          </a:p>
          <a:p>
            <a:r>
              <a:rPr lang="en-US" sz="1100" dirty="0">
                <a:solidFill>
                  <a:schemeClr val="tx1"/>
                </a:solidFill>
              </a:rPr>
              <a:t>Agent 2 performs measurement</a:t>
            </a:r>
          </a:p>
          <a:p>
            <a:endParaRPr lang="en-US" sz="1100" dirty="0">
              <a:solidFill>
                <a:schemeClr val="tx1"/>
              </a:solidFill>
            </a:endParaRPr>
          </a:p>
        </p:txBody>
      </p:sp>
      <p:pic>
        <p:nvPicPr>
          <p:cNvPr id="17" name="Graphic 16" descr="Speech with solid fill">
            <a:extLst>
              <a:ext uri="{FF2B5EF4-FFF2-40B4-BE49-F238E27FC236}">
                <a16:creationId xmlns:a16="http://schemas.microsoft.com/office/drawing/2014/main" id="{5307B47C-71BB-68D0-02B4-57E04853A7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98683" y="3715075"/>
            <a:ext cx="1196333" cy="98014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09C7CA9-ADBB-A934-93B6-0DF56724CC31}"/>
              </a:ext>
            </a:extLst>
          </p:cNvPr>
          <p:cNvSpPr txBox="1"/>
          <p:nvPr/>
        </p:nvSpPr>
        <p:spPr>
          <a:xfrm>
            <a:off x="8609858" y="3924824"/>
            <a:ext cx="739979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“Planning complete, perform plan!”</a:t>
            </a:r>
          </a:p>
        </p:txBody>
      </p:sp>
      <p:pic>
        <p:nvPicPr>
          <p:cNvPr id="22" name="Graphic 21" descr="Left Brain with solid fill">
            <a:extLst>
              <a:ext uri="{FF2B5EF4-FFF2-40B4-BE49-F238E27FC236}">
                <a16:creationId xmlns:a16="http://schemas.microsoft.com/office/drawing/2014/main" id="{34B3C471-D7F2-2368-7F78-EC4D82B0127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007081" y="4489854"/>
            <a:ext cx="495653" cy="495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7361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4C978-9A8F-D19F-6684-24EF10271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Engineering Module - Plan Execution </a:t>
            </a:r>
          </a:p>
        </p:txBody>
      </p:sp>
      <p:sp>
        <p:nvSpPr>
          <p:cNvPr id="4" name="Rounded Rectangle 29">
            <a:extLst>
              <a:ext uri="{FF2B5EF4-FFF2-40B4-BE49-F238E27FC236}">
                <a16:creationId xmlns:a16="http://schemas.microsoft.com/office/drawing/2014/main" id="{F40648B5-DE50-3579-FADA-CAF8E94030E7}"/>
              </a:ext>
            </a:extLst>
          </p:cNvPr>
          <p:cNvSpPr/>
          <p:nvPr/>
        </p:nvSpPr>
        <p:spPr>
          <a:xfrm>
            <a:off x="1698089" y="1115370"/>
            <a:ext cx="8052471" cy="5183541"/>
          </a:xfrm>
          <a:prstGeom prst="roundRect">
            <a:avLst>
              <a:gd name="adj" fmla="val 6097"/>
            </a:avLst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5" name="Rounded Rectangle 30">
            <a:extLst>
              <a:ext uri="{FF2B5EF4-FFF2-40B4-BE49-F238E27FC236}">
                <a16:creationId xmlns:a16="http://schemas.microsoft.com/office/drawing/2014/main" id="{36FCB5CD-F302-D51B-34A3-A0B1CCDBE6D6}"/>
              </a:ext>
            </a:extLst>
          </p:cNvPr>
          <p:cNvSpPr/>
          <p:nvPr/>
        </p:nvSpPr>
        <p:spPr>
          <a:xfrm rot="16200000">
            <a:off x="-510985" y="2233073"/>
            <a:ext cx="2154955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Environment</a:t>
            </a:r>
          </a:p>
        </p:txBody>
      </p:sp>
      <p:sp>
        <p:nvSpPr>
          <p:cNvPr id="6" name="Rounded Rectangle 30">
            <a:extLst>
              <a:ext uri="{FF2B5EF4-FFF2-40B4-BE49-F238E27FC236}">
                <a16:creationId xmlns:a16="http://schemas.microsoft.com/office/drawing/2014/main" id="{87F517DA-6E73-F6CB-E770-58B82D97E783}"/>
              </a:ext>
            </a:extLst>
          </p:cNvPr>
          <p:cNvSpPr/>
          <p:nvPr/>
        </p:nvSpPr>
        <p:spPr>
          <a:xfrm rot="16200000">
            <a:off x="-423114" y="4774286"/>
            <a:ext cx="1979210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Other Agents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1FE5CB-B5E3-B8CC-FC28-61C7280D0EC8}"/>
              </a:ext>
            </a:extLst>
          </p:cNvPr>
          <p:cNvSpPr/>
          <p:nvPr/>
        </p:nvSpPr>
        <p:spPr>
          <a:xfrm>
            <a:off x="1698087" y="1854201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SUB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C5E1990-9422-5D7F-F9ED-1C8180FDCE4E}"/>
              </a:ext>
            </a:extLst>
          </p:cNvPr>
          <p:cNvSpPr/>
          <p:nvPr/>
        </p:nvSpPr>
        <p:spPr>
          <a:xfrm>
            <a:off x="1698087" y="2652859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227E52-179E-4D2F-5FC9-FDFD8678AC53}"/>
              </a:ext>
            </a:extLst>
          </p:cNvPr>
          <p:cNvSpPr/>
          <p:nvPr/>
        </p:nvSpPr>
        <p:spPr>
          <a:xfrm>
            <a:off x="1698087" y="4357079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REP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6CB41F-8ECB-30FC-1971-129130FB3B89}"/>
              </a:ext>
            </a:extLst>
          </p:cNvPr>
          <p:cNvSpPr/>
          <p:nvPr/>
        </p:nvSpPr>
        <p:spPr>
          <a:xfrm>
            <a:off x="1698087" y="5155737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11" name="Rounded Rectangle 29">
            <a:extLst>
              <a:ext uri="{FF2B5EF4-FFF2-40B4-BE49-F238E27FC236}">
                <a16:creationId xmlns:a16="http://schemas.microsoft.com/office/drawing/2014/main" id="{2B32A1C8-1F4D-FE46-0683-3487D1FA5643}"/>
              </a:ext>
            </a:extLst>
          </p:cNvPr>
          <p:cNvSpPr/>
          <p:nvPr/>
        </p:nvSpPr>
        <p:spPr>
          <a:xfrm>
            <a:off x="2323156" y="2446945"/>
            <a:ext cx="4289582" cy="3786754"/>
          </a:xfrm>
          <a:prstGeom prst="roundRect">
            <a:avLst>
              <a:gd name="adj" fmla="val 3300"/>
            </a:avLst>
          </a:prstGeom>
          <a:solidFill>
            <a:srgbClr val="BCD7F9"/>
          </a:solidFill>
          <a:ln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z="1200" i="1" dirty="0">
                <a:solidFill>
                  <a:sysClr val="windowText" lastClr="000000"/>
                </a:solidFill>
              </a:rPr>
              <a:t>Engineering Module</a:t>
            </a:r>
          </a:p>
        </p:txBody>
      </p:sp>
      <p:sp>
        <p:nvSpPr>
          <p:cNvPr id="12" name="Rounded Rectangle 29">
            <a:extLst>
              <a:ext uri="{FF2B5EF4-FFF2-40B4-BE49-F238E27FC236}">
                <a16:creationId xmlns:a16="http://schemas.microsoft.com/office/drawing/2014/main" id="{12ADA39C-3563-CAEB-6599-771568637F19}"/>
              </a:ext>
            </a:extLst>
          </p:cNvPr>
          <p:cNvSpPr/>
          <p:nvPr/>
        </p:nvSpPr>
        <p:spPr>
          <a:xfrm>
            <a:off x="7948289" y="3236808"/>
            <a:ext cx="1307237" cy="307489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i="1" dirty="0">
                <a:solidFill>
                  <a:sysClr val="windowText" lastClr="000000"/>
                </a:solidFill>
              </a:rPr>
              <a:t>Science Module</a:t>
            </a:r>
          </a:p>
        </p:txBody>
      </p:sp>
      <p:sp>
        <p:nvSpPr>
          <p:cNvPr id="13" name="Rounded Rectangle 29">
            <a:extLst>
              <a:ext uri="{FF2B5EF4-FFF2-40B4-BE49-F238E27FC236}">
                <a16:creationId xmlns:a16="http://schemas.microsoft.com/office/drawing/2014/main" id="{4CF191CC-E3D1-061E-10AD-55F38E8AB2A6}"/>
              </a:ext>
            </a:extLst>
          </p:cNvPr>
          <p:cNvSpPr/>
          <p:nvPr/>
        </p:nvSpPr>
        <p:spPr>
          <a:xfrm>
            <a:off x="7954538" y="4331887"/>
            <a:ext cx="1307237" cy="307489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i="1" dirty="0">
                <a:solidFill>
                  <a:sysClr val="windowText" lastClr="000000"/>
                </a:solidFill>
              </a:rPr>
              <a:t>Planning Module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2CFE17B-DDF8-C7E1-74CB-183DE935DC47}"/>
              </a:ext>
            </a:extLst>
          </p:cNvPr>
          <p:cNvCxnSpPr>
            <a:cxnSpLocks/>
          </p:cNvCxnSpPr>
          <p:nvPr/>
        </p:nvCxnSpPr>
        <p:spPr>
          <a:xfrm flipH="1" flipV="1">
            <a:off x="780272" y="2835247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B52B2B7-ABA9-443F-1E5D-AA7CC65B7D4C}"/>
              </a:ext>
            </a:extLst>
          </p:cNvPr>
          <p:cNvCxnSpPr>
            <a:cxnSpLocks/>
          </p:cNvCxnSpPr>
          <p:nvPr/>
        </p:nvCxnSpPr>
        <p:spPr>
          <a:xfrm flipH="1" flipV="1">
            <a:off x="776055" y="2056519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321F822-5C6A-BD15-F8C8-E7C9183E20A6}"/>
              </a:ext>
            </a:extLst>
          </p:cNvPr>
          <p:cNvCxnSpPr>
            <a:cxnSpLocks/>
          </p:cNvCxnSpPr>
          <p:nvPr/>
        </p:nvCxnSpPr>
        <p:spPr>
          <a:xfrm flipH="1" flipV="1">
            <a:off x="772589" y="5337387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3DB52F6-DC85-48AB-544C-FCD2F9E9318D}"/>
              </a:ext>
            </a:extLst>
          </p:cNvPr>
          <p:cNvCxnSpPr>
            <a:cxnSpLocks/>
          </p:cNvCxnSpPr>
          <p:nvPr/>
        </p:nvCxnSpPr>
        <p:spPr>
          <a:xfrm flipH="1" flipV="1">
            <a:off x="774321" y="4538729"/>
            <a:ext cx="922031" cy="738"/>
          </a:xfrm>
          <a:prstGeom prst="straightConnector1">
            <a:avLst/>
          </a:prstGeom>
          <a:ln w="28575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05EFBA9-F89A-F4AA-B55A-FE4D71BE992A}"/>
              </a:ext>
            </a:extLst>
          </p:cNvPr>
          <p:cNvCxnSpPr>
            <a:cxnSpLocks/>
            <a:endCxn id="9" idx="3"/>
          </p:cNvCxnSpPr>
          <p:nvPr/>
        </p:nvCxnSpPr>
        <p:spPr>
          <a:xfrm flipH="1">
            <a:off x="2066852" y="4538729"/>
            <a:ext cx="370038" cy="739"/>
          </a:xfrm>
          <a:prstGeom prst="straightConnector1">
            <a:avLst/>
          </a:prstGeom>
          <a:ln w="19050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3080E86-4D23-A774-F967-F388C923D11E}"/>
              </a:ext>
            </a:extLst>
          </p:cNvPr>
          <p:cNvCxnSpPr>
            <a:cxnSpLocks/>
            <a:endCxn id="10" idx="3"/>
          </p:cNvCxnSpPr>
          <p:nvPr/>
        </p:nvCxnSpPr>
        <p:spPr>
          <a:xfrm flipH="1">
            <a:off x="2066852" y="5337387"/>
            <a:ext cx="374588" cy="739"/>
          </a:xfrm>
          <a:prstGeom prst="straightConnector1">
            <a:avLst/>
          </a:prstGeom>
          <a:ln w="19050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A7A95947-F6FE-37CA-E02B-B0F9DFACB9A8}"/>
              </a:ext>
            </a:extLst>
          </p:cNvPr>
          <p:cNvCxnSpPr>
            <a:cxnSpLocks/>
            <a:stCxn id="12" idx="2"/>
            <a:endCxn id="13" idx="0"/>
          </p:cNvCxnSpPr>
          <p:nvPr/>
        </p:nvCxnSpPr>
        <p:spPr>
          <a:xfrm>
            <a:off x="8601908" y="3544297"/>
            <a:ext cx="6249" cy="787590"/>
          </a:xfrm>
          <a:prstGeom prst="straightConnector1">
            <a:avLst/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465D2550-9A5E-2B9C-C4A5-BEBE059DFA7D}"/>
              </a:ext>
            </a:extLst>
          </p:cNvPr>
          <p:cNvSpPr/>
          <p:nvPr/>
        </p:nvSpPr>
        <p:spPr>
          <a:xfrm>
            <a:off x="3574030" y="1593032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Event Handler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CDB0AC5-0E15-BEA5-0D41-E610593E1143}"/>
              </a:ext>
            </a:extLst>
          </p:cNvPr>
          <p:cNvSpPr/>
          <p:nvPr/>
        </p:nvSpPr>
        <p:spPr>
          <a:xfrm>
            <a:off x="5511071" y="1592469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Sim Start/End</a:t>
            </a:r>
          </a:p>
        </p:txBody>
      </p:sp>
      <p:cxnSp>
        <p:nvCxnSpPr>
          <p:cNvPr id="54" name="Elbow Connector 56">
            <a:extLst>
              <a:ext uri="{FF2B5EF4-FFF2-40B4-BE49-F238E27FC236}">
                <a16:creationId xmlns:a16="http://schemas.microsoft.com/office/drawing/2014/main" id="{DED9E14D-4B83-0719-589B-A0247A26D48A}"/>
              </a:ext>
            </a:extLst>
          </p:cNvPr>
          <p:cNvCxnSpPr>
            <a:cxnSpLocks/>
            <a:stCxn id="7" idx="3"/>
            <a:endCxn id="52" idx="1"/>
          </p:cNvCxnSpPr>
          <p:nvPr/>
        </p:nvCxnSpPr>
        <p:spPr>
          <a:xfrm flipV="1">
            <a:off x="2066852" y="1785907"/>
            <a:ext cx="1507178" cy="250683"/>
          </a:xfrm>
          <a:prstGeom prst="bentConnector3">
            <a:avLst>
              <a:gd name="adj1" fmla="val 50000"/>
            </a:avLst>
          </a:prstGeom>
          <a:ln w="190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A6007C7-0ABA-1107-19E0-A027CCDFC33B}"/>
              </a:ext>
            </a:extLst>
          </p:cNvPr>
          <p:cNvCxnSpPr>
            <a:cxnSpLocks/>
            <a:stCxn id="53" idx="1"/>
            <a:endCxn id="52" idx="3"/>
          </p:cNvCxnSpPr>
          <p:nvPr/>
        </p:nvCxnSpPr>
        <p:spPr>
          <a:xfrm flipH="1">
            <a:off x="4713057" y="1785344"/>
            <a:ext cx="798014" cy="563"/>
          </a:xfrm>
          <a:prstGeom prst="straightConnector1">
            <a:avLst/>
          </a:prstGeom>
          <a:ln w="19050"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ounded Rectangle 29">
            <a:extLst>
              <a:ext uri="{FF2B5EF4-FFF2-40B4-BE49-F238E27FC236}">
                <a16:creationId xmlns:a16="http://schemas.microsoft.com/office/drawing/2014/main" id="{8651A971-FD80-C7DD-B497-3D2C3B67E474}"/>
              </a:ext>
            </a:extLst>
          </p:cNvPr>
          <p:cNvSpPr/>
          <p:nvPr/>
        </p:nvSpPr>
        <p:spPr>
          <a:xfrm>
            <a:off x="3450703" y="1263627"/>
            <a:ext cx="3281173" cy="902555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i="1" dirty="0">
                <a:solidFill>
                  <a:sysClr val="windowText" lastClr="000000"/>
                </a:solidFill>
              </a:rPr>
              <a:t>Simulation Maintenance Module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E1EDB20-B750-E5E9-8E92-87267775AC19}"/>
              </a:ext>
            </a:extLst>
          </p:cNvPr>
          <p:cNvSpPr txBox="1"/>
          <p:nvPr/>
        </p:nvSpPr>
        <p:spPr>
          <a:xfrm>
            <a:off x="4713057" y="1489479"/>
            <a:ext cx="6752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-Simulation Events</a:t>
            </a:r>
          </a:p>
        </p:txBody>
      </p:sp>
      <p:sp>
        <p:nvSpPr>
          <p:cNvPr id="18" name="Rounded Rectangle 29">
            <a:extLst>
              <a:ext uri="{FF2B5EF4-FFF2-40B4-BE49-F238E27FC236}">
                <a16:creationId xmlns:a16="http://schemas.microsoft.com/office/drawing/2014/main" id="{351ABAC9-95DA-DB64-1D76-AEB49F238802}"/>
              </a:ext>
            </a:extLst>
          </p:cNvPr>
          <p:cNvSpPr/>
          <p:nvPr/>
        </p:nvSpPr>
        <p:spPr>
          <a:xfrm rot="16200000">
            <a:off x="2029694" y="4761449"/>
            <a:ext cx="1181448" cy="357955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ysClr val="windowText" lastClr="000000"/>
                </a:solidFill>
              </a:rPr>
              <a:t>Network Emulator</a:t>
            </a:r>
          </a:p>
        </p:txBody>
      </p:sp>
      <p:sp>
        <p:nvSpPr>
          <p:cNvPr id="51" name="Rounded Rectangle 29">
            <a:extLst>
              <a:ext uri="{FF2B5EF4-FFF2-40B4-BE49-F238E27FC236}">
                <a16:creationId xmlns:a16="http://schemas.microsoft.com/office/drawing/2014/main" id="{217BB112-4919-5EF6-1341-F6C36B25E02B}"/>
              </a:ext>
            </a:extLst>
          </p:cNvPr>
          <p:cNvSpPr/>
          <p:nvPr/>
        </p:nvSpPr>
        <p:spPr>
          <a:xfrm>
            <a:off x="3270356" y="2878232"/>
            <a:ext cx="3038481" cy="3157979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50" i="1" dirty="0">
                <a:solidFill>
                  <a:sysClr val="windowText" lastClr="000000"/>
                </a:solidFill>
              </a:rPr>
              <a:t>Platform Emulator</a:t>
            </a:r>
          </a:p>
        </p:txBody>
      </p:sp>
      <p:sp>
        <p:nvSpPr>
          <p:cNvPr id="60" name="Rounded Rectangle 29">
            <a:extLst>
              <a:ext uri="{FF2B5EF4-FFF2-40B4-BE49-F238E27FC236}">
                <a16:creationId xmlns:a16="http://schemas.microsoft.com/office/drawing/2014/main" id="{FF61DADA-E76D-99A4-ABE1-66DEFE816698}"/>
              </a:ext>
            </a:extLst>
          </p:cNvPr>
          <p:cNvSpPr/>
          <p:nvPr/>
        </p:nvSpPr>
        <p:spPr>
          <a:xfrm>
            <a:off x="4093543" y="5574315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Payload</a:t>
            </a:r>
          </a:p>
        </p:txBody>
      </p:sp>
      <p:cxnSp>
        <p:nvCxnSpPr>
          <p:cNvPr id="147" name="Elbow Connector 56">
            <a:extLst>
              <a:ext uri="{FF2B5EF4-FFF2-40B4-BE49-F238E27FC236}">
                <a16:creationId xmlns:a16="http://schemas.microsoft.com/office/drawing/2014/main" id="{C4502423-406F-A3F6-1567-395AD1537D70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5457028" y="3968393"/>
            <a:ext cx="2497510" cy="517239"/>
          </a:xfrm>
          <a:prstGeom prst="bentConnector3">
            <a:avLst>
              <a:gd name="adj1" fmla="val 50000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Elbow Connector 56">
            <a:extLst>
              <a:ext uri="{FF2B5EF4-FFF2-40B4-BE49-F238E27FC236}">
                <a16:creationId xmlns:a16="http://schemas.microsoft.com/office/drawing/2014/main" id="{8F38ED55-85B4-23DF-B418-4B917428540D}"/>
              </a:ext>
            </a:extLst>
          </p:cNvPr>
          <p:cNvCxnSpPr>
            <a:cxnSpLocks/>
            <a:stCxn id="89" idx="0"/>
            <a:endCxn id="12" idx="1"/>
          </p:cNvCxnSpPr>
          <p:nvPr/>
        </p:nvCxnSpPr>
        <p:spPr>
          <a:xfrm rot="16200000" flipH="1">
            <a:off x="6569812" y="2012077"/>
            <a:ext cx="86893" cy="2670059"/>
          </a:xfrm>
          <a:prstGeom prst="bentConnector4">
            <a:avLst>
              <a:gd name="adj1" fmla="val -263082"/>
              <a:gd name="adj2" fmla="val 44455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Rounded Rectangle 29">
            <a:extLst>
              <a:ext uri="{FF2B5EF4-FFF2-40B4-BE49-F238E27FC236}">
                <a16:creationId xmlns:a16="http://schemas.microsoft.com/office/drawing/2014/main" id="{AD0BCC4D-3FD7-21C3-0DE9-F78C5720B017}"/>
              </a:ext>
            </a:extLst>
          </p:cNvPr>
          <p:cNvSpPr/>
          <p:nvPr/>
        </p:nvSpPr>
        <p:spPr>
          <a:xfrm>
            <a:off x="3555509" y="3535786"/>
            <a:ext cx="667620" cy="238442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Reactive Planner</a:t>
            </a:r>
          </a:p>
        </p:txBody>
      </p:sp>
      <p:sp>
        <p:nvSpPr>
          <p:cNvPr id="72" name="Rounded Rectangle 29">
            <a:extLst>
              <a:ext uri="{FF2B5EF4-FFF2-40B4-BE49-F238E27FC236}">
                <a16:creationId xmlns:a16="http://schemas.microsoft.com/office/drawing/2014/main" id="{84D4896E-930E-472B-B585-48CDAD784539}"/>
              </a:ext>
            </a:extLst>
          </p:cNvPr>
          <p:cNvSpPr/>
          <p:nvPr/>
        </p:nvSpPr>
        <p:spPr>
          <a:xfrm>
            <a:off x="4093543" y="5182556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Comms</a:t>
            </a:r>
            <a:endParaRPr lang="en-US" sz="600" i="1" dirty="0">
              <a:solidFill>
                <a:sysClr val="windowText" lastClr="000000"/>
              </a:solidFill>
            </a:endParaRPr>
          </a:p>
        </p:txBody>
      </p:sp>
      <p:sp>
        <p:nvSpPr>
          <p:cNvPr id="73" name="Rounded Rectangle 29">
            <a:extLst>
              <a:ext uri="{FF2B5EF4-FFF2-40B4-BE49-F238E27FC236}">
                <a16:creationId xmlns:a16="http://schemas.microsoft.com/office/drawing/2014/main" id="{117013F9-A97F-4F7A-B68C-0B8700601C16}"/>
              </a:ext>
            </a:extLst>
          </p:cNvPr>
          <p:cNvSpPr/>
          <p:nvPr/>
        </p:nvSpPr>
        <p:spPr>
          <a:xfrm>
            <a:off x="4093543" y="4790798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EPS</a:t>
            </a:r>
          </a:p>
        </p:txBody>
      </p:sp>
      <p:sp>
        <p:nvSpPr>
          <p:cNvPr id="75" name="Rounded Rectangle 29">
            <a:extLst>
              <a:ext uri="{FF2B5EF4-FFF2-40B4-BE49-F238E27FC236}">
                <a16:creationId xmlns:a16="http://schemas.microsoft.com/office/drawing/2014/main" id="{9EBDCE34-BAB4-4345-9C48-CB22D85302A0}"/>
              </a:ext>
            </a:extLst>
          </p:cNvPr>
          <p:cNvSpPr/>
          <p:nvPr/>
        </p:nvSpPr>
        <p:spPr>
          <a:xfrm>
            <a:off x="4093543" y="4399040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GNC</a:t>
            </a:r>
          </a:p>
        </p:txBody>
      </p:sp>
      <p:sp>
        <p:nvSpPr>
          <p:cNvPr id="76" name="Rounded Rectangle 29">
            <a:extLst>
              <a:ext uri="{FF2B5EF4-FFF2-40B4-BE49-F238E27FC236}">
                <a16:creationId xmlns:a16="http://schemas.microsoft.com/office/drawing/2014/main" id="{EC542895-4B0F-4E1E-9A51-400E8AB0FFA4}"/>
              </a:ext>
            </a:extLst>
          </p:cNvPr>
          <p:cNvSpPr/>
          <p:nvPr/>
        </p:nvSpPr>
        <p:spPr>
          <a:xfrm>
            <a:off x="3490685" y="3197788"/>
            <a:ext cx="2575259" cy="1090749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800" dirty="0">
                <a:solidFill>
                  <a:sysClr val="windowText" lastClr="000000"/>
                </a:solidFill>
              </a:rPr>
              <a:t>CDH</a:t>
            </a:r>
          </a:p>
        </p:txBody>
      </p:sp>
      <p:sp>
        <p:nvSpPr>
          <p:cNvPr id="89" name="Rounded Rectangle 29">
            <a:extLst>
              <a:ext uri="{FF2B5EF4-FFF2-40B4-BE49-F238E27FC236}">
                <a16:creationId xmlns:a16="http://schemas.microsoft.com/office/drawing/2014/main" id="{A089AF54-A214-49A0-8D78-1A76942FC697}"/>
              </a:ext>
            </a:extLst>
          </p:cNvPr>
          <p:cNvSpPr/>
          <p:nvPr/>
        </p:nvSpPr>
        <p:spPr>
          <a:xfrm>
            <a:off x="4944420" y="3303660"/>
            <a:ext cx="667620" cy="29589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Memory Emulator</a:t>
            </a:r>
          </a:p>
        </p:txBody>
      </p:sp>
      <p:sp>
        <p:nvSpPr>
          <p:cNvPr id="90" name="Rounded Rectangle 29">
            <a:extLst>
              <a:ext uri="{FF2B5EF4-FFF2-40B4-BE49-F238E27FC236}">
                <a16:creationId xmlns:a16="http://schemas.microsoft.com/office/drawing/2014/main" id="{7A899FE2-096C-4441-BC96-893DB6260128}"/>
              </a:ext>
            </a:extLst>
          </p:cNvPr>
          <p:cNvSpPr/>
          <p:nvPr/>
        </p:nvSpPr>
        <p:spPr>
          <a:xfrm>
            <a:off x="4771831" y="3896676"/>
            <a:ext cx="667620" cy="248121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Operations Executor</a:t>
            </a:r>
          </a:p>
        </p:txBody>
      </p:sp>
      <p:cxnSp>
        <p:nvCxnSpPr>
          <p:cNvPr id="105" name="Elbow Connector 56">
            <a:extLst>
              <a:ext uri="{FF2B5EF4-FFF2-40B4-BE49-F238E27FC236}">
                <a16:creationId xmlns:a16="http://schemas.microsoft.com/office/drawing/2014/main" id="{F5DF90EF-91A2-423E-827C-D647B4163013}"/>
              </a:ext>
            </a:extLst>
          </p:cNvPr>
          <p:cNvCxnSpPr>
            <a:cxnSpLocks/>
            <a:stCxn id="75" idx="1"/>
            <a:endCxn id="90" idx="1"/>
          </p:cNvCxnSpPr>
          <p:nvPr/>
        </p:nvCxnSpPr>
        <p:spPr>
          <a:xfrm rot="10800000" flipH="1">
            <a:off x="4093543" y="4020738"/>
            <a:ext cx="678288" cy="533873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Elbow Connector 56">
            <a:extLst>
              <a:ext uri="{FF2B5EF4-FFF2-40B4-BE49-F238E27FC236}">
                <a16:creationId xmlns:a16="http://schemas.microsoft.com/office/drawing/2014/main" id="{1276588E-6E95-4E3A-9113-31E5B78741FD}"/>
              </a:ext>
            </a:extLst>
          </p:cNvPr>
          <p:cNvCxnSpPr>
            <a:cxnSpLocks/>
            <a:stCxn id="73" idx="1"/>
            <a:endCxn id="90" idx="1"/>
          </p:cNvCxnSpPr>
          <p:nvPr/>
        </p:nvCxnSpPr>
        <p:spPr>
          <a:xfrm rot="10800000" flipH="1">
            <a:off x="4093543" y="4020738"/>
            <a:ext cx="678288" cy="925631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Elbow Connector 56">
            <a:extLst>
              <a:ext uri="{FF2B5EF4-FFF2-40B4-BE49-F238E27FC236}">
                <a16:creationId xmlns:a16="http://schemas.microsoft.com/office/drawing/2014/main" id="{7E7DCF36-0AD7-4A5C-A0F2-A60BC87135E2}"/>
              </a:ext>
            </a:extLst>
          </p:cNvPr>
          <p:cNvCxnSpPr>
            <a:cxnSpLocks/>
            <a:stCxn id="72" idx="1"/>
            <a:endCxn id="90" idx="1"/>
          </p:cNvCxnSpPr>
          <p:nvPr/>
        </p:nvCxnSpPr>
        <p:spPr>
          <a:xfrm rot="10800000" flipH="1">
            <a:off x="4093543" y="4020738"/>
            <a:ext cx="678288" cy="1317389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Elbow Connector 56">
            <a:extLst>
              <a:ext uri="{FF2B5EF4-FFF2-40B4-BE49-F238E27FC236}">
                <a16:creationId xmlns:a16="http://schemas.microsoft.com/office/drawing/2014/main" id="{EE80653F-58C9-448D-9038-26256F33A14C}"/>
              </a:ext>
            </a:extLst>
          </p:cNvPr>
          <p:cNvCxnSpPr>
            <a:cxnSpLocks/>
            <a:stCxn id="60" idx="1"/>
            <a:endCxn id="90" idx="1"/>
          </p:cNvCxnSpPr>
          <p:nvPr/>
        </p:nvCxnSpPr>
        <p:spPr>
          <a:xfrm rot="10800000" flipH="1">
            <a:off x="4093543" y="4020737"/>
            <a:ext cx="678288" cy="1709148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Elbow Connector 56">
            <a:extLst>
              <a:ext uri="{FF2B5EF4-FFF2-40B4-BE49-F238E27FC236}">
                <a16:creationId xmlns:a16="http://schemas.microsoft.com/office/drawing/2014/main" id="{0A3C5567-7911-4126-A03D-4F9D0E9372E2}"/>
              </a:ext>
            </a:extLst>
          </p:cNvPr>
          <p:cNvCxnSpPr>
            <a:cxnSpLocks/>
            <a:stCxn id="90" idx="2"/>
            <a:endCxn id="75" idx="3"/>
          </p:cNvCxnSpPr>
          <p:nvPr/>
        </p:nvCxnSpPr>
        <p:spPr>
          <a:xfrm rot="5400000">
            <a:off x="4729981" y="4178949"/>
            <a:ext cx="409813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Elbow Connector 56">
            <a:extLst>
              <a:ext uri="{FF2B5EF4-FFF2-40B4-BE49-F238E27FC236}">
                <a16:creationId xmlns:a16="http://schemas.microsoft.com/office/drawing/2014/main" id="{650CE2F8-3AF4-4B08-927F-647C746D5826}"/>
              </a:ext>
            </a:extLst>
          </p:cNvPr>
          <p:cNvCxnSpPr>
            <a:cxnSpLocks/>
            <a:stCxn id="90" idx="2"/>
            <a:endCxn id="73" idx="3"/>
          </p:cNvCxnSpPr>
          <p:nvPr/>
        </p:nvCxnSpPr>
        <p:spPr>
          <a:xfrm rot="5400000">
            <a:off x="4534102" y="4374828"/>
            <a:ext cx="801571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Elbow Connector 56">
            <a:extLst>
              <a:ext uri="{FF2B5EF4-FFF2-40B4-BE49-F238E27FC236}">
                <a16:creationId xmlns:a16="http://schemas.microsoft.com/office/drawing/2014/main" id="{81354236-E510-40FB-A081-2E061FAF211D}"/>
              </a:ext>
            </a:extLst>
          </p:cNvPr>
          <p:cNvCxnSpPr>
            <a:cxnSpLocks/>
            <a:stCxn id="90" idx="2"/>
            <a:endCxn id="72" idx="3"/>
          </p:cNvCxnSpPr>
          <p:nvPr/>
        </p:nvCxnSpPr>
        <p:spPr>
          <a:xfrm rot="5400000">
            <a:off x="4338223" y="4570707"/>
            <a:ext cx="1193329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Elbow Connector 56">
            <a:extLst>
              <a:ext uri="{FF2B5EF4-FFF2-40B4-BE49-F238E27FC236}">
                <a16:creationId xmlns:a16="http://schemas.microsoft.com/office/drawing/2014/main" id="{74371965-3CBC-4202-90CC-34368C216DDF}"/>
              </a:ext>
            </a:extLst>
          </p:cNvPr>
          <p:cNvCxnSpPr>
            <a:cxnSpLocks/>
            <a:stCxn id="90" idx="2"/>
            <a:endCxn id="60" idx="3"/>
          </p:cNvCxnSpPr>
          <p:nvPr/>
        </p:nvCxnSpPr>
        <p:spPr>
          <a:xfrm rot="5400000">
            <a:off x="4142343" y="4766587"/>
            <a:ext cx="1585088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Elbow Connector 56">
            <a:extLst>
              <a:ext uri="{FF2B5EF4-FFF2-40B4-BE49-F238E27FC236}">
                <a16:creationId xmlns:a16="http://schemas.microsoft.com/office/drawing/2014/main" id="{DD8C3B6D-2674-428C-BC26-3A80B5A5473E}"/>
              </a:ext>
            </a:extLst>
          </p:cNvPr>
          <p:cNvCxnSpPr>
            <a:cxnSpLocks/>
            <a:endCxn id="18" idx="2"/>
          </p:cNvCxnSpPr>
          <p:nvPr/>
        </p:nvCxnSpPr>
        <p:spPr>
          <a:xfrm rot="10800000">
            <a:off x="2799396" y="4940428"/>
            <a:ext cx="1294150" cy="515497"/>
          </a:xfrm>
          <a:prstGeom prst="bentConnector3">
            <a:avLst>
              <a:gd name="adj1" fmla="val 87683"/>
            </a:avLst>
          </a:prstGeom>
          <a:ln w="19050"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Elbow Connector 56">
            <a:extLst>
              <a:ext uri="{FF2B5EF4-FFF2-40B4-BE49-F238E27FC236}">
                <a16:creationId xmlns:a16="http://schemas.microsoft.com/office/drawing/2014/main" id="{F5229F95-BCB5-4C9F-A7C6-4D267755FE5F}"/>
              </a:ext>
            </a:extLst>
          </p:cNvPr>
          <p:cNvCxnSpPr>
            <a:cxnSpLocks/>
            <a:stCxn id="89" idx="3"/>
          </p:cNvCxnSpPr>
          <p:nvPr/>
        </p:nvCxnSpPr>
        <p:spPr>
          <a:xfrm flipH="1">
            <a:off x="4770621" y="3451605"/>
            <a:ext cx="841419" cy="2413265"/>
          </a:xfrm>
          <a:prstGeom prst="bentConnector4">
            <a:avLst>
              <a:gd name="adj1" fmla="val -27168"/>
              <a:gd name="adj2" fmla="val 99376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Elbow Connector 56">
            <a:extLst>
              <a:ext uri="{FF2B5EF4-FFF2-40B4-BE49-F238E27FC236}">
                <a16:creationId xmlns:a16="http://schemas.microsoft.com/office/drawing/2014/main" id="{F38834F7-AB5C-4070-98DC-D7AEAFD00312}"/>
              </a:ext>
            </a:extLst>
          </p:cNvPr>
          <p:cNvCxnSpPr>
            <a:cxnSpLocks/>
            <a:stCxn id="89" idx="3"/>
          </p:cNvCxnSpPr>
          <p:nvPr/>
        </p:nvCxnSpPr>
        <p:spPr>
          <a:xfrm flipH="1">
            <a:off x="4768022" y="3451605"/>
            <a:ext cx="844018" cy="2004317"/>
          </a:xfrm>
          <a:prstGeom prst="bentConnector4">
            <a:avLst>
              <a:gd name="adj1" fmla="val -27085"/>
              <a:gd name="adj2" fmla="val 99566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Elbow Connector 56">
            <a:extLst>
              <a:ext uri="{FF2B5EF4-FFF2-40B4-BE49-F238E27FC236}">
                <a16:creationId xmlns:a16="http://schemas.microsoft.com/office/drawing/2014/main" id="{3F311BAA-2BE1-4980-A029-D469D899B8DE}"/>
              </a:ext>
            </a:extLst>
          </p:cNvPr>
          <p:cNvCxnSpPr>
            <a:cxnSpLocks/>
            <a:stCxn id="90" idx="3"/>
          </p:cNvCxnSpPr>
          <p:nvPr/>
        </p:nvCxnSpPr>
        <p:spPr>
          <a:xfrm>
            <a:off x="5439451" y="4020737"/>
            <a:ext cx="2515087" cy="548563"/>
          </a:xfrm>
          <a:prstGeom prst="bentConnector3">
            <a:avLst>
              <a:gd name="adj1" fmla="val 38891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Elbow Connector 56">
            <a:extLst>
              <a:ext uri="{FF2B5EF4-FFF2-40B4-BE49-F238E27FC236}">
                <a16:creationId xmlns:a16="http://schemas.microsoft.com/office/drawing/2014/main" id="{F1B0D1BB-E82B-4F3B-B8FF-B040DD6FD753}"/>
              </a:ext>
            </a:extLst>
          </p:cNvPr>
          <p:cNvCxnSpPr>
            <a:cxnSpLocks/>
            <a:stCxn id="180" idx="3"/>
          </p:cNvCxnSpPr>
          <p:nvPr/>
        </p:nvCxnSpPr>
        <p:spPr>
          <a:xfrm>
            <a:off x="4223129" y="3655007"/>
            <a:ext cx="541004" cy="255227"/>
          </a:xfrm>
          <a:prstGeom prst="bentConnector3">
            <a:avLst>
              <a:gd name="adj1" fmla="val 50000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Elbow Connector 56">
            <a:extLst>
              <a:ext uri="{FF2B5EF4-FFF2-40B4-BE49-F238E27FC236}">
                <a16:creationId xmlns:a16="http://schemas.microsoft.com/office/drawing/2014/main" id="{6A04DC9D-A6D7-4E03-B2D3-EA2386F340DE}"/>
              </a:ext>
            </a:extLst>
          </p:cNvPr>
          <p:cNvCxnSpPr>
            <a:cxnSpLocks/>
          </p:cNvCxnSpPr>
          <p:nvPr/>
        </p:nvCxnSpPr>
        <p:spPr>
          <a:xfrm rot="10800000">
            <a:off x="4221947" y="3774228"/>
            <a:ext cx="542191" cy="194164"/>
          </a:xfrm>
          <a:prstGeom prst="bentConnector3">
            <a:avLst>
              <a:gd name="adj1" fmla="val 60541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Elbow Connector 56">
            <a:extLst>
              <a:ext uri="{FF2B5EF4-FFF2-40B4-BE49-F238E27FC236}">
                <a16:creationId xmlns:a16="http://schemas.microsoft.com/office/drawing/2014/main" id="{E9DC7D74-7045-4720-85E7-1B71F3C71EB9}"/>
              </a:ext>
            </a:extLst>
          </p:cNvPr>
          <p:cNvCxnSpPr>
            <a:cxnSpLocks/>
            <a:endCxn id="89" idx="1"/>
          </p:cNvCxnSpPr>
          <p:nvPr/>
        </p:nvCxnSpPr>
        <p:spPr>
          <a:xfrm rot="16200000" flipV="1">
            <a:off x="4743496" y="3652530"/>
            <a:ext cx="445071" cy="43222"/>
          </a:xfrm>
          <a:prstGeom prst="bentConnector4">
            <a:avLst>
              <a:gd name="adj1" fmla="val 33380"/>
              <a:gd name="adj2" fmla="val 302744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Elbow Connector 56">
            <a:extLst>
              <a:ext uri="{FF2B5EF4-FFF2-40B4-BE49-F238E27FC236}">
                <a16:creationId xmlns:a16="http://schemas.microsoft.com/office/drawing/2014/main" id="{E9C2128D-7127-4151-A20C-1197683BF2C7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2038279" cy="1844185"/>
          </a:xfrm>
          <a:prstGeom prst="bentConnector3">
            <a:avLst>
              <a:gd name="adj1" fmla="val 53240"/>
            </a:avLst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Elbow Connector 56">
            <a:extLst>
              <a:ext uri="{FF2B5EF4-FFF2-40B4-BE49-F238E27FC236}">
                <a16:creationId xmlns:a16="http://schemas.microsoft.com/office/drawing/2014/main" id="{2973BBC1-1C5F-458E-A016-FD758E447D5B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1084980" cy="2245264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Elbow Connector 56">
            <a:extLst>
              <a:ext uri="{FF2B5EF4-FFF2-40B4-BE49-F238E27FC236}">
                <a16:creationId xmlns:a16="http://schemas.microsoft.com/office/drawing/2014/main" id="{94DC209D-27D1-4A9E-9A13-41665E7FF0CE}"/>
              </a:ext>
            </a:extLst>
          </p:cNvPr>
          <p:cNvCxnSpPr>
            <a:cxnSpLocks/>
          </p:cNvCxnSpPr>
          <p:nvPr/>
        </p:nvCxnSpPr>
        <p:spPr>
          <a:xfrm>
            <a:off x="3166973" y="5067736"/>
            <a:ext cx="920628" cy="0"/>
          </a:xfrm>
          <a:prstGeom prst="straightConnector1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Elbow Connector 56">
            <a:extLst>
              <a:ext uri="{FF2B5EF4-FFF2-40B4-BE49-F238E27FC236}">
                <a16:creationId xmlns:a16="http://schemas.microsoft.com/office/drawing/2014/main" id="{77DD1CD4-9730-44EC-91E2-5C9E600BAA98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1083060" cy="2449703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Elbow Connector 56">
            <a:extLst>
              <a:ext uri="{FF2B5EF4-FFF2-40B4-BE49-F238E27FC236}">
                <a16:creationId xmlns:a16="http://schemas.microsoft.com/office/drawing/2014/main" id="{FB982657-D5E3-4A79-B1E8-3DD75CBB3035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1081216" cy="3013025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Elbow Connector 56">
            <a:extLst>
              <a:ext uri="{FF2B5EF4-FFF2-40B4-BE49-F238E27FC236}">
                <a16:creationId xmlns:a16="http://schemas.microsoft.com/office/drawing/2014/main" id="{B68866AC-77EB-42F7-9DE6-6E7049A5992D}"/>
              </a:ext>
            </a:extLst>
          </p:cNvPr>
          <p:cNvCxnSpPr>
            <a:cxnSpLocks/>
          </p:cNvCxnSpPr>
          <p:nvPr/>
        </p:nvCxnSpPr>
        <p:spPr>
          <a:xfrm>
            <a:off x="3170829" y="5837402"/>
            <a:ext cx="920628" cy="0"/>
          </a:xfrm>
          <a:prstGeom prst="straightConnector1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Elbow Connector 56">
            <a:extLst>
              <a:ext uri="{FF2B5EF4-FFF2-40B4-BE49-F238E27FC236}">
                <a16:creationId xmlns:a16="http://schemas.microsoft.com/office/drawing/2014/main" id="{0ABB24D6-7AE1-449F-805C-4DB57F4CE26A}"/>
              </a:ext>
            </a:extLst>
          </p:cNvPr>
          <p:cNvCxnSpPr>
            <a:cxnSpLocks/>
            <a:stCxn id="8" idx="3"/>
            <a:endCxn id="18" idx="3"/>
          </p:cNvCxnSpPr>
          <p:nvPr/>
        </p:nvCxnSpPr>
        <p:spPr>
          <a:xfrm>
            <a:off x="2066852" y="2835248"/>
            <a:ext cx="553567" cy="1514455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Elbow Connector 56">
            <a:extLst>
              <a:ext uri="{FF2B5EF4-FFF2-40B4-BE49-F238E27FC236}">
                <a16:creationId xmlns:a16="http://schemas.microsoft.com/office/drawing/2014/main" id="{91F6E739-09E3-4461-9EE5-15189E7F6479}"/>
              </a:ext>
            </a:extLst>
          </p:cNvPr>
          <p:cNvCxnSpPr>
            <a:cxnSpLocks/>
            <a:stCxn id="52" idx="2"/>
          </p:cNvCxnSpPr>
          <p:nvPr/>
        </p:nvCxnSpPr>
        <p:spPr>
          <a:xfrm rot="5400000">
            <a:off x="3219455" y="1911159"/>
            <a:ext cx="856467" cy="991712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56">
            <a:extLst>
              <a:ext uri="{FF2B5EF4-FFF2-40B4-BE49-F238E27FC236}">
                <a16:creationId xmlns:a16="http://schemas.microsoft.com/office/drawing/2014/main" id="{B49EAF7B-342F-349C-13D1-BA81BFF6FC82}"/>
              </a:ext>
            </a:extLst>
          </p:cNvPr>
          <p:cNvCxnSpPr>
            <a:cxnSpLocks/>
          </p:cNvCxnSpPr>
          <p:nvPr/>
        </p:nvCxnSpPr>
        <p:spPr>
          <a:xfrm rot="10800000">
            <a:off x="5618528" y="3350614"/>
            <a:ext cx="2327358" cy="145181"/>
          </a:xfrm>
          <a:prstGeom prst="bentConnector3">
            <a:avLst>
              <a:gd name="adj1" fmla="val 67704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Elbow Connector 56">
            <a:extLst>
              <a:ext uri="{FF2B5EF4-FFF2-40B4-BE49-F238E27FC236}">
                <a16:creationId xmlns:a16="http://schemas.microsoft.com/office/drawing/2014/main" id="{92F17629-697B-04AF-647C-0F92F4609D53}"/>
              </a:ext>
            </a:extLst>
          </p:cNvPr>
          <p:cNvCxnSpPr>
            <a:cxnSpLocks/>
          </p:cNvCxnSpPr>
          <p:nvPr/>
        </p:nvCxnSpPr>
        <p:spPr>
          <a:xfrm>
            <a:off x="3184503" y="5227802"/>
            <a:ext cx="920628" cy="0"/>
          </a:xfrm>
          <a:prstGeom prst="straightConnector1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Elbow Connector 56">
            <a:extLst>
              <a:ext uri="{FF2B5EF4-FFF2-40B4-BE49-F238E27FC236}">
                <a16:creationId xmlns:a16="http://schemas.microsoft.com/office/drawing/2014/main" id="{4F09E56D-F40E-29BA-8FA9-0AECD59D1FD3}"/>
              </a:ext>
            </a:extLst>
          </p:cNvPr>
          <p:cNvCxnSpPr>
            <a:cxnSpLocks/>
            <a:stCxn id="90" idx="0"/>
            <a:endCxn id="89" idx="2"/>
          </p:cNvCxnSpPr>
          <p:nvPr/>
        </p:nvCxnSpPr>
        <p:spPr>
          <a:xfrm rot="5400000" flipH="1" flipV="1">
            <a:off x="5043372" y="3661819"/>
            <a:ext cx="297126" cy="172589"/>
          </a:xfrm>
          <a:prstGeom prst="bentConnector3">
            <a:avLst>
              <a:gd name="adj1" fmla="val 60258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Graphic 24" descr="Speech with solid fill">
            <a:extLst>
              <a:ext uri="{FF2B5EF4-FFF2-40B4-BE49-F238E27FC236}">
                <a16:creationId xmlns:a16="http://schemas.microsoft.com/office/drawing/2014/main" id="{D4DC6E40-896F-1781-97B5-4FC37C6BE4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4982560" y="3208968"/>
            <a:ext cx="1117121" cy="801573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1997EA47-7056-4CAE-9384-FA6CC6E920E5}"/>
              </a:ext>
            </a:extLst>
          </p:cNvPr>
          <p:cNvSpPr txBox="1"/>
          <p:nvPr/>
        </p:nvSpPr>
        <p:spPr>
          <a:xfrm>
            <a:off x="5100558" y="3429544"/>
            <a:ext cx="955628" cy="2308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9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“T is now T=4!”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3B5FC3E-E1DA-0B1E-B37C-A93A24465C27}"/>
              </a:ext>
            </a:extLst>
          </p:cNvPr>
          <p:cNvSpPr txBox="1"/>
          <p:nvPr/>
        </p:nvSpPr>
        <p:spPr>
          <a:xfrm>
            <a:off x="3917428" y="3999942"/>
            <a:ext cx="756852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-”Turn on Instrument B”</a:t>
            </a:r>
          </a:p>
          <a:p>
            <a:endParaRPr lang="en-US" sz="7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7" name="Graphic 16" descr="Speech with solid fill">
            <a:extLst>
              <a:ext uri="{FF2B5EF4-FFF2-40B4-BE49-F238E27FC236}">
                <a16:creationId xmlns:a16="http://schemas.microsoft.com/office/drawing/2014/main" id="{BAAFDCD6-5EB9-F40E-926B-8412B2A3A5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4401243" y="5012718"/>
            <a:ext cx="1117121" cy="80157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1BC0C69-CCB9-8556-8B71-699806400C86}"/>
              </a:ext>
            </a:extLst>
          </p:cNvPr>
          <p:cNvSpPr txBox="1"/>
          <p:nvPr/>
        </p:nvSpPr>
        <p:spPr>
          <a:xfrm>
            <a:off x="4566064" y="5207166"/>
            <a:ext cx="78035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“Turning on instrument B…"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04B5BEA-80E5-2033-A947-511545068FF7}"/>
              </a:ext>
            </a:extLst>
          </p:cNvPr>
          <p:cNvGrpSpPr/>
          <p:nvPr/>
        </p:nvGrpSpPr>
        <p:grpSpPr>
          <a:xfrm>
            <a:off x="1253943" y="936113"/>
            <a:ext cx="914400" cy="914400"/>
            <a:chOff x="8717280" y="2379218"/>
            <a:chExt cx="914400" cy="914400"/>
          </a:xfrm>
          <a:solidFill>
            <a:srgbClr val="0070C0"/>
          </a:solidFill>
        </p:grpSpPr>
        <p:pic>
          <p:nvPicPr>
            <p:cNvPr id="23" name="Graphic 22" descr="Satellite with solid fill">
              <a:extLst>
                <a:ext uri="{FF2B5EF4-FFF2-40B4-BE49-F238E27FC236}">
                  <a16:creationId xmlns:a16="http://schemas.microsoft.com/office/drawing/2014/main" id="{15CC5094-FB67-A54F-B615-6CD71C70441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17280" y="2379218"/>
              <a:ext cx="914400" cy="914400"/>
            </a:xfrm>
            <a:prstGeom prst="rect">
              <a:avLst/>
            </a:prstGeom>
          </p:spPr>
        </p:pic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327565C2-AC5C-4F75-DA9A-A49C2B9A0D58}"/>
                </a:ext>
              </a:extLst>
            </p:cNvPr>
            <p:cNvSpPr/>
            <p:nvPr/>
          </p:nvSpPr>
          <p:spPr>
            <a:xfrm>
              <a:off x="9089136" y="2746756"/>
              <a:ext cx="170688" cy="17932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2</a:t>
              </a:r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5DA0E0E1-B86E-B8D7-32F5-8228E5C9FF79}"/>
              </a:ext>
            </a:extLst>
          </p:cNvPr>
          <p:cNvSpPr/>
          <p:nvPr/>
        </p:nvSpPr>
        <p:spPr>
          <a:xfrm>
            <a:off x="9932798" y="3236807"/>
            <a:ext cx="2114576" cy="79501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00" b="1" dirty="0">
                <a:solidFill>
                  <a:schemeClr val="tx1"/>
                </a:solidFill>
              </a:rPr>
              <a:t>Scenario step:</a:t>
            </a:r>
          </a:p>
          <a:p>
            <a:endParaRPr lang="en-US" sz="1200" dirty="0">
              <a:solidFill>
                <a:schemeClr val="tx1"/>
              </a:solidFill>
            </a:endParaRPr>
          </a:p>
          <a:p>
            <a:r>
              <a:rPr lang="en-US" sz="1100" dirty="0">
                <a:solidFill>
                  <a:schemeClr val="tx1"/>
                </a:solidFill>
              </a:rPr>
              <a:t>Agent 2 performs measurement</a:t>
            </a:r>
          </a:p>
          <a:p>
            <a:endParaRPr lang="en-US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65611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4C978-9A8F-D19F-6684-24EF10271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Engineering Module - Plan Execution </a:t>
            </a:r>
          </a:p>
        </p:txBody>
      </p:sp>
      <p:sp>
        <p:nvSpPr>
          <p:cNvPr id="4" name="Rounded Rectangle 29">
            <a:extLst>
              <a:ext uri="{FF2B5EF4-FFF2-40B4-BE49-F238E27FC236}">
                <a16:creationId xmlns:a16="http://schemas.microsoft.com/office/drawing/2014/main" id="{F40648B5-DE50-3579-FADA-CAF8E94030E7}"/>
              </a:ext>
            </a:extLst>
          </p:cNvPr>
          <p:cNvSpPr/>
          <p:nvPr/>
        </p:nvSpPr>
        <p:spPr>
          <a:xfrm>
            <a:off x="1698089" y="1115370"/>
            <a:ext cx="8052471" cy="5183541"/>
          </a:xfrm>
          <a:prstGeom prst="roundRect">
            <a:avLst>
              <a:gd name="adj" fmla="val 6097"/>
            </a:avLst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5" name="Rounded Rectangle 30">
            <a:extLst>
              <a:ext uri="{FF2B5EF4-FFF2-40B4-BE49-F238E27FC236}">
                <a16:creationId xmlns:a16="http://schemas.microsoft.com/office/drawing/2014/main" id="{36FCB5CD-F302-D51B-34A3-A0B1CCDBE6D6}"/>
              </a:ext>
            </a:extLst>
          </p:cNvPr>
          <p:cNvSpPr/>
          <p:nvPr/>
        </p:nvSpPr>
        <p:spPr>
          <a:xfrm rot="16200000">
            <a:off x="-510985" y="2233073"/>
            <a:ext cx="2154955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Environment</a:t>
            </a:r>
          </a:p>
        </p:txBody>
      </p:sp>
      <p:sp>
        <p:nvSpPr>
          <p:cNvPr id="6" name="Rounded Rectangle 30">
            <a:extLst>
              <a:ext uri="{FF2B5EF4-FFF2-40B4-BE49-F238E27FC236}">
                <a16:creationId xmlns:a16="http://schemas.microsoft.com/office/drawing/2014/main" id="{87F517DA-6E73-F6CB-E770-58B82D97E783}"/>
              </a:ext>
            </a:extLst>
          </p:cNvPr>
          <p:cNvSpPr/>
          <p:nvPr/>
        </p:nvSpPr>
        <p:spPr>
          <a:xfrm rot="16200000">
            <a:off x="-423114" y="4774286"/>
            <a:ext cx="1979210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Other Agents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1FE5CB-B5E3-B8CC-FC28-61C7280D0EC8}"/>
              </a:ext>
            </a:extLst>
          </p:cNvPr>
          <p:cNvSpPr/>
          <p:nvPr/>
        </p:nvSpPr>
        <p:spPr>
          <a:xfrm>
            <a:off x="1698087" y="1854201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SUB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C5E1990-9422-5D7F-F9ED-1C8180FDCE4E}"/>
              </a:ext>
            </a:extLst>
          </p:cNvPr>
          <p:cNvSpPr/>
          <p:nvPr/>
        </p:nvSpPr>
        <p:spPr>
          <a:xfrm>
            <a:off x="1698087" y="2652859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227E52-179E-4D2F-5FC9-FDFD8678AC53}"/>
              </a:ext>
            </a:extLst>
          </p:cNvPr>
          <p:cNvSpPr/>
          <p:nvPr/>
        </p:nvSpPr>
        <p:spPr>
          <a:xfrm>
            <a:off x="1698087" y="4357079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REP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6CB41F-8ECB-30FC-1971-129130FB3B89}"/>
              </a:ext>
            </a:extLst>
          </p:cNvPr>
          <p:cNvSpPr/>
          <p:nvPr/>
        </p:nvSpPr>
        <p:spPr>
          <a:xfrm>
            <a:off x="1698087" y="5155737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11" name="Rounded Rectangle 29">
            <a:extLst>
              <a:ext uri="{FF2B5EF4-FFF2-40B4-BE49-F238E27FC236}">
                <a16:creationId xmlns:a16="http://schemas.microsoft.com/office/drawing/2014/main" id="{2B32A1C8-1F4D-FE46-0683-3487D1FA5643}"/>
              </a:ext>
            </a:extLst>
          </p:cNvPr>
          <p:cNvSpPr/>
          <p:nvPr/>
        </p:nvSpPr>
        <p:spPr>
          <a:xfrm>
            <a:off x="2323156" y="2446945"/>
            <a:ext cx="4289582" cy="3786754"/>
          </a:xfrm>
          <a:prstGeom prst="roundRect">
            <a:avLst>
              <a:gd name="adj" fmla="val 3300"/>
            </a:avLst>
          </a:prstGeom>
          <a:solidFill>
            <a:srgbClr val="BCD7F9"/>
          </a:solidFill>
          <a:ln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z="1200" i="1" dirty="0">
                <a:solidFill>
                  <a:sysClr val="windowText" lastClr="000000"/>
                </a:solidFill>
              </a:rPr>
              <a:t>Engineering Module</a:t>
            </a:r>
          </a:p>
        </p:txBody>
      </p:sp>
      <p:sp>
        <p:nvSpPr>
          <p:cNvPr id="12" name="Rounded Rectangle 29">
            <a:extLst>
              <a:ext uri="{FF2B5EF4-FFF2-40B4-BE49-F238E27FC236}">
                <a16:creationId xmlns:a16="http://schemas.microsoft.com/office/drawing/2014/main" id="{12ADA39C-3563-CAEB-6599-771568637F19}"/>
              </a:ext>
            </a:extLst>
          </p:cNvPr>
          <p:cNvSpPr/>
          <p:nvPr/>
        </p:nvSpPr>
        <p:spPr>
          <a:xfrm>
            <a:off x="7948289" y="3236808"/>
            <a:ext cx="1307237" cy="307489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i="1" dirty="0">
                <a:solidFill>
                  <a:sysClr val="windowText" lastClr="000000"/>
                </a:solidFill>
              </a:rPr>
              <a:t>Science Module</a:t>
            </a:r>
          </a:p>
        </p:txBody>
      </p:sp>
      <p:sp>
        <p:nvSpPr>
          <p:cNvPr id="13" name="Rounded Rectangle 29">
            <a:extLst>
              <a:ext uri="{FF2B5EF4-FFF2-40B4-BE49-F238E27FC236}">
                <a16:creationId xmlns:a16="http://schemas.microsoft.com/office/drawing/2014/main" id="{4CF191CC-E3D1-061E-10AD-55F38E8AB2A6}"/>
              </a:ext>
            </a:extLst>
          </p:cNvPr>
          <p:cNvSpPr/>
          <p:nvPr/>
        </p:nvSpPr>
        <p:spPr>
          <a:xfrm>
            <a:off x="7954538" y="4331887"/>
            <a:ext cx="1307237" cy="307489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i="1" dirty="0">
                <a:solidFill>
                  <a:sysClr val="windowText" lastClr="000000"/>
                </a:solidFill>
              </a:rPr>
              <a:t>Planning Module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2CFE17B-DDF8-C7E1-74CB-183DE935DC47}"/>
              </a:ext>
            </a:extLst>
          </p:cNvPr>
          <p:cNvCxnSpPr>
            <a:cxnSpLocks/>
          </p:cNvCxnSpPr>
          <p:nvPr/>
        </p:nvCxnSpPr>
        <p:spPr>
          <a:xfrm flipH="1" flipV="1">
            <a:off x="780272" y="2835247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B52B2B7-ABA9-443F-1E5D-AA7CC65B7D4C}"/>
              </a:ext>
            </a:extLst>
          </p:cNvPr>
          <p:cNvCxnSpPr>
            <a:cxnSpLocks/>
          </p:cNvCxnSpPr>
          <p:nvPr/>
        </p:nvCxnSpPr>
        <p:spPr>
          <a:xfrm flipH="1" flipV="1">
            <a:off x="776055" y="2056519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321F822-5C6A-BD15-F8C8-E7C9183E20A6}"/>
              </a:ext>
            </a:extLst>
          </p:cNvPr>
          <p:cNvCxnSpPr>
            <a:cxnSpLocks/>
          </p:cNvCxnSpPr>
          <p:nvPr/>
        </p:nvCxnSpPr>
        <p:spPr>
          <a:xfrm flipH="1" flipV="1">
            <a:off x="772589" y="5337387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3DB52F6-DC85-48AB-544C-FCD2F9E9318D}"/>
              </a:ext>
            </a:extLst>
          </p:cNvPr>
          <p:cNvCxnSpPr>
            <a:cxnSpLocks/>
          </p:cNvCxnSpPr>
          <p:nvPr/>
        </p:nvCxnSpPr>
        <p:spPr>
          <a:xfrm flipH="1" flipV="1">
            <a:off x="774321" y="4538729"/>
            <a:ext cx="922031" cy="738"/>
          </a:xfrm>
          <a:prstGeom prst="straightConnector1">
            <a:avLst/>
          </a:prstGeom>
          <a:ln w="28575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05EFBA9-F89A-F4AA-B55A-FE4D71BE992A}"/>
              </a:ext>
            </a:extLst>
          </p:cNvPr>
          <p:cNvCxnSpPr>
            <a:cxnSpLocks/>
            <a:endCxn id="9" idx="3"/>
          </p:cNvCxnSpPr>
          <p:nvPr/>
        </p:nvCxnSpPr>
        <p:spPr>
          <a:xfrm flipH="1">
            <a:off x="2066852" y="4538729"/>
            <a:ext cx="370038" cy="739"/>
          </a:xfrm>
          <a:prstGeom prst="straightConnector1">
            <a:avLst/>
          </a:prstGeom>
          <a:ln w="19050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3080E86-4D23-A774-F967-F388C923D11E}"/>
              </a:ext>
            </a:extLst>
          </p:cNvPr>
          <p:cNvCxnSpPr>
            <a:cxnSpLocks/>
            <a:endCxn id="10" idx="3"/>
          </p:cNvCxnSpPr>
          <p:nvPr/>
        </p:nvCxnSpPr>
        <p:spPr>
          <a:xfrm flipH="1">
            <a:off x="2066852" y="5337387"/>
            <a:ext cx="374588" cy="739"/>
          </a:xfrm>
          <a:prstGeom prst="straightConnector1">
            <a:avLst/>
          </a:prstGeom>
          <a:ln w="19050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A7A95947-F6FE-37CA-E02B-B0F9DFACB9A8}"/>
              </a:ext>
            </a:extLst>
          </p:cNvPr>
          <p:cNvCxnSpPr>
            <a:cxnSpLocks/>
            <a:stCxn id="12" idx="2"/>
            <a:endCxn id="13" idx="0"/>
          </p:cNvCxnSpPr>
          <p:nvPr/>
        </p:nvCxnSpPr>
        <p:spPr>
          <a:xfrm>
            <a:off x="8601908" y="3544297"/>
            <a:ext cx="6249" cy="787590"/>
          </a:xfrm>
          <a:prstGeom prst="straightConnector1">
            <a:avLst/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465D2550-9A5E-2B9C-C4A5-BEBE059DFA7D}"/>
              </a:ext>
            </a:extLst>
          </p:cNvPr>
          <p:cNvSpPr/>
          <p:nvPr/>
        </p:nvSpPr>
        <p:spPr>
          <a:xfrm>
            <a:off x="3574030" y="1593032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Event Handler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CDB0AC5-0E15-BEA5-0D41-E610593E1143}"/>
              </a:ext>
            </a:extLst>
          </p:cNvPr>
          <p:cNvSpPr/>
          <p:nvPr/>
        </p:nvSpPr>
        <p:spPr>
          <a:xfrm>
            <a:off x="5511071" y="1592469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Sim Start/End</a:t>
            </a:r>
          </a:p>
        </p:txBody>
      </p:sp>
      <p:cxnSp>
        <p:nvCxnSpPr>
          <p:cNvPr id="54" name="Elbow Connector 56">
            <a:extLst>
              <a:ext uri="{FF2B5EF4-FFF2-40B4-BE49-F238E27FC236}">
                <a16:creationId xmlns:a16="http://schemas.microsoft.com/office/drawing/2014/main" id="{DED9E14D-4B83-0719-589B-A0247A26D48A}"/>
              </a:ext>
            </a:extLst>
          </p:cNvPr>
          <p:cNvCxnSpPr>
            <a:cxnSpLocks/>
            <a:stCxn id="7" idx="3"/>
            <a:endCxn id="52" idx="1"/>
          </p:cNvCxnSpPr>
          <p:nvPr/>
        </p:nvCxnSpPr>
        <p:spPr>
          <a:xfrm flipV="1">
            <a:off x="2066852" y="1785907"/>
            <a:ext cx="1507178" cy="250683"/>
          </a:xfrm>
          <a:prstGeom prst="bentConnector3">
            <a:avLst>
              <a:gd name="adj1" fmla="val 50000"/>
            </a:avLst>
          </a:prstGeom>
          <a:ln w="190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A6007C7-0ABA-1107-19E0-A027CCDFC33B}"/>
              </a:ext>
            </a:extLst>
          </p:cNvPr>
          <p:cNvCxnSpPr>
            <a:cxnSpLocks/>
            <a:stCxn id="53" idx="1"/>
            <a:endCxn id="52" idx="3"/>
          </p:cNvCxnSpPr>
          <p:nvPr/>
        </p:nvCxnSpPr>
        <p:spPr>
          <a:xfrm flipH="1">
            <a:off x="4713057" y="1785344"/>
            <a:ext cx="798014" cy="563"/>
          </a:xfrm>
          <a:prstGeom prst="straightConnector1">
            <a:avLst/>
          </a:prstGeom>
          <a:ln w="19050"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ounded Rectangle 29">
            <a:extLst>
              <a:ext uri="{FF2B5EF4-FFF2-40B4-BE49-F238E27FC236}">
                <a16:creationId xmlns:a16="http://schemas.microsoft.com/office/drawing/2014/main" id="{8651A971-FD80-C7DD-B497-3D2C3B67E474}"/>
              </a:ext>
            </a:extLst>
          </p:cNvPr>
          <p:cNvSpPr/>
          <p:nvPr/>
        </p:nvSpPr>
        <p:spPr>
          <a:xfrm>
            <a:off x="3450703" y="1263627"/>
            <a:ext cx="3281173" cy="902555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i="1" dirty="0">
                <a:solidFill>
                  <a:sysClr val="windowText" lastClr="000000"/>
                </a:solidFill>
              </a:rPr>
              <a:t>Simulation Maintenance Module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E1EDB20-B750-E5E9-8E92-87267775AC19}"/>
              </a:ext>
            </a:extLst>
          </p:cNvPr>
          <p:cNvSpPr txBox="1"/>
          <p:nvPr/>
        </p:nvSpPr>
        <p:spPr>
          <a:xfrm>
            <a:off x="4713057" y="1489479"/>
            <a:ext cx="6752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-Simulation Events</a:t>
            </a:r>
          </a:p>
        </p:txBody>
      </p:sp>
      <p:sp>
        <p:nvSpPr>
          <p:cNvPr id="18" name="Rounded Rectangle 29">
            <a:extLst>
              <a:ext uri="{FF2B5EF4-FFF2-40B4-BE49-F238E27FC236}">
                <a16:creationId xmlns:a16="http://schemas.microsoft.com/office/drawing/2014/main" id="{351ABAC9-95DA-DB64-1D76-AEB49F238802}"/>
              </a:ext>
            </a:extLst>
          </p:cNvPr>
          <p:cNvSpPr/>
          <p:nvPr/>
        </p:nvSpPr>
        <p:spPr>
          <a:xfrm rot="16200000">
            <a:off x="2029694" y="4761449"/>
            <a:ext cx="1181448" cy="357955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ysClr val="windowText" lastClr="000000"/>
                </a:solidFill>
              </a:rPr>
              <a:t>Network Emulator</a:t>
            </a:r>
          </a:p>
        </p:txBody>
      </p:sp>
      <p:sp>
        <p:nvSpPr>
          <p:cNvPr id="51" name="Rounded Rectangle 29">
            <a:extLst>
              <a:ext uri="{FF2B5EF4-FFF2-40B4-BE49-F238E27FC236}">
                <a16:creationId xmlns:a16="http://schemas.microsoft.com/office/drawing/2014/main" id="{217BB112-4919-5EF6-1341-F6C36B25E02B}"/>
              </a:ext>
            </a:extLst>
          </p:cNvPr>
          <p:cNvSpPr/>
          <p:nvPr/>
        </p:nvSpPr>
        <p:spPr>
          <a:xfrm>
            <a:off x="3270356" y="2878232"/>
            <a:ext cx="3038481" cy="3157979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50" i="1" dirty="0">
                <a:solidFill>
                  <a:sysClr val="windowText" lastClr="000000"/>
                </a:solidFill>
              </a:rPr>
              <a:t>Platform Emulator</a:t>
            </a:r>
          </a:p>
        </p:txBody>
      </p:sp>
      <p:sp>
        <p:nvSpPr>
          <p:cNvPr id="60" name="Rounded Rectangle 29">
            <a:extLst>
              <a:ext uri="{FF2B5EF4-FFF2-40B4-BE49-F238E27FC236}">
                <a16:creationId xmlns:a16="http://schemas.microsoft.com/office/drawing/2014/main" id="{FF61DADA-E76D-99A4-ABE1-66DEFE816698}"/>
              </a:ext>
            </a:extLst>
          </p:cNvPr>
          <p:cNvSpPr/>
          <p:nvPr/>
        </p:nvSpPr>
        <p:spPr>
          <a:xfrm>
            <a:off x="4093543" y="5574315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Payload</a:t>
            </a:r>
          </a:p>
        </p:txBody>
      </p:sp>
      <p:cxnSp>
        <p:nvCxnSpPr>
          <p:cNvPr id="147" name="Elbow Connector 56">
            <a:extLst>
              <a:ext uri="{FF2B5EF4-FFF2-40B4-BE49-F238E27FC236}">
                <a16:creationId xmlns:a16="http://schemas.microsoft.com/office/drawing/2014/main" id="{C4502423-406F-A3F6-1567-395AD1537D70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5457028" y="3968393"/>
            <a:ext cx="2497510" cy="517239"/>
          </a:xfrm>
          <a:prstGeom prst="bentConnector3">
            <a:avLst>
              <a:gd name="adj1" fmla="val 50000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Elbow Connector 56">
            <a:extLst>
              <a:ext uri="{FF2B5EF4-FFF2-40B4-BE49-F238E27FC236}">
                <a16:creationId xmlns:a16="http://schemas.microsoft.com/office/drawing/2014/main" id="{8F38ED55-85B4-23DF-B418-4B917428540D}"/>
              </a:ext>
            </a:extLst>
          </p:cNvPr>
          <p:cNvCxnSpPr>
            <a:cxnSpLocks/>
            <a:stCxn id="89" idx="0"/>
            <a:endCxn id="12" idx="1"/>
          </p:cNvCxnSpPr>
          <p:nvPr/>
        </p:nvCxnSpPr>
        <p:spPr>
          <a:xfrm rot="16200000" flipH="1">
            <a:off x="6569812" y="2012077"/>
            <a:ext cx="86893" cy="2670059"/>
          </a:xfrm>
          <a:prstGeom prst="bentConnector4">
            <a:avLst>
              <a:gd name="adj1" fmla="val -263082"/>
              <a:gd name="adj2" fmla="val 44455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Rounded Rectangle 29">
            <a:extLst>
              <a:ext uri="{FF2B5EF4-FFF2-40B4-BE49-F238E27FC236}">
                <a16:creationId xmlns:a16="http://schemas.microsoft.com/office/drawing/2014/main" id="{AD0BCC4D-3FD7-21C3-0DE9-F78C5720B017}"/>
              </a:ext>
            </a:extLst>
          </p:cNvPr>
          <p:cNvSpPr/>
          <p:nvPr/>
        </p:nvSpPr>
        <p:spPr>
          <a:xfrm>
            <a:off x="3555509" y="3535786"/>
            <a:ext cx="667620" cy="238442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Reactive Planner</a:t>
            </a:r>
          </a:p>
        </p:txBody>
      </p:sp>
      <p:sp>
        <p:nvSpPr>
          <p:cNvPr id="72" name="Rounded Rectangle 29">
            <a:extLst>
              <a:ext uri="{FF2B5EF4-FFF2-40B4-BE49-F238E27FC236}">
                <a16:creationId xmlns:a16="http://schemas.microsoft.com/office/drawing/2014/main" id="{84D4896E-930E-472B-B585-48CDAD784539}"/>
              </a:ext>
            </a:extLst>
          </p:cNvPr>
          <p:cNvSpPr/>
          <p:nvPr/>
        </p:nvSpPr>
        <p:spPr>
          <a:xfrm>
            <a:off x="4093543" y="5182556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Comms</a:t>
            </a:r>
            <a:endParaRPr lang="en-US" sz="600" i="1" dirty="0">
              <a:solidFill>
                <a:sysClr val="windowText" lastClr="000000"/>
              </a:solidFill>
            </a:endParaRPr>
          </a:p>
        </p:txBody>
      </p:sp>
      <p:sp>
        <p:nvSpPr>
          <p:cNvPr id="73" name="Rounded Rectangle 29">
            <a:extLst>
              <a:ext uri="{FF2B5EF4-FFF2-40B4-BE49-F238E27FC236}">
                <a16:creationId xmlns:a16="http://schemas.microsoft.com/office/drawing/2014/main" id="{117013F9-A97F-4F7A-B68C-0B8700601C16}"/>
              </a:ext>
            </a:extLst>
          </p:cNvPr>
          <p:cNvSpPr/>
          <p:nvPr/>
        </p:nvSpPr>
        <p:spPr>
          <a:xfrm>
            <a:off x="4093543" y="4790798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EPS</a:t>
            </a:r>
          </a:p>
        </p:txBody>
      </p:sp>
      <p:sp>
        <p:nvSpPr>
          <p:cNvPr id="75" name="Rounded Rectangle 29">
            <a:extLst>
              <a:ext uri="{FF2B5EF4-FFF2-40B4-BE49-F238E27FC236}">
                <a16:creationId xmlns:a16="http://schemas.microsoft.com/office/drawing/2014/main" id="{9EBDCE34-BAB4-4345-9C48-CB22D85302A0}"/>
              </a:ext>
            </a:extLst>
          </p:cNvPr>
          <p:cNvSpPr/>
          <p:nvPr/>
        </p:nvSpPr>
        <p:spPr>
          <a:xfrm>
            <a:off x="4093543" y="4399040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GNC</a:t>
            </a:r>
          </a:p>
        </p:txBody>
      </p:sp>
      <p:sp>
        <p:nvSpPr>
          <p:cNvPr id="76" name="Rounded Rectangle 29">
            <a:extLst>
              <a:ext uri="{FF2B5EF4-FFF2-40B4-BE49-F238E27FC236}">
                <a16:creationId xmlns:a16="http://schemas.microsoft.com/office/drawing/2014/main" id="{EC542895-4B0F-4E1E-9A51-400E8AB0FFA4}"/>
              </a:ext>
            </a:extLst>
          </p:cNvPr>
          <p:cNvSpPr/>
          <p:nvPr/>
        </p:nvSpPr>
        <p:spPr>
          <a:xfrm>
            <a:off x="3490685" y="3197788"/>
            <a:ext cx="2575259" cy="1090749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800" dirty="0">
                <a:solidFill>
                  <a:sysClr val="windowText" lastClr="000000"/>
                </a:solidFill>
              </a:rPr>
              <a:t>CDH</a:t>
            </a:r>
          </a:p>
        </p:txBody>
      </p:sp>
      <p:sp>
        <p:nvSpPr>
          <p:cNvPr id="89" name="Rounded Rectangle 29">
            <a:extLst>
              <a:ext uri="{FF2B5EF4-FFF2-40B4-BE49-F238E27FC236}">
                <a16:creationId xmlns:a16="http://schemas.microsoft.com/office/drawing/2014/main" id="{A089AF54-A214-49A0-8D78-1A76942FC697}"/>
              </a:ext>
            </a:extLst>
          </p:cNvPr>
          <p:cNvSpPr/>
          <p:nvPr/>
        </p:nvSpPr>
        <p:spPr>
          <a:xfrm>
            <a:off x="4944420" y="3303660"/>
            <a:ext cx="667620" cy="29589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Memory Emulator</a:t>
            </a:r>
          </a:p>
        </p:txBody>
      </p:sp>
      <p:sp>
        <p:nvSpPr>
          <p:cNvPr id="90" name="Rounded Rectangle 29">
            <a:extLst>
              <a:ext uri="{FF2B5EF4-FFF2-40B4-BE49-F238E27FC236}">
                <a16:creationId xmlns:a16="http://schemas.microsoft.com/office/drawing/2014/main" id="{7A899FE2-096C-4441-BC96-893DB6260128}"/>
              </a:ext>
            </a:extLst>
          </p:cNvPr>
          <p:cNvSpPr/>
          <p:nvPr/>
        </p:nvSpPr>
        <p:spPr>
          <a:xfrm>
            <a:off x="4771831" y="3896676"/>
            <a:ext cx="667620" cy="248121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Operations Executor</a:t>
            </a:r>
          </a:p>
        </p:txBody>
      </p:sp>
      <p:cxnSp>
        <p:nvCxnSpPr>
          <p:cNvPr id="105" name="Elbow Connector 56">
            <a:extLst>
              <a:ext uri="{FF2B5EF4-FFF2-40B4-BE49-F238E27FC236}">
                <a16:creationId xmlns:a16="http://schemas.microsoft.com/office/drawing/2014/main" id="{F5DF90EF-91A2-423E-827C-D647B4163013}"/>
              </a:ext>
            </a:extLst>
          </p:cNvPr>
          <p:cNvCxnSpPr>
            <a:cxnSpLocks/>
            <a:stCxn id="75" idx="1"/>
            <a:endCxn id="90" idx="1"/>
          </p:cNvCxnSpPr>
          <p:nvPr/>
        </p:nvCxnSpPr>
        <p:spPr>
          <a:xfrm rot="10800000" flipH="1">
            <a:off x="4093543" y="4020738"/>
            <a:ext cx="678288" cy="533873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Elbow Connector 56">
            <a:extLst>
              <a:ext uri="{FF2B5EF4-FFF2-40B4-BE49-F238E27FC236}">
                <a16:creationId xmlns:a16="http://schemas.microsoft.com/office/drawing/2014/main" id="{1276588E-6E95-4E3A-9113-31E5B78741FD}"/>
              </a:ext>
            </a:extLst>
          </p:cNvPr>
          <p:cNvCxnSpPr>
            <a:cxnSpLocks/>
            <a:stCxn id="73" idx="1"/>
            <a:endCxn id="90" idx="1"/>
          </p:cNvCxnSpPr>
          <p:nvPr/>
        </p:nvCxnSpPr>
        <p:spPr>
          <a:xfrm rot="10800000" flipH="1">
            <a:off x="4093543" y="4020738"/>
            <a:ext cx="678288" cy="925631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Elbow Connector 56">
            <a:extLst>
              <a:ext uri="{FF2B5EF4-FFF2-40B4-BE49-F238E27FC236}">
                <a16:creationId xmlns:a16="http://schemas.microsoft.com/office/drawing/2014/main" id="{7E7DCF36-0AD7-4A5C-A0F2-A60BC87135E2}"/>
              </a:ext>
            </a:extLst>
          </p:cNvPr>
          <p:cNvCxnSpPr>
            <a:cxnSpLocks/>
            <a:stCxn id="72" idx="1"/>
            <a:endCxn id="90" idx="1"/>
          </p:cNvCxnSpPr>
          <p:nvPr/>
        </p:nvCxnSpPr>
        <p:spPr>
          <a:xfrm rot="10800000" flipH="1">
            <a:off x="4093543" y="4020738"/>
            <a:ext cx="678288" cy="1317389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Elbow Connector 56">
            <a:extLst>
              <a:ext uri="{FF2B5EF4-FFF2-40B4-BE49-F238E27FC236}">
                <a16:creationId xmlns:a16="http://schemas.microsoft.com/office/drawing/2014/main" id="{EE80653F-58C9-448D-9038-26256F33A14C}"/>
              </a:ext>
            </a:extLst>
          </p:cNvPr>
          <p:cNvCxnSpPr>
            <a:cxnSpLocks/>
            <a:stCxn id="60" idx="1"/>
            <a:endCxn id="90" idx="1"/>
          </p:cNvCxnSpPr>
          <p:nvPr/>
        </p:nvCxnSpPr>
        <p:spPr>
          <a:xfrm rot="10800000" flipH="1">
            <a:off x="4093543" y="4020737"/>
            <a:ext cx="678288" cy="1709148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Elbow Connector 56">
            <a:extLst>
              <a:ext uri="{FF2B5EF4-FFF2-40B4-BE49-F238E27FC236}">
                <a16:creationId xmlns:a16="http://schemas.microsoft.com/office/drawing/2014/main" id="{0A3C5567-7911-4126-A03D-4F9D0E9372E2}"/>
              </a:ext>
            </a:extLst>
          </p:cNvPr>
          <p:cNvCxnSpPr>
            <a:cxnSpLocks/>
            <a:stCxn id="90" idx="2"/>
            <a:endCxn id="75" idx="3"/>
          </p:cNvCxnSpPr>
          <p:nvPr/>
        </p:nvCxnSpPr>
        <p:spPr>
          <a:xfrm rot="5400000">
            <a:off x="4729981" y="4178949"/>
            <a:ext cx="409813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Elbow Connector 56">
            <a:extLst>
              <a:ext uri="{FF2B5EF4-FFF2-40B4-BE49-F238E27FC236}">
                <a16:creationId xmlns:a16="http://schemas.microsoft.com/office/drawing/2014/main" id="{650CE2F8-3AF4-4B08-927F-647C746D5826}"/>
              </a:ext>
            </a:extLst>
          </p:cNvPr>
          <p:cNvCxnSpPr>
            <a:cxnSpLocks/>
            <a:stCxn id="90" idx="2"/>
            <a:endCxn id="73" idx="3"/>
          </p:cNvCxnSpPr>
          <p:nvPr/>
        </p:nvCxnSpPr>
        <p:spPr>
          <a:xfrm rot="5400000">
            <a:off x="4534102" y="4374828"/>
            <a:ext cx="801571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Elbow Connector 56">
            <a:extLst>
              <a:ext uri="{FF2B5EF4-FFF2-40B4-BE49-F238E27FC236}">
                <a16:creationId xmlns:a16="http://schemas.microsoft.com/office/drawing/2014/main" id="{81354236-E510-40FB-A081-2E061FAF211D}"/>
              </a:ext>
            </a:extLst>
          </p:cNvPr>
          <p:cNvCxnSpPr>
            <a:cxnSpLocks/>
            <a:stCxn id="90" idx="2"/>
            <a:endCxn id="72" idx="3"/>
          </p:cNvCxnSpPr>
          <p:nvPr/>
        </p:nvCxnSpPr>
        <p:spPr>
          <a:xfrm rot="5400000">
            <a:off x="4338223" y="4570707"/>
            <a:ext cx="1193329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Elbow Connector 56">
            <a:extLst>
              <a:ext uri="{FF2B5EF4-FFF2-40B4-BE49-F238E27FC236}">
                <a16:creationId xmlns:a16="http://schemas.microsoft.com/office/drawing/2014/main" id="{74371965-3CBC-4202-90CC-34368C216DDF}"/>
              </a:ext>
            </a:extLst>
          </p:cNvPr>
          <p:cNvCxnSpPr>
            <a:cxnSpLocks/>
            <a:stCxn id="90" idx="2"/>
            <a:endCxn id="60" idx="3"/>
          </p:cNvCxnSpPr>
          <p:nvPr/>
        </p:nvCxnSpPr>
        <p:spPr>
          <a:xfrm rot="5400000">
            <a:off x="4142343" y="4766587"/>
            <a:ext cx="1585088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Elbow Connector 56">
            <a:extLst>
              <a:ext uri="{FF2B5EF4-FFF2-40B4-BE49-F238E27FC236}">
                <a16:creationId xmlns:a16="http://schemas.microsoft.com/office/drawing/2014/main" id="{DD8C3B6D-2674-428C-BC26-3A80B5A5473E}"/>
              </a:ext>
            </a:extLst>
          </p:cNvPr>
          <p:cNvCxnSpPr>
            <a:cxnSpLocks/>
            <a:endCxn id="18" idx="2"/>
          </p:cNvCxnSpPr>
          <p:nvPr/>
        </p:nvCxnSpPr>
        <p:spPr>
          <a:xfrm rot="10800000">
            <a:off x="2799396" y="4940428"/>
            <a:ext cx="1294150" cy="515497"/>
          </a:xfrm>
          <a:prstGeom prst="bentConnector3">
            <a:avLst>
              <a:gd name="adj1" fmla="val 87683"/>
            </a:avLst>
          </a:prstGeom>
          <a:ln w="19050"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Elbow Connector 56">
            <a:extLst>
              <a:ext uri="{FF2B5EF4-FFF2-40B4-BE49-F238E27FC236}">
                <a16:creationId xmlns:a16="http://schemas.microsoft.com/office/drawing/2014/main" id="{F5229F95-BCB5-4C9F-A7C6-4D267755FE5F}"/>
              </a:ext>
            </a:extLst>
          </p:cNvPr>
          <p:cNvCxnSpPr>
            <a:cxnSpLocks/>
            <a:stCxn id="89" idx="3"/>
          </p:cNvCxnSpPr>
          <p:nvPr/>
        </p:nvCxnSpPr>
        <p:spPr>
          <a:xfrm flipH="1">
            <a:off x="4770621" y="3451605"/>
            <a:ext cx="841419" cy="2413265"/>
          </a:xfrm>
          <a:prstGeom prst="bentConnector4">
            <a:avLst>
              <a:gd name="adj1" fmla="val -27168"/>
              <a:gd name="adj2" fmla="val 99376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Elbow Connector 56">
            <a:extLst>
              <a:ext uri="{FF2B5EF4-FFF2-40B4-BE49-F238E27FC236}">
                <a16:creationId xmlns:a16="http://schemas.microsoft.com/office/drawing/2014/main" id="{F38834F7-AB5C-4070-98DC-D7AEAFD00312}"/>
              </a:ext>
            </a:extLst>
          </p:cNvPr>
          <p:cNvCxnSpPr>
            <a:cxnSpLocks/>
            <a:stCxn id="89" idx="3"/>
          </p:cNvCxnSpPr>
          <p:nvPr/>
        </p:nvCxnSpPr>
        <p:spPr>
          <a:xfrm flipH="1">
            <a:off x="4768022" y="3451605"/>
            <a:ext cx="844018" cy="2004317"/>
          </a:xfrm>
          <a:prstGeom prst="bentConnector4">
            <a:avLst>
              <a:gd name="adj1" fmla="val -27085"/>
              <a:gd name="adj2" fmla="val 99566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Elbow Connector 56">
            <a:extLst>
              <a:ext uri="{FF2B5EF4-FFF2-40B4-BE49-F238E27FC236}">
                <a16:creationId xmlns:a16="http://schemas.microsoft.com/office/drawing/2014/main" id="{3F311BAA-2BE1-4980-A029-D469D899B8DE}"/>
              </a:ext>
            </a:extLst>
          </p:cNvPr>
          <p:cNvCxnSpPr>
            <a:cxnSpLocks/>
            <a:stCxn id="90" idx="3"/>
          </p:cNvCxnSpPr>
          <p:nvPr/>
        </p:nvCxnSpPr>
        <p:spPr>
          <a:xfrm>
            <a:off x="5439451" y="4020737"/>
            <a:ext cx="2515087" cy="548563"/>
          </a:xfrm>
          <a:prstGeom prst="bentConnector3">
            <a:avLst>
              <a:gd name="adj1" fmla="val 38891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Elbow Connector 56">
            <a:extLst>
              <a:ext uri="{FF2B5EF4-FFF2-40B4-BE49-F238E27FC236}">
                <a16:creationId xmlns:a16="http://schemas.microsoft.com/office/drawing/2014/main" id="{F1B0D1BB-E82B-4F3B-B8FF-B040DD6FD753}"/>
              </a:ext>
            </a:extLst>
          </p:cNvPr>
          <p:cNvCxnSpPr>
            <a:cxnSpLocks/>
            <a:stCxn id="180" idx="3"/>
          </p:cNvCxnSpPr>
          <p:nvPr/>
        </p:nvCxnSpPr>
        <p:spPr>
          <a:xfrm>
            <a:off x="4223129" y="3655007"/>
            <a:ext cx="541004" cy="255227"/>
          </a:xfrm>
          <a:prstGeom prst="bentConnector3">
            <a:avLst>
              <a:gd name="adj1" fmla="val 50000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Elbow Connector 56">
            <a:extLst>
              <a:ext uri="{FF2B5EF4-FFF2-40B4-BE49-F238E27FC236}">
                <a16:creationId xmlns:a16="http://schemas.microsoft.com/office/drawing/2014/main" id="{6A04DC9D-A6D7-4E03-B2D3-EA2386F340DE}"/>
              </a:ext>
            </a:extLst>
          </p:cNvPr>
          <p:cNvCxnSpPr>
            <a:cxnSpLocks/>
          </p:cNvCxnSpPr>
          <p:nvPr/>
        </p:nvCxnSpPr>
        <p:spPr>
          <a:xfrm rot="10800000">
            <a:off x="4221947" y="3774228"/>
            <a:ext cx="542191" cy="194164"/>
          </a:xfrm>
          <a:prstGeom prst="bentConnector3">
            <a:avLst>
              <a:gd name="adj1" fmla="val 60541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Elbow Connector 56">
            <a:extLst>
              <a:ext uri="{FF2B5EF4-FFF2-40B4-BE49-F238E27FC236}">
                <a16:creationId xmlns:a16="http://schemas.microsoft.com/office/drawing/2014/main" id="{E9DC7D74-7045-4720-85E7-1B71F3C71EB9}"/>
              </a:ext>
            </a:extLst>
          </p:cNvPr>
          <p:cNvCxnSpPr>
            <a:cxnSpLocks/>
            <a:endCxn id="89" idx="1"/>
          </p:cNvCxnSpPr>
          <p:nvPr/>
        </p:nvCxnSpPr>
        <p:spPr>
          <a:xfrm rot="16200000" flipV="1">
            <a:off x="4743496" y="3652530"/>
            <a:ext cx="445071" cy="43222"/>
          </a:xfrm>
          <a:prstGeom prst="bentConnector4">
            <a:avLst>
              <a:gd name="adj1" fmla="val 33380"/>
              <a:gd name="adj2" fmla="val 302744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Elbow Connector 56">
            <a:extLst>
              <a:ext uri="{FF2B5EF4-FFF2-40B4-BE49-F238E27FC236}">
                <a16:creationId xmlns:a16="http://schemas.microsoft.com/office/drawing/2014/main" id="{E9C2128D-7127-4151-A20C-1197683BF2C7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2038279" cy="1844185"/>
          </a:xfrm>
          <a:prstGeom prst="bentConnector3">
            <a:avLst>
              <a:gd name="adj1" fmla="val 53240"/>
            </a:avLst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Elbow Connector 56">
            <a:extLst>
              <a:ext uri="{FF2B5EF4-FFF2-40B4-BE49-F238E27FC236}">
                <a16:creationId xmlns:a16="http://schemas.microsoft.com/office/drawing/2014/main" id="{2973BBC1-1C5F-458E-A016-FD758E447D5B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1084980" cy="2245264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Elbow Connector 56">
            <a:extLst>
              <a:ext uri="{FF2B5EF4-FFF2-40B4-BE49-F238E27FC236}">
                <a16:creationId xmlns:a16="http://schemas.microsoft.com/office/drawing/2014/main" id="{94DC209D-27D1-4A9E-9A13-41665E7FF0CE}"/>
              </a:ext>
            </a:extLst>
          </p:cNvPr>
          <p:cNvCxnSpPr>
            <a:cxnSpLocks/>
          </p:cNvCxnSpPr>
          <p:nvPr/>
        </p:nvCxnSpPr>
        <p:spPr>
          <a:xfrm>
            <a:off x="3166973" y="5067736"/>
            <a:ext cx="920628" cy="0"/>
          </a:xfrm>
          <a:prstGeom prst="straightConnector1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Elbow Connector 56">
            <a:extLst>
              <a:ext uri="{FF2B5EF4-FFF2-40B4-BE49-F238E27FC236}">
                <a16:creationId xmlns:a16="http://schemas.microsoft.com/office/drawing/2014/main" id="{77DD1CD4-9730-44EC-91E2-5C9E600BAA98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1083060" cy="2449703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Elbow Connector 56">
            <a:extLst>
              <a:ext uri="{FF2B5EF4-FFF2-40B4-BE49-F238E27FC236}">
                <a16:creationId xmlns:a16="http://schemas.microsoft.com/office/drawing/2014/main" id="{FB982657-D5E3-4A79-B1E8-3DD75CBB3035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1081216" cy="3013025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Elbow Connector 56">
            <a:extLst>
              <a:ext uri="{FF2B5EF4-FFF2-40B4-BE49-F238E27FC236}">
                <a16:creationId xmlns:a16="http://schemas.microsoft.com/office/drawing/2014/main" id="{B68866AC-77EB-42F7-9DE6-6E7049A5992D}"/>
              </a:ext>
            </a:extLst>
          </p:cNvPr>
          <p:cNvCxnSpPr>
            <a:cxnSpLocks/>
          </p:cNvCxnSpPr>
          <p:nvPr/>
        </p:nvCxnSpPr>
        <p:spPr>
          <a:xfrm>
            <a:off x="3170829" y="5837402"/>
            <a:ext cx="920628" cy="0"/>
          </a:xfrm>
          <a:prstGeom prst="straightConnector1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Elbow Connector 56">
            <a:extLst>
              <a:ext uri="{FF2B5EF4-FFF2-40B4-BE49-F238E27FC236}">
                <a16:creationId xmlns:a16="http://schemas.microsoft.com/office/drawing/2014/main" id="{0ABB24D6-7AE1-449F-805C-4DB57F4CE26A}"/>
              </a:ext>
            </a:extLst>
          </p:cNvPr>
          <p:cNvCxnSpPr>
            <a:cxnSpLocks/>
            <a:stCxn id="8" idx="3"/>
            <a:endCxn id="18" idx="3"/>
          </p:cNvCxnSpPr>
          <p:nvPr/>
        </p:nvCxnSpPr>
        <p:spPr>
          <a:xfrm>
            <a:off x="2066852" y="2835248"/>
            <a:ext cx="553567" cy="1514455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Elbow Connector 56">
            <a:extLst>
              <a:ext uri="{FF2B5EF4-FFF2-40B4-BE49-F238E27FC236}">
                <a16:creationId xmlns:a16="http://schemas.microsoft.com/office/drawing/2014/main" id="{91F6E739-09E3-4461-9EE5-15189E7F6479}"/>
              </a:ext>
            </a:extLst>
          </p:cNvPr>
          <p:cNvCxnSpPr>
            <a:cxnSpLocks/>
            <a:stCxn id="52" idx="2"/>
          </p:cNvCxnSpPr>
          <p:nvPr/>
        </p:nvCxnSpPr>
        <p:spPr>
          <a:xfrm rot="5400000">
            <a:off x="3219455" y="1911159"/>
            <a:ext cx="856467" cy="991712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56">
            <a:extLst>
              <a:ext uri="{FF2B5EF4-FFF2-40B4-BE49-F238E27FC236}">
                <a16:creationId xmlns:a16="http://schemas.microsoft.com/office/drawing/2014/main" id="{B49EAF7B-342F-349C-13D1-BA81BFF6FC82}"/>
              </a:ext>
            </a:extLst>
          </p:cNvPr>
          <p:cNvCxnSpPr>
            <a:cxnSpLocks/>
          </p:cNvCxnSpPr>
          <p:nvPr/>
        </p:nvCxnSpPr>
        <p:spPr>
          <a:xfrm rot="10800000">
            <a:off x="5618528" y="3350614"/>
            <a:ext cx="2327358" cy="145181"/>
          </a:xfrm>
          <a:prstGeom prst="bentConnector3">
            <a:avLst>
              <a:gd name="adj1" fmla="val 67704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Elbow Connector 56">
            <a:extLst>
              <a:ext uri="{FF2B5EF4-FFF2-40B4-BE49-F238E27FC236}">
                <a16:creationId xmlns:a16="http://schemas.microsoft.com/office/drawing/2014/main" id="{92F17629-697B-04AF-647C-0F92F4609D53}"/>
              </a:ext>
            </a:extLst>
          </p:cNvPr>
          <p:cNvCxnSpPr>
            <a:cxnSpLocks/>
          </p:cNvCxnSpPr>
          <p:nvPr/>
        </p:nvCxnSpPr>
        <p:spPr>
          <a:xfrm>
            <a:off x="3184503" y="5227802"/>
            <a:ext cx="920628" cy="0"/>
          </a:xfrm>
          <a:prstGeom prst="straightConnector1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Elbow Connector 56">
            <a:extLst>
              <a:ext uri="{FF2B5EF4-FFF2-40B4-BE49-F238E27FC236}">
                <a16:creationId xmlns:a16="http://schemas.microsoft.com/office/drawing/2014/main" id="{4F09E56D-F40E-29BA-8FA9-0AECD59D1FD3}"/>
              </a:ext>
            </a:extLst>
          </p:cNvPr>
          <p:cNvCxnSpPr>
            <a:cxnSpLocks/>
            <a:stCxn id="90" idx="0"/>
            <a:endCxn id="89" idx="2"/>
          </p:cNvCxnSpPr>
          <p:nvPr/>
        </p:nvCxnSpPr>
        <p:spPr>
          <a:xfrm rot="5400000" flipH="1" flipV="1">
            <a:off x="5043372" y="3661819"/>
            <a:ext cx="297126" cy="172589"/>
          </a:xfrm>
          <a:prstGeom prst="bentConnector3">
            <a:avLst>
              <a:gd name="adj1" fmla="val 60258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Graphic 16" descr="Speech with solid fill">
            <a:extLst>
              <a:ext uri="{FF2B5EF4-FFF2-40B4-BE49-F238E27FC236}">
                <a16:creationId xmlns:a16="http://schemas.microsoft.com/office/drawing/2014/main" id="{BAAFDCD6-5EB9-F40E-926B-8412B2A3A5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4401241" y="5012718"/>
            <a:ext cx="1276488" cy="97621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1BC0C69-CCB9-8556-8B71-699806400C86}"/>
              </a:ext>
            </a:extLst>
          </p:cNvPr>
          <p:cNvSpPr txBox="1"/>
          <p:nvPr/>
        </p:nvSpPr>
        <p:spPr>
          <a:xfrm>
            <a:off x="4579108" y="5169180"/>
            <a:ext cx="96227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“Performing measurement. Requesting info from environment…”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B1CC975-A297-D8D2-27FB-6BC195D3D94C}"/>
              </a:ext>
            </a:extLst>
          </p:cNvPr>
          <p:cNvSpPr txBox="1"/>
          <p:nvPr/>
        </p:nvSpPr>
        <p:spPr>
          <a:xfrm>
            <a:off x="811331" y="2872324"/>
            <a:ext cx="97926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-GP Data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55A6329-BFC9-ABB7-8F84-25775149A501}"/>
              </a:ext>
            </a:extLst>
          </p:cNvPr>
          <p:cNvSpPr txBox="1"/>
          <p:nvPr/>
        </p:nvSpPr>
        <p:spPr>
          <a:xfrm>
            <a:off x="3221020" y="5810551"/>
            <a:ext cx="97926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-GP Data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4E00649-E92A-058F-3253-83126467EBBE}"/>
              </a:ext>
            </a:extLst>
          </p:cNvPr>
          <p:cNvGrpSpPr/>
          <p:nvPr/>
        </p:nvGrpSpPr>
        <p:grpSpPr>
          <a:xfrm>
            <a:off x="1253943" y="936113"/>
            <a:ext cx="914400" cy="914400"/>
            <a:chOff x="8717280" y="2379218"/>
            <a:chExt cx="914400" cy="914400"/>
          </a:xfrm>
          <a:solidFill>
            <a:srgbClr val="0070C0"/>
          </a:solidFill>
        </p:grpSpPr>
        <p:pic>
          <p:nvPicPr>
            <p:cNvPr id="33" name="Graphic 32" descr="Satellite with solid fill">
              <a:extLst>
                <a:ext uri="{FF2B5EF4-FFF2-40B4-BE49-F238E27FC236}">
                  <a16:creationId xmlns:a16="http://schemas.microsoft.com/office/drawing/2014/main" id="{8024A227-1702-CEA0-8240-6CBBFD4CA4C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17280" y="2379218"/>
              <a:ext cx="914400" cy="914400"/>
            </a:xfrm>
            <a:prstGeom prst="rect">
              <a:avLst/>
            </a:prstGeom>
          </p:spPr>
        </p:pic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5E52C594-D08E-B3E2-E204-4DBD0FE19047}"/>
                </a:ext>
              </a:extLst>
            </p:cNvPr>
            <p:cNvSpPr/>
            <p:nvPr/>
          </p:nvSpPr>
          <p:spPr>
            <a:xfrm>
              <a:off x="9089136" y="2746756"/>
              <a:ext cx="170688" cy="17932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2</a:t>
              </a:r>
            </a:p>
          </p:txBody>
        </p:sp>
      </p:grpSp>
      <p:pic>
        <p:nvPicPr>
          <p:cNvPr id="37" name="Graphic 36" descr="Speech with solid fill">
            <a:extLst>
              <a:ext uri="{FF2B5EF4-FFF2-40B4-BE49-F238E27FC236}">
                <a16:creationId xmlns:a16="http://schemas.microsoft.com/office/drawing/2014/main" id="{0C0F2BDD-C704-282E-B3E2-BE527DBA958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479598" y="1561149"/>
            <a:ext cx="1286386" cy="1364174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568F16C4-09FC-065B-CC64-851180B769A0}"/>
              </a:ext>
            </a:extLst>
          </p:cNvPr>
          <p:cNvSpPr txBox="1"/>
          <p:nvPr/>
        </p:nvSpPr>
        <p:spPr>
          <a:xfrm>
            <a:off x="650103" y="1846608"/>
            <a:ext cx="922032" cy="63094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“Accessing data for GP1 at T=4…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Data found!  Sending to Agent 2…”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7486CDF-549B-BBE4-30B5-81509986AC0F}"/>
              </a:ext>
            </a:extLst>
          </p:cNvPr>
          <p:cNvSpPr/>
          <p:nvPr/>
        </p:nvSpPr>
        <p:spPr>
          <a:xfrm>
            <a:off x="9932798" y="3236807"/>
            <a:ext cx="2114576" cy="79501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00" b="1" dirty="0">
                <a:solidFill>
                  <a:schemeClr val="tx1"/>
                </a:solidFill>
              </a:rPr>
              <a:t>Scenario step:</a:t>
            </a:r>
          </a:p>
          <a:p>
            <a:endParaRPr lang="en-US" sz="1200" dirty="0">
              <a:solidFill>
                <a:schemeClr val="tx1"/>
              </a:solidFill>
            </a:endParaRPr>
          </a:p>
          <a:p>
            <a:r>
              <a:rPr lang="en-US" sz="1100" dirty="0">
                <a:solidFill>
                  <a:schemeClr val="tx1"/>
                </a:solidFill>
              </a:rPr>
              <a:t>Agent 2 performs measurement</a:t>
            </a:r>
          </a:p>
          <a:p>
            <a:endParaRPr lang="en-US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41242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4C978-9A8F-D19F-6684-24EF10271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Engineering Module - Plan Execution </a:t>
            </a:r>
          </a:p>
        </p:txBody>
      </p:sp>
      <p:sp>
        <p:nvSpPr>
          <p:cNvPr id="4" name="Rounded Rectangle 29">
            <a:extLst>
              <a:ext uri="{FF2B5EF4-FFF2-40B4-BE49-F238E27FC236}">
                <a16:creationId xmlns:a16="http://schemas.microsoft.com/office/drawing/2014/main" id="{F40648B5-DE50-3579-FADA-CAF8E94030E7}"/>
              </a:ext>
            </a:extLst>
          </p:cNvPr>
          <p:cNvSpPr/>
          <p:nvPr/>
        </p:nvSpPr>
        <p:spPr>
          <a:xfrm>
            <a:off x="1698089" y="1115370"/>
            <a:ext cx="8052471" cy="5183541"/>
          </a:xfrm>
          <a:prstGeom prst="roundRect">
            <a:avLst>
              <a:gd name="adj" fmla="val 6097"/>
            </a:avLst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5" name="Rounded Rectangle 30">
            <a:extLst>
              <a:ext uri="{FF2B5EF4-FFF2-40B4-BE49-F238E27FC236}">
                <a16:creationId xmlns:a16="http://schemas.microsoft.com/office/drawing/2014/main" id="{36FCB5CD-F302-D51B-34A3-A0B1CCDBE6D6}"/>
              </a:ext>
            </a:extLst>
          </p:cNvPr>
          <p:cNvSpPr/>
          <p:nvPr/>
        </p:nvSpPr>
        <p:spPr>
          <a:xfrm rot="16200000">
            <a:off x="-510985" y="2233073"/>
            <a:ext cx="2154955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Environment</a:t>
            </a:r>
          </a:p>
        </p:txBody>
      </p:sp>
      <p:sp>
        <p:nvSpPr>
          <p:cNvPr id="6" name="Rounded Rectangle 30">
            <a:extLst>
              <a:ext uri="{FF2B5EF4-FFF2-40B4-BE49-F238E27FC236}">
                <a16:creationId xmlns:a16="http://schemas.microsoft.com/office/drawing/2014/main" id="{87F517DA-6E73-F6CB-E770-58B82D97E783}"/>
              </a:ext>
            </a:extLst>
          </p:cNvPr>
          <p:cNvSpPr/>
          <p:nvPr/>
        </p:nvSpPr>
        <p:spPr>
          <a:xfrm rot="16200000">
            <a:off x="-423114" y="4774286"/>
            <a:ext cx="1979210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Other Agents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1FE5CB-B5E3-B8CC-FC28-61C7280D0EC8}"/>
              </a:ext>
            </a:extLst>
          </p:cNvPr>
          <p:cNvSpPr/>
          <p:nvPr/>
        </p:nvSpPr>
        <p:spPr>
          <a:xfrm>
            <a:off x="1698087" y="1854201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SUB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C5E1990-9422-5D7F-F9ED-1C8180FDCE4E}"/>
              </a:ext>
            </a:extLst>
          </p:cNvPr>
          <p:cNvSpPr/>
          <p:nvPr/>
        </p:nvSpPr>
        <p:spPr>
          <a:xfrm>
            <a:off x="1698087" y="2652859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227E52-179E-4D2F-5FC9-FDFD8678AC53}"/>
              </a:ext>
            </a:extLst>
          </p:cNvPr>
          <p:cNvSpPr/>
          <p:nvPr/>
        </p:nvSpPr>
        <p:spPr>
          <a:xfrm>
            <a:off x="1698087" y="4357079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REP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6CB41F-8ECB-30FC-1971-129130FB3B89}"/>
              </a:ext>
            </a:extLst>
          </p:cNvPr>
          <p:cNvSpPr/>
          <p:nvPr/>
        </p:nvSpPr>
        <p:spPr>
          <a:xfrm>
            <a:off x="1698087" y="5155737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11" name="Rounded Rectangle 29">
            <a:extLst>
              <a:ext uri="{FF2B5EF4-FFF2-40B4-BE49-F238E27FC236}">
                <a16:creationId xmlns:a16="http://schemas.microsoft.com/office/drawing/2014/main" id="{2B32A1C8-1F4D-FE46-0683-3487D1FA5643}"/>
              </a:ext>
            </a:extLst>
          </p:cNvPr>
          <p:cNvSpPr/>
          <p:nvPr/>
        </p:nvSpPr>
        <p:spPr>
          <a:xfrm>
            <a:off x="2323156" y="2446945"/>
            <a:ext cx="4289582" cy="3786754"/>
          </a:xfrm>
          <a:prstGeom prst="roundRect">
            <a:avLst>
              <a:gd name="adj" fmla="val 3300"/>
            </a:avLst>
          </a:prstGeom>
          <a:solidFill>
            <a:srgbClr val="BCD7F9"/>
          </a:solidFill>
          <a:ln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z="1200" i="1" dirty="0">
                <a:solidFill>
                  <a:sysClr val="windowText" lastClr="000000"/>
                </a:solidFill>
              </a:rPr>
              <a:t>Engineering Module</a:t>
            </a:r>
          </a:p>
        </p:txBody>
      </p:sp>
      <p:sp>
        <p:nvSpPr>
          <p:cNvPr id="12" name="Rounded Rectangle 29">
            <a:extLst>
              <a:ext uri="{FF2B5EF4-FFF2-40B4-BE49-F238E27FC236}">
                <a16:creationId xmlns:a16="http://schemas.microsoft.com/office/drawing/2014/main" id="{12ADA39C-3563-CAEB-6599-771568637F19}"/>
              </a:ext>
            </a:extLst>
          </p:cNvPr>
          <p:cNvSpPr/>
          <p:nvPr/>
        </p:nvSpPr>
        <p:spPr>
          <a:xfrm>
            <a:off x="7948289" y="3236808"/>
            <a:ext cx="1307237" cy="307489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i="1" dirty="0">
                <a:solidFill>
                  <a:sysClr val="windowText" lastClr="000000"/>
                </a:solidFill>
              </a:rPr>
              <a:t>Science Module</a:t>
            </a:r>
          </a:p>
        </p:txBody>
      </p:sp>
      <p:sp>
        <p:nvSpPr>
          <p:cNvPr id="13" name="Rounded Rectangle 29">
            <a:extLst>
              <a:ext uri="{FF2B5EF4-FFF2-40B4-BE49-F238E27FC236}">
                <a16:creationId xmlns:a16="http://schemas.microsoft.com/office/drawing/2014/main" id="{4CF191CC-E3D1-061E-10AD-55F38E8AB2A6}"/>
              </a:ext>
            </a:extLst>
          </p:cNvPr>
          <p:cNvSpPr/>
          <p:nvPr/>
        </p:nvSpPr>
        <p:spPr>
          <a:xfrm>
            <a:off x="7954538" y="4331887"/>
            <a:ext cx="1307237" cy="307489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i="1" dirty="0">
                <a:solidFill>
                  <a:sysClr val="windowText" lastClr="000000"/>
                </a:solidFill>
              </a:rPr>
              <a:t>Planning Module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2CFE17B-DDF8-C7E1-74CB-183DE935DC47}"/>
              </a:ext>
            </a:extLst>
          </p:cNvPr>
          <p:cNvCxnSpPr>
            <a:cxnSpLocks/>
          </p:cNvCxnSpPr>
          <p:nvPr/>
        </p:nvCxnSpPr>
        <p:spPr>
          <a:xfrm flipH="1" flipV="1">
            <a:off x="780272" y="2835247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B52B2B7-ABA9-443F-1E5D-AA7CC65B7D4C}"/>
              </a:ext>
            </a:extLst>
          </p:cNvPr>
          <p:cNvCxnSpPr>
            <a:cxnSpLocks/>
          </p:cNvCxnSpPr>
          <p:nvPr/>
        </p:nvCxnSpPr>
        <p:spPr>
          <a:xfrm flipH="1" flipV="1">
            <a:off x="776055" y="2056519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321F822-5C6A-BD15-F8C8-E7C9183E20A6}"/>
              </a:ext>
            </a:extLst>
          </p:cNvPr>
          <p:cNvCxnSpPr>
            <a:cxnSpLocks/>
          </p:cNvCxnSpPr>
          <p:nvPr/>
        </p:nvCxnSpPr>
        <p:spPr>
          <a:xfrm flipH="1" flipV="1">
            <a:off x="772589" y="5337387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3DB52F6-DC85-48AB-544C-FCD2F9E9318D}"/>
              </a:ext>
            </a:extLst>
          </p:cNvPr>
          <p:cNvCxnSpPr>
            <a:cxnSpLocks/>
          </p:cNvCxnSpPr>
          <p:nvPr/>
        </p:nvCxnSpPr>
        <p:spPr>
          <a:xfrm flipH="1" flipV="1">
            <a:off x="774321" y="4538729"/>
            <a:ext cx="922031" cy="738"/>
          </a:xfrm>
          <a:prstGeom prst="straightConnector1">
            <a:avLst/>
          </a:prstGeom>
          <a:ln w="28575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05EFBA9-F89A-F4AA-B55A-FE4D71BE992A}"/>
              </a:ext>
            </a:extLst>
          </p:cNvPr>
          <p:cNvCxnSpPr>
            <a:cxnSpLocks/>
            <a:endCxn id="9" idx="3"/>
          </p:cNvCxnSpPr>
          <p:nvPr/>
        </p:nvCxnSpPr>
        <p:spPr>
          <a:xfrm flipH="1">
            <a:off x="2066852" y="4538729"/>
            <a:ext cx="370038" cy="739"/>
          </a:xfrm>
          <a:prstGeom prst="straightConnector1">
            <a:avLst/>
          </a:prstGeom>
          <a:ln w="19050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3080E86-4D23-A774-F967-F388C923D11E}"/>
              </a:ext>
            </a:extLst>
          </p:cNvPr>
          <p:cNvCxnSpPr>
            <a:cxnSpLocks/>
            <a:endCxn id="10" idx="3"/>
          </p:cNvCxnSpPr>
          <p:nvPr/>
        </p:nvCxnSpPr>
        <p:spPr>
          <a:xfrm flipH="1">
            <a:off x="2066852" y="5337387"/>
            <a:ext cx="374588" cy="739"/>
          </a:xfrm>
          <a:prstGeom prst="straightConnector1">
            <a:avLst/>
          </a:prstGeom>
          <a:ln w="19050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A7A95947-F6FE-37CA-E02B-B0F9DFACB9A8}"/>
              </a:ext>
            </a:extLst>
          </p:cNvPr>
          <p:cNvCxnSpPr>
            <a:cxnSpLocks/>
            <a:stCxn id="12" idx="2"/>
            <a:endCxn id="13" idx="0"/>
          </p:cNvCxnSpPr>
          <p:nvPr/>
        </p:nvCxnSpPr>
        <p:spPr>
          <a:xfrm>
            <a:off x="8601908" y="3544297"/>
            <a:ext cx="6249" cy="787590"/>
          </a:xfrm>
          <a:prstGeom prst="straightConnector1">
            <a:avLst/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465D2550-9A5E-2B9C-C4A5-BEBE059DFA7D}"/>
              </a:ext>
            </a:extLst>
          </p:cNvPr>
          <p:cNvSpPr/>
          <p:nvPr/>
        </p:nvSpPr>
        <p:spPr>
          <a:xfrm>
            <a:off x="3574030" y="1593032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Event Handler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CDB0AC5-0E15-BEA5-0D41-E610593E1143}"/>
              </a:ext>
            </a:extLst>
          </p:cNvPr>
          <p:cNvSpPr/>
          <p:nvPr/>
        </p:nvSpPr>
        <p:spPr>
          <a:xfrm>
            <a:off x="5511071" y="1592469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Sim Start/End</a:t>
            </a:r>
          </a:p>
        </p:txBody>
      </p:sp>
      <p:cxnSp>
        <p:nvCxnSpPr>
          <p:cNvPr id="54" name="Elbow Connector 56">
            <a:extLst>
              <a:ext uri="{FF2B5EF4-FFF2-40B4-BE49-F238E27FC236}">
                <a16:creationId xmlns:a16="http://schemas.microsoft.com/office/drawing/2014/main" id="{DED9E14D-4B83-0719-589B-A0247A26D48A}"/>
              </a:ext>
            </a:extLst>
          </p:cNvPr>
          <p:cNvCxnSpPr>
            <a:cxnSpLocks/>
            <a:stCxn id="7" idx="3"/>
            <a:endCxn id="52" idx="1"/>
          </p:cNvCxnSpPr>
          <p:nvPr/>
        </p:nvCxnSpPr>
        <p:spPr>
          <a:xfrm flipV="1">
            <a:off x="2066852" y="1785907"/>
            <a:ext cx="1507178" cy="250683"/>
          </a:xfrm>
          <a:prstGeom prst="bentConnector3">
            <a:avLst>
              <a:gd name="adj1" fmla="val 50000"/>
            </a:avLst>
          </a:prstGeom>
          <a:ln w="190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A6007C7-0ABA-1107-19E0-A027CCDFC33B}"/>
              </a:ext>
            </a:extLst>
          </p:cNvPr>
          <p:cNvCxnSpPr>
            <a:cxnSpLocks/>
            <a:stCxn id="53" idx="1"/>
            <a:endCxn id="52" idx="3"/>
          </p:cNvCxnSpPr>
          <p:nvPr/>
        </p:nvCxnSpPr>
        <p:spPr>
          <a:xfrm flipH="1">
            <a:off x="4713057" y="1785344"/>
            <a:ext cx="798014" cy="563"/>
          </a:xfrm>
          <a:prstGeom prst="straightConnector1">
            <a:avLst/>
          </a:prstGeom>
          <a:ln w="19050"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ounded Rectangle 29">
            <a:extLst>
              <a:ext uri="{FF2B5EF4-FFF2-40B4-BE49-F238E27FC236}">
                <a16:creationId xmlns:a16="http://schemas.microsoft.com/office/drawing/2014/main" id="{8651A971-FD80-C7DD-B497-3D2C3B67E474}"/>
              </a:ext>
            </a:extLst>
          </p:cNvPr>
          <p:cNvSpPr/>
          <p:nvPr/>
        </p:nvSpPr>
        <p:spPr>
          <a:xfrm>
            <a:off x="3450703" y="1263627"/>
            <a:ext cx="3281173" cy="902555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i="1" dirty="0">
                <a:solidFill>
                  <a:sysClr val="windowText" lastClr="000000"/>
                </a:solidFill>
              </a:rPr>
              <a:t>Simulation Maintenance Module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E1EDB20-B750-E5E9-8E92-87267775AC19}"/>
              </a:ext>
            </a:extLst>
          </p:cNvPr>
          <p:cNvSpPr txBox="1"/>
          <p:nvPr/>
        </p:nvSpPr>
        <p:spPr>
          <a:xfrm>
            <a:off x="4713057" y="1489479"/>
            <a:ext cx="6752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-Simulation Events</a:t>
            </a:r>
          </a:p>
        </p:txBody>
      </p:sp>
      <p:sp>
        <p:nvSpPr>
          <p:cNvPr id="18" name="Rounded Rectangle 29">
            <a:extLst>
              <a:ext uri="{FF2B5EF4-FFF2-40B4-BE49-F238E27FC236}">
                <a16:creationId xmlns:a16="http://schemas.microsoft.com/office/drawing/2014/main" id="{351ABAC9-95DA-DB64-1D76-AEB49F238802}"/>
              </a:ext>
            </a:extLst>
          </p:cNvPr>
          <p:cNvSpPr/>
          <p:nvPr/>
        </p:nvSpPr>
        <p:spPr>
          <a:xfrm rot="16200000">
            <a:off x="2029694" y="4761449"/>
            <a:ext cx="1181448" cy="357955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ysClr val="windowText" lastClr="000000"/>
                </a:solidFill>
              </a:rPr>
              <a:t>Network Emulator</a:t>
            </a:r>
          </a:p>
        </p:txBody>
      </p:sp>
      <p:sp>
        <p:nvSpPr>
          <p:cNvPr id="51" name="Rounded Rectangle 29">
            <a:extLst>
              <a:ext uri="{FF2B5EF4-FFF2-40B4-BE49-F238E27FC236}">
                <a16:creationId xmlns:a16="http://schemas.microsoft.com/office/drawing/2014/main" id="{217BB112-4919-5EF6-1341-F6C36B25E02B}"/>
              </a:ext>
            </a:extLst>
          </p:cNvPr>
          <p:cNvSpPr/>
          <p:nvPr/>
        </p:nvSpPr>
        <p:spPr>
          <a:xfrm>
            <a:off x="3270356" y="2878232"/>
            <a:ext cx="3038481" cy="3157979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50" i="1" dirty="0">
                <a:solidFill>
                  <a:sysClr val="windowText" lastClr="000000"/>
                </a:solidFill>
              </a:rPr>
              <a:t>Platform Emulator</a:t>
            </a:r>
          </a:p>
        </p:txBody>
      </p:sp>
      <p:sp>
        <p:nvSpPr>
          <p:cNvPr id="60" name="Rounded Rectangle 29">
            <a:extLst>
              <a:ext uri="{FF2B5EF4-FFF2-40B4-BE49-F238E27FC236}">
                <a16:creationId xmlns:a16="http://schemas.microsoft.com/office/drawing/2014/main" id="{FF61DADA-E76D-99A4-ABE1-66DEFE816698}"/>
              </a:ext>
            </a:extLst>
          </p:cNvPr>
          <p:cNvSpPr/>
          <p:nvPr/>
        </p:nvSpPr>
        <p:spPr>
          <a:xfrm>
            <a:off x="4093543" y="5574315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Payload</a:t>
            </a:r>
          </a:p>
        </p:txBody>
      </p:sp>
      <p:cxnSp>
        <p:nvCxnSpPr>
          <p:cNvPr id="147" name="Elbow Connector 56">
            <a:extLst>
              <a:ext uri="{FF2B5EF4-FFF2-40B4-BE49-F238E27FC236}">
                <a16:creationId xmlns:a16="http://schemas.microsoft.com/office/drawing/2014/main" id="{C4502423-406F-A3F6-1567-395AD1537D70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5457028" y="3968393"/>
            <a:ext cx="2497510" cy="517239"/>
          </a:xfrm>
          <a:prstGeom prst="bentConnector3">
            <a:avLst>
              <a:gd name="adj1" fmla="val 50000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Elbow Connector 56">
            <a:extLst>
              <a:ext uri="{FF2B5EF4-FFF2-40B4-BE49-F238E27FC236}">
                <a16:creationId xmlns:a16="http://schemas.microsoft.com/office/drawing/2014/main" id="{8F38ED55-85B4-23DF-B418-4B917428540D}"/>
              </a:ext>
            </a:extLst>
          </p:cNvPr>
          <p:cNvCxnSpPr>
            <a:cxnSpLocks/>
            <a:stCxn id="89" idx="0"/>
            <a:endCxn id="12" idx="1"/>
          </p:cNvCxnSpPr>
          <p:nvPr/>
        </p:nvCxnSpPr>
        <p:spPr>
          <a:xfrm rot="16200000" flipH="1">
            <a:off x="6569812" y="2012077"/>
            <a:ext cx="86893" cy="2670059"/>
          </a:xfrm>
          <a:prstGeom prst="bentConnector4">
            <a:avLst>
              <a:gd name="adj1" fmla="val -263082"/>
              <a:gd name="adj2" fmla="val 44455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Rounded Rectangle 29">
            <a:extLst>
              <a:ext uri="{FF2B5EF4-FFF2-40B4-BE49-F238E27FC236}">
                <a16:creationId xmlns:a16="http://schemas.microsoft.com/office/drawing/2014/main" id="{AD0BCC4D-3FD7-21C3-0DE9-F78C5720B017}"/>
              </a:ext>
            </a:extLst>
          </p:cNvPr>
          <p:cNvSpPr/>
          <p:nvPr/>
        </p:nvSpPr>
        <p:spPr>
          <a:xfrm>
            <a:off x="3555509" y="3535786"/>
            <a:ext cx="667620" cy="238442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Reactive Planner</a:t>
            </a:r>
          </a:p>
        </p:txBody>
      </p:sp>
      <p:sp>
        <p:nvSpPr>
          <p:cNvPr id="72" name="Rounded Rectangle 29">
            <a:extLst>
              <a:ext uri="{FF2B5EF4-FFF2-40B4-BE49-F238E27FC236}">
                <a16:creationId xmlns:a16="http://schemas.microsoft.com/office/drawing/2014/main" id="{84D4896E-930E-472B-B585-48CDAD784539}"/>
              </a:ext>
            </a:extLst>
          </p:cNvPr>
          <p:cNvSpPr/>
          <p:nvPr/>
        </p:nvSpPr>
        <p:spPr>
          <a:xfrm>
            <a:off x="4093543" y="5182556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Comms</a:t>
            </a:r>
            <a:endParaRPr lang="en-US" sz="600" i="1" dirty="0">
              <a:solidFill>
                <a:sysClr val="windowText" lastClr="000000"/>
              </a:solidFill>
            </a:endParaRPr>
          </a:p>
        </p:txBody>
      </p:sp>
      <p:sp>
        <p:nvSpPr>
          <p:cNvPr id="73" name="Rounded Rectangle 29">
            <a:extLst>
              <a:ext uri="{FF2B5EF4-FFF2-40B4-BE49-F238E27FC236}">
                <a16:creationId xmlns:a16="http://schemas.microsoft.com/office/drawing/2014/main" id="{117013F9-A97F-4F7A-B68C-0B8700601C16}"/>
              </a:ext>
            </a:extLst>
          </p:cNvPr>
          <p:cNvSpPr/>
          <p:nvPr/>
        </p:nvSpPr>
        <p:spPr>
          <a:xfrm>
            <a:off x="4093543" y="4790798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EPS</a:t>
            </a:r>
          </a:p>
        </p:txBody>
      </p:sp>
      <p:sp>
        <p:nvSpPr>
          <p:cNvPr id="75" name="Rounded Rectangle 29">
            <a:extLst>
              <a:ext uri="{FF2B5EF4-FFF2-40B4-BE49-F238E27FC236}">
                <a16:creationId xmlns:a16="http://schemas.microsoft.com/office/drawing/2014/main" id="{9EBDCE34-BAB4-4345-9C48-CB22D85302A0}"/>
              </a:ext>
            </a:extLst>
          </p:cNvPr>
          <p:cNvSpPr/>
          <p:nvPr/>
        </p:nvSpPr>
        <p:spPr>
          <a:xfrm>
            <a:off x="4093543" y="4399040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GNC</a:t>
            </a:r>
          </a:p>
        </p:txBody>
      </p:sp>
      <p:sp>
        <p:nvSpPr>
          <p:cNvPr id="76" name="Rounded Rectangle 29">
            <a:extLst>
              <a:ext uri="{FF2B5EF4-FFF2-40B4-BE49-F238E27FC236}">
                <a16:creationId xmlns:a16="http://schemas.microsoft.com/office/drawing/2014/main" id="{EC542895-4B0F-4E1E-9A51-400E8AB0FFA4}"/>
              </a:ext>
            </a:extLst>
          </p:cNvPr>
          <p:cNvSpPr/>
          <p:nvPr/>
        </p:nvSpPr>
        <p:spPr>
          <a:xfrm>
            <a:off x="3490685" y="3197788"/>
            <a:ext cx="2575259" cy="1090749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800" dirty="0">
                <a:solidFill>
                  <a:sysClr val="windowText" lastClr="000000"/>
                </a:solidFill>
              </a:rPr>
              <a:t>CDH</a:t>
            </a:r>
          </a:p>
        </p:txBody>
      </p:sp>
      <p:sp>
        <p:nvSpPr>
          <p:cNvPr id="89" name="Rounded Rectangle 29">
            <a:extLst>
              <a:ext uri="{FF2B5EF4-FFF2-40B4-BE49-F238E27FC236}">
                <a16:creationId xmlns:a16="http://schemas.microsoft.com/office/drawing/2014/main" id="{A089AF54-A214-49A0-8D78-1A76942FC697}"/>
              </a:ext>
            </a:extLst>
          </p:cNvPr>
          <p:cNvSpPr/>
          <p:nvPr/>
        </p:nvSpPr>
        <p:spPr>
          <a:xfrm>
            <a:off x="4944420" y="3303660"/>
            <a:ext cx="667620" cy="29589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Memory Emulator</a:t>
            </a:r>
          </a:p>
        </p:txBody>
      </p:sp>
      <p:sp>
        <p:nvSpPr>
          <p:cNvPr id="90" name="Rounded Rectangle 29">
            <a:extLst>
              <a:ext uri="{FF2B5EF4-FFF2-40B4-BE49-F238E27FC236}">
                <a16:creationId xmlns:a16="http://schemas.microsoft.com/office/drawing/2014/main" id="{7A899FE2-096C-4441-BC96-893DB6260128}"/>
              </a:ext>
            </a:extLst>
          </p:cNvPr>
          <p:cNvSpPr/>
          <p:nvPr/>
        </p:nvSpPr>
        <p:spPr>
          <a:xfrm>
            <a:off x="4771831" y="3896676"/>
            <a:ext cx="667620" cy="248121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Operations Executor</a:t>
            </a:r>
          </a:p>
        </p:txBody>
      </p:sp>
      <p:cxnSp>
        <p:nvCxnSpPr>
          <p:cNvPr id="105" name="Elbow Connector 56">
            <a:extLst>
              <a:ext uri="{FF2B5EF4-FFF2-40B4-BE49-F238E27FC236}">
                <a16:creationId xmlns:a16="http://schemas.microsoft.com/office/drawing/2014/main" id="{F5DF90EF-91A2-423E-827C-D647B4163013}"/>
              </a:ext>
            </a:extLst>
          </p:cNvPr>
          <p:cNvCxnSpPr>
            <a:cxnSpLocks/>
            <a:stCxn id="75" idx="1"/>
            <a:endCxn id="90" idx="1"/>
          </p:cNvCxnSpPr>
          <p:nvPr/>
        </p:nvCxnSpPr>
        <p:spPr>
          <a:xfrm rot="10800000" flipH="1">
            <a:off x="4093543" y="4020738"/>
            <a:ext cx="678288" cy="533873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Elbow Connector 56">
            <a:extLst>
              <a:ext uri="{FF2B5EF4-FFF2-40B4-BE49-F238E27FC236}">
                <a16:creationId xmlns:a16="http://schemas.microsoft.com/office/drawing/2014/main" id="{1276588E-6E95-4E3A-9113-31E5B78741FD}"/>
              </a:ext>
            </a:extLst>
          </p:cNvPr>
          <p:cNvCxnSpPr>
            <a:cxnSpLocks/>
            <a:stCxn id="73" idx="1"/>
            <a:endCxn id="90" idx="1"/>
          </p:cNvCxnSpPr>
          <p:nvPr/>
        </p:nvCxnSpPr>
        <p:spPr>
          <a:xfrm rot="10800000" flipH="1">
            <a:off x="4093543" y="4020738"/>
            <a:ext cx="678288" cy="925631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Elbow Connector 56">
            <a:extLst>
              <a:ext uri="{FF2B5EF4-FFF2-40B4-BE49-F238E27FC236}">
                <a16:creationId xmlns:a16="http://schemas.microsoft.com/office/drawing/2014/main" id="{7E7DCF36-0AD7-4A5C-A0F2-A60BC87135E2}"/>
              </a:ext>
            </a:extLst>
          </p:cNvPr>
          <p:cNvCxnSpPr>
            <a:cxnSpLocks/>
            <a:stCxn id="72" idx="1"/>
            <a:endCxn id="90" idx="1"/>
          </p:cNvCxnSpPr>
          <p:nvPr/>
        </p:nvCxnSpPr>
        <p:spPr>
          <a:xfrm rot="10800000" flipH="1">
            <a:off x="4093543" y="4020738"/>
            <a:ext cx="678288" cy="1317389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Elbow Connector 56">
            <a:extLst>
              <a:ext uri="{FF2B5EF4-FFF2-40B4-BE49-F238E27FC236}">
                <a16:creationId xmlns:a16="http://schemas.microsoft.com/office/drawing/2014/main" id="{EE80653F-58C9-448D-9038-26256F33A14C}"/>
              </a:ext>
            </a:extLst>
          </p:cNvPr>
          <p:cNvCxnSpPr>
            <a:cxnSpLocks/>
            <a:stCxn id="60" idx="1"/>
            <a:endCxn id="90" idx="1"/>
          </p:cNvCxnSpPr>
          <p:nvPr/>
        </p:nvCxnSpPr>
        <p:spPr>
          <a:xfrm rot="10800000" flipH="1">
            <a:off x="4093543" y="4020737"/>
            <a:ext cx="678288" cy="1709148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Elbow Connector 56">
            <a:extLst>
              <a:ext uri="{FF2B5EF4-FFF2-40B4-BE49-F238E27FC236}">
                <a16:creationId xmlns:a16="http://schemas.microsoft.com/office/drawing/2014/main" id="{0A3C5567-7911-4126-A03D-4F9D0E9372E2}"/>
              </a:ext>
            </a:extLst>
          </p:cNvPr>
          <p:cNvCxnSpPr>
            <a:cxnSpLocks/>
            <a:stCxn id="90" idx="2"/>
            <a:endCxn id="75" idx="3"/>
          </p:cNvCxnSpPr>
          <p:nvPr/>
        </p:nvCxnSpPr>
        <p:spPr>
          <a:xfrm rot="5400000">
            <a:off x="4729981" y="4178949"/>
            <a:ext cx="409813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Elbow Connector 56">
            <a:extLst>
              <a:ext uri="{FF2B5EF4-FFF2-40B4-BE49-F238E27FC236}">
                <a16:creationId xmlns:a16="http://schemas.microsoft.com/office/drawing/2014/main" id="{650CE2F8-3AF4-4B08-927F-647C746D5826}"/>
              </a:ext>
            </a:extLst>
          </p:cNvPr>
          <p:cNvCxnSpPr>
            <a:cxnSpLocks/>
            <a:stCxn id="90" idx="2"/>
            <a:endCxn id="73" idx="3"/>
          </p:cNvCxnSpPr>
          <p:nvPr/>
        </p:nvCxnSpPr>
        <p:spPr>
          <a:xfrm rot="5400000">
            <a:off x="4534102" y="4374828"/>
            <a:ext cx="801571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Elbow Connector 56">
            <a:extLst>
              <a:ext uri="{FF2B5EF4-FFF2-40B4-BE49-F238E27FC236}">
                <a16:creationId xmlns:a16="http://schemas.microsoft.com/office/drawing/2014/main" id="{81354236-E510-40FB-A081-2E061FAF211D}"/>
              </a:ext>
            </a:extLst>
          </p:cNvPr>
          <p:cNvCxnSpPr>
            <a:cxnSpLocks/>
            <a:stCxn id="90" idx="2"/>
            <a:endCxn id="72" idx="3"/>
          </p:cNvCxnSpPr>
          <p:nvPr/>
        </p:nvCxnSpPr>
        <p:spPr>
          <a:xfrm rot="5400000">
            <a:off x="4338223" y="4570707"/>
            <a:ext cx="1193329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Elbow Connector 56">
            <a:extLst>
              <a:ext uri="{FF2B5EF4-FFF2-40B4-BE49-F238E27FC236}">
                <a16:creationId xmlns:a16="http://schemas.microsoft.com/office/drawing/2014/main" id="{74371965-3CBC-4202-90CC-34368C216DDF}"/>
              </a:ext>
            </a:extLst>
          </p:cNvPr>
          <p:cNvCxnSpPr>
            <a:cxnSpLocks/>
            <a:stCxn id="90" idx="2"/>
            <a:endCxn id="60" idx="3"/>
          </p:cNvCxnSpPr>
          <p:nvPr/>
        </p:nvCxnSpPr>
        <p:spPr>
          <a:xfrm rot="5400000">
            <a:off x="4142343" y="4766587"/>
            <a:ext cx="1585088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Elbow Connector 56">
            <a:extLst>
              <a:ext uri="{FF2B5EF4-FFF2-40B4-BE49-F238E27FC236}">
                <a16:creationId xmlns:a16="http://schemas.microsoft.com/office/drawing/2014/main" id="{DD8C3B6D-2674-428C-BC26-3A80B5A5473E}"/>
              </a:ext>
            </a:extLst>
          </p:cNvPr>
          <p:cNvCxnSpPr>
            <a:cxnSpLocks/>
            <a:endCxn id="18" idx="2"/>
          </p:cNvCxnSpPr>
          <p:nvPr/>
        </p:nvCxnSpPr>
        <p:spPr>
          <a:xfrm rot="10800000">
            <a:off x="2799396" y="4940428"/>
            <a:ext cx="1294150" cy="515497"/>
          </a:xfrm>
          <a:prstGeom prst="bentConnector3">
            <a:avLst>
              <a:gd name="adj1" fmla="val 87683"/>
            </a:avLst>
          </a:prstGeom>
          <a:ln w="19050"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Elbow Connector 56">
            <a:extLst>
              <a:ext uri="{FF2B5EF4-FFF2-40B4-BE49-F238E27FC236}">
                <a16:creationId xmlns:a16="http://schemas.microsoft.com/office/drawing/2014/main" id="{F5229F95-BCB5-4C9F-A7C6-4D267755FE5F}"/>
              </a:ext>
            </a:extLst>
          </p:cNvPr>
          <p:cNvCxnSpPr>
            <a:cxnSpLocks/>
            <a:stCxn id="89" idx="3"/>
          </p:cNvCxnSpPr>
          <p:nvPr/>
        </p:nvCxnSpPr>
        <p:spPr>
          <a:xfrm flipH="1">
            <a:off x="4770621" y="3451605"/>
            <a:ext cx="841419" cy="2413265"/>
          </a:xfrm>
          <a:prstGeom prst="bentConnector4">
            <a:avLst>
              <a:gd name="adj1" fmla="val -27168"/>
              <a:gd name="adj2" fmla="val 99376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Elbow Connector 56">
            <a:extLst>
              <a:ext uri="{FF2B5EF4-FFF2-40B4-BE49-F238E27FC236}">
                <a16:creationId xmlns:a16="http://schemas.microsoft.com/office/drawing/2014/main" id="{F38834F7-AB5C-4070-98DC-D7AEAFD00312}"/>
              </a:ext>
            </a:extLst>
          </p:cNvPr>
          <p:cNvCxnSpPr>
            <a:cxnSpLocks/>
            <a:stCxn id="89" idx="3"/>
          </p:cNvCxnSpPr>
          <p:nvPr/>
        </p:nvCxnSpPr>
        <p:spPr>
          <a:xfrm flipH="1">
            <a:off x="4768022" y="3451605"/>
            <a:ext cx="844018" cy="2004317"/>
          </a:xfrm>
          <a:prstGeom prst="bentConnector4">
            <a:avLst>
              <a:gd name="adj1" fmla="val -27085"/>
              <a:gd name="adj2" fmla="val 99566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Elbow Connector 56">
            <a:extLst>
              <a:ext uri="{FF2B5EF4-FFF2-40B4-BE49-F238E27FC236}">
                <a16:creationId xmlns:a16="http://schemas.microsoft.com/office/drawing/2014/main" id="{3F311BAA-2BE1-4980-A029-D469D899B8DE}"/>
              </a:ext>
            </a:extLst>
          </p:cNvPr>
          <p:cNvCxnSpPr>
            <a:cxnSpLocks/>
            <a:stCxn id="90" idx="3"/>
          </p:cNvCxnSpPr>
          <p:nvPr/>
        </p:nvCxnSpPr>
        <p:spPr>
          <a:xfrm>
            <a:off x="5439451" y="4020737"/>
            <a:ext cx="2515087" cy="548563"/>
          </a:xfrm>
          <a:prstGeom prst="bentConnector3">
            <a:avLst>
              <a:gd name="adj1" fmla="val 38891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Elbow Connector 56">
            <a:extLst>
              <a:ext uri="{FF2B5EF4-FFF2-40B4-BE49-F238E27FC236}">
                <a16:creationId xmlns:a16="http://schemas.microsoft.com/office/drawing/2014/main" id="{F1B0D1BB-E82B-4F3B-B8FF-B040DD6FD753}"/>
              </a:ext>
            </a:extLst>
          </p:cNvPr>
          <p:cNvCxnSpPr>
            <a:cxnSpLocks/>
            <a:stCxn id="180" idx="3"/>
          </p:cNvCxnSpPr>
          <p:nvPr/>
        </p:nvCxnSpPr>
        <p:spPr>
          <a:xfrm>
            <a:off x="4223129" y="3655007"/>
            <a:ext cx="541004" cy="255227"/>
          </a:xfrm>
          <a:prstGeom prst="bentConnector3">
            <a:avLst>
              <a:gd name="adj1" fmla="val 50000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Elbow Connector 56">
            <a:extLst>
              <a:ext uri="{FF2B5EF4-FFF2-40B4-BE49-F238E27FC236}">
                <a16:creationId xmlns:a16="http://schemas.microsoft.com/office/drawing/2014/main" id="{6A04DC9D-A6D7-4E03-B2D3-EA2386F340DE}"/>
              </a:ext>
            </a:extLst>
          </p:cNvPr>
          <p:cNvCxnSpPr>
            <a:cxnSpLocks/>
          </p:cNvCxnSpPr>
          <p:nvPr/>
        </p:nvCxnSpPr>
        <p:spPr>
          <a:xfrm rot="10800000">
            <a:off x="4221947" y="3774228"/>
            <a:ext cx="542191" cy="194164"/>
          </a:xfrm>
          <a:prstGeom prst="bentConnector3">
            <a:avLst>
              <a:gd name="adj1" fmla="val 60541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Elbow Connector 56">
            <a:extLst>
              <a:ext uri="{FF2B5EF4-FFF2-40B4-BE49-F238E27FC236}">
                <a16:creationId xmlns:a16="http://schemas.microsoft.com/office/drawing/2014/main" id="{E9DC7D74-7045-4720-85E7-1B71F3C71EB9}"/>
              </a:ext>
            </a:extLst>
          </p:cNvPr>
          <p:cNvCxnSpPr>
            <a:cxnSpLocks/>
            <a:endCxn id="89" idx="1"/>
          </p:cNvCxnSpPr>
          <p:nvPr/>
        </p:nvCxnSpPr>
        <p:spPr>
          <a:xfrm rot="16200000" flipV="1">
            <a:off x="4743496" y="3652530"/>
            <a:ext cx="445071" cy="43222"/>
          </a:xfrm>
          <a:prstGeom prst="bentConnector4">
            <a:avLst>
              <a:gd name="adj1" fmla="val 33380"/>
              <a:gd name="adj2" fmla="val 302744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Elbow Connector 56">
            <a:extLst>
              <a:ext uri="{FF2B5EF4-FFF2-40B4-BE49-F238E27FC236}">
                <a16:creationId xmlns:a16="http://schemas.microsoft.com/office/drawing/2014/main" id="{E9C2128D-7127-4151-A20C-1197683BF2C7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2038279" cy="1844185"/>
          </a:xfrm>
          <a:prstGeom prst="bentConnector3">
            <a:avLst>
              <a:gd name="adj1" fmla="val 53240"/>
            </a:avLst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Elbow Connector 56">
            <a:extLst>
              <a:ext uri="{FF2B5EF4-FFF2-40B4-BE49-F238E27FC236}">
                <a16:creationId xmlns:a16="http://schemas.microsoft.com/office/drawing/2014/main" id="{2973BBC1-1C5F-458E-A016-FD758E447D5B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1084980" cy="2245264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Elbow Connector 56">
            <a:extLst>
              <a:ext uri="{FF2B5EF4-FFF2-40B4-BE49-F238E27FC236}">
                <a16:creationId xmlns:a16="http://schemas.microsoft.com/office/drawing/2014/main" id="{94DC209D-27D1-4A9E-9A13-41665E7FF0CE}"/>
              </a:ext>
            </a:extLst>
          </p:cNvPr>
          <p:cNvCxnSpPr>
            <a:cxnSpLocks/>
          </p:cNvCxnSpPr>
          <p:nvPr/>
        </p:nvCxnSpPr>
        <p:spPr>
          <a:xfrm>
            <a:off x="3166973" y="5067736"/>
            <a:ext cx="920628" cy="0"/>
          </a:xfrm>
          <a:prstGeom prst="straightConnector1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Elbow Connector 56">
            <a:extLst>
              <a:ext uri="{FF2B5EF4-FFF2-40B4-BE49-F238E27FC236}">
                <a16:creationId xmlns:a16="http://schemas.microsoft.com/office/drawing/2014/main" id="{77DD1CD4-9730-44EC-91E2-5C9E600BAA98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1083060" cy="2449703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Elbow Connector 56">
            <a:extLst>
              <a:ext uri="{FF2B5EF4-FFF2-40B4-BE49-F238E27FC236}">
                <a16:creationId xmlns:a16="http://schemas.microsoft.com/office/drawing/2014/main" id="{FB982657-D5E3-4A79-B1E8-3DD75CBB3035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1081216" cy="3013025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Elbow Connector 56">
            <a:extLst>
              <a:ext uri="{FF2B5EF4-FFF2-40B4-BE49-F238E27FC236}">
                <a16:creationId xmlns:a16="http://schemas.microsoft.com/office/drawing/2014/main" id="{B68866AC-77EB-42F7-9DE6-6E7049A5992D}"/>
              </a:ext>
            </a:extLst>
          </p:cNvPr>
          <p:cNvCxnSpPr>
            <a:cxnSpLocks/>
          </p:cNvCxnSpPr>
          <p:nvPr/>
        </p:nvCxnSpPr>
        <p:spPr>
          <a:xfrm>
            <a:off x="3170829" y="5837402"/>
            <a:ext cx="920628" cy="0"/>
          </a:xfrm>
          <a:prstGeom prst="straightConnector1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Elbow Connector 56">
            <a:extLst>
              <a:ext uri="{FF2B5EF4-FFF2-40B4-BE49-F238E27FC236}">
                <a16:creationId xmlns:a16="http://schemas.microsoft.com/office/drawing/2014/main" id="{0ABB24D6-7AE1-449F-805C-4DB57F4CE26A}"/>
              </a:ext>
            </a:extLst>
          </p:cNvPr>
          <p:cNvCxnSpPr>
            <a:cxnSpLocks/>
            <a:stCxn id="8" idx="3"/>
            <a:endCxn id="18" idx="3"/>
          </p:cNvCxnSpPr>
          <p:nvPr/>
        </p:nvCxnSpPr>
        <p:spPr>
          <a:xfrm>
            <a:off x="2066852" y="2835248"/>
            <a:ext cx="553567" cy="1514455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Elbow Connector 56">
            <a:extLst>
              <a:ext uri="{FF2B5EF4-FFF2-40B4-BE49-F238E27FC236}">
                <a16:creationId xmlns:a16="http://schemas.microsoft.com/office/drawing/2014/main" id="{91F6E739-09E3-4461-9EE5-15189E7F6479}"/>
              </a:ext>
            </a:extLst>
          </p:cNvPr>
          <p:cNvCxnSpPr>
            <a:cxnSpLocks/>
            <a:stCxn id="52" idx="2"/>
          </p:cNvCxnSpPr>
          <p:nvPr/>
        </p:nvCxnSpPr>
        <p:spPr>
          <a:xfrm rot="5400000">
            <a:off x="3219455" y="1911159"/>
            <a:ext cx="856467" cy="991712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56">
            <a:extLst>
              <a:ext uri="{FF2B5EF4-FFF2-40B4-BE49-F238E27FC236}">
                <a16:creationId xmlns:a16="http://schemas.microsoft.com/office/drawing/2014/main" id="{B49EAF7B-342F-349C-13D1-BA81BFF6FC82}"/>
              </a:ext>
            </a:extLst>
          </p:cNvPr>
          <p:cNvCxnSpPr>
            <a:cxnSpLocks/>
          </p:cNvCxnSpPr>
          <p:nvPr/>
        </p:nvCxnSpPr>
        <p:spPr>
          <a:xfrm rot="10800000">
            <a:off x="5618528" y="3350614"/>
            <a:ext cx="2327358" cy="145181"/>
          </a:xfrm>
          <a:prstGeom prst="bentConnector3">
            <a:avLst>
              <a:gd name="adj1" fmla="val 67704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Elbow Connector 56">
            <a:extLst>
              <a:ext uri="{FF2B5EF4-FFF2-40B4-BE49-F238E27FC236}">
                <a16:creationId xmlns:a16="http://schemas.microsoft.com/office/drawing/2014/main" id="{92F17629-697B-04AF-647C-0F92F4609D53}"/>
              </a:ext>
            </a:extLst>
          </p:cNvPr>
          <p:cNvCxnSpPr>
            <a:cxnSpLocks/>
          </p:cNvCxnSpPr>
          <p:nvPr/>
        </p:nvCxnSpPr>
        <p:spPr>
          <a:xfrm>
            <a:off x="3184503" y="5227802"/>
            <a:ext cx="920628" cy="0"/>
          </a:xfrm>
          <a:prstGeom prst="straightConnector1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Elbow Connector 56">
            <a:extLst>
              <a:ext uri="{FF2B5EF4-FFF2-40B4-BE49-F238E27FC236}">
                <a16:creationId xmlns:a16="http://schemas.microsoft.com/office/drawing/2014/main" id="{4F09E56D-F40E-29BA-8FA9-0AECD59D1FD3}"/>
              </a:ext>
            </a:extLst>
          </p:cNvPr>
          <p:cNvCxnSpPr>
            <a:cxnSpLocks/>
            <a:stCxn id="90" idx="0"/>
            <a:endCxn id="89" idx="2"/>
          </p:cNvCxnSpPr>
          <p:nvPr/>
        </p:nvCxnSpPr>
        <p:spPr>
          <a:xfrm rot="5400000" flipH="1" flipV="1">
            <a:off x="5043372" y="3661819"/>
            <a:ext cx="297126" cy="172589"/>
          </a:xfrm>
          <a:prstGeom prst="bentConnector3">
            <a:avLst>
              <a:gd name="adj1" fmla="val 60258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Graphic 16" descr="Speech with solid fill">
            <a:extLst>
              <a:ext uri="{FF2B5EF4-FFF2-40B4-BE49-F238E27FC236}">
                <a16:creationId xmlns:a16="http://schemas.microsoft.com/office/drawing/2014/main" id="{BAAFDCD6-5EB9-F40E-926B-8412B2A3A5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4401241" y="5012718"/>
            <a:ext cx="1276488" cy="97621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1BC0C69-CCB9-8556-8B71-699806400C86}"/>
              </a:ext>
            </a:extLst>
          </p:cNvPr>
          <p:cNvSpPr txBox="1"/>
          <p:nvPr/>
        </p:nvSpPr>
        <p:spPr>
          <a:xfrm>
            <a:off x="4579108" y="5234826"/>
            <a:ext cx="962270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“Measurement performed! Saving results…”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4E00649-E92A-058F-3253-83126467EBBE}"/>
              </a:ext>
            </a:extLst>
          </p:cNvPr>
          <p:cNvGrpSpPr/>
          <p:nvPr/>
        </p:nvGrpSpPr>
        <p:grpSpPr>
          <a:xfrm>
            <a:off x="1253943" y="936113"/>
            <a:ext cx="914400" cy="914400"/>
            <a:chOff x="8717280" y="2379218"/>
            <a:chExt cx="914400" cy="914400"/>
          </a:xfrm>
          <a:solidFill>
            <a:srgbClr val="0070C0"/>
          </a:solidFill>
        </p:grpSpPr>
        <p:pic>
          <p:nvPicPr>
            <p:cNvPr id="33" name="Graphic 32" descr="Satellite with solid fill">
              <a:extLst>
                <a:ext uri="{FF2B5EF4-FFF2-40B4-BE49-F238E27FC236}">
                  <a16:creationId xmlns:a16="http://schemas.microsoft.com/office/drawing/2014/main" id="{8024A227-1702-CEA0-8240-6CBBFD4CA4C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17280" y="2379218"/>
              <a:ext cx="914400" cy="914400"/>
            </a:xfrm>
            <a:prstGeom prst="rect">
              <a:avLst/>
            </a:prstGeom>
          </p:spPr>
        </p:pic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5E52C594-D08E-B3E2-E204-4DBD0FE19047}"/>
                </a:ext>
              </a:extLst>
            </p:cNvPr>
            <p:cNvSpPr/>
            <p:nvPr/>
          </p:nvSpPr>
          <p:spPr>
            <a:xfrm>
              <a:off x="9089136" y="2746756"/>
              <a:ext cx="170688" cy="17932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2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F9832590-802D-B246-6F07-072B3E3728BB}"/>
              </a:ext>
            </a:extLst>
          </p:cNvPr>
          <p:cNvSpPr txBox="1"/>
          <p:nvPr/>
        </p:nvSpPr>
        <p:spPr>
          <a:xfrm>
            <a:off x="4944420" y="5836156"/>
            <a:ext cx="841419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-Instrument Data</a:t>
            </a:r>
          </a:p>
        </p:txBody>
      </p:sp>
      <p:pic>
        <p:nvPicPr>
          <p:cNvPr id="22" name="Graphic 21" descr="Speech with solid fill">
            <a:extLst>
              <a:ext uri="{FF2B5EF4-FFF2-40B4-BE49-F238E27FC236}">
                <a16:creationId xmlns:a16="http://schemas.microsoft.com/office/drawing/2014/main" id="{291DF5DD-36C1-5C6A-12AF-9471B6360C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5172114" y="2623336"/>
            <a:ext cx="1276488" cy="97621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94F4EEA-83D6-E4E1-D809-78F765E42831}"/>
              </a:ext>
            </a:extLst>
          </p:cNvPr>
          <p:cNvSpPr txBox="1"/>
          <p:nvPr/>
        </p:nvSpPr>
        <p:spPr>
          <a:xfrm>
            <a:off x="5351191" y="2833344"/>
            <a:ext cx="962270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“Measurement data is now stored in internal memory!”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D9A4A21-044B-CD19-6BE6-F0F5259F6CC9}"/>
              </a:ext>
            </a:extLst>
          </p:cNvPr>
          <p:cNvSpPr/>
          <p:nvPr/>
        </p:nvSpPr>
        <p:spPr>
          <a:xfrm>
            <a:off x="9932798" y="3236807"/>
            <a:ext cx="2114576" cy="79501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00" b="1" dirty="0">
                <a:solidFill>
                  <a:schemeClr val="tx1"/>
                </a:solidFill>
              </a:rPr>
              <a:t>Scenario step:</a:t>
            </a:r>
          </a:p>
          <a:p>
            <a:endParaRPr lang="en-US" sz="1200" dirty="0">
              <a:solidFill>
                <a:schemeClr val="tx1"/>
              </a:solidFill>
            </a:endParaRPr>
          </a:p>
          <a:p>
            <a:r>
              <a:rPr lang="en-US" sz="1100" dirty="0">
                <a:solidFill>
                  <a:schemeClr val="tx1"/>
                </a:solidFill>
              </a:rPr>
              <a:t>Agent 2 performs measurement</a:t>
            </a:r>
          </a:p>
          <a:p>
            <a:endParaRPr lang="en-US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72613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4C978-9A8F-D19F-6684-24EF10271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Engineering Module - Plan Execution </a:t>
            </a:r>
          </a:p>
        </p:txBody>
      </p:sp>
      <p:sp>
        <p:nvSpPr>
          <p:cNvPr id="4" name="Rounded Rectangle 29">
            <a:extLst>
              <a:ext uri="{FF2B5EF4-FFF2-40B4-BE49-F238E27FC236}">
                <a16:creationId xmlns:a16="http://schemas.microsoft.com/office/drawing/2014/main" id="{F40648B5-DE50-3579-FADA-CAF8E94030E7}"/>
              </a:ext>
            </a:extLst>
          </p:cNvPr>
          <p:cNvSpPr/>
          <p:nvPr/>
        </p:nvSpPr>
        <p:spPr>
          <a:xfrm>
            <a:off x="1698089" y="1115370"/>
            <a:ext cx="8052471" cy="5183541"/>
          </a:xfrm>
          <a:prstGeom prst="roundRect">
            <a:avLst>
              <a:gd name="adj" fmla="val 6097"/>
            </a:avLst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5" name="Rounded Rectangle 30">
            <a:extLst>
              <a:ext uri="{FF2B5EF4-FFF2-40B4-BE49-F238E27FC236}">
                <a16:creationId xmlns:a16="http://schemas.microsoft.com/office/drawing/2014/main" id="{36FCB5CD-F302-D51B-34A3-A0B1CCDBE6D6}"/>
              </a:ext>
            </a:extLst>
          </p:cNvPr>
          <p:cNvSpPr/>
          <p:nvPr/>
        </p:nvSpPr>
        <p:spPr>
          <a:xfrm rot="16200000">
            <a:off x="-510985" y="2233073"/>
            <a:ext cx="2154955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Environment</a:t>
            </a:r>
          </a:p>
        </p:txBody>
      </p:sp>
      <p:sp>
        <p:nvSpPr>
          <p:cNvPr id="6" name="Rounded Rectangle 30">
            <a:extLst>
              <a:ext uri="{FF2B5EF4-FFF2-40B4-BE49-F238E27FC236}">
                <a16:creationId xmlns:a16="http://schemas.microsoft.com/office/drawing/2014/main" id="{87F517DA-6E73-F6CB-E770-58B82D97E783}"/>
              </a:ext>
            </a:extLst>
          </p:cNvPr>
          <p:cNvSpPr/>
          <p:nvPr/>
        </p:nvSpPr>
        <p:spPr>
          <a:xfrm rot="16200000">
            <a:off x="-423114" y="4774286"/>
            <a:ext cx="1979210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Other Agents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1FE5CB-B5E3-B8CC-FC28-61C7280D0EC8}"/>
              </a:ext>
            </a:extLst>
          </p:cNvPr>
          <p:cNvSpPr/>
          <p:nvPr/>
        </p:nvSpPr>
        <p:spPr>
          <a:xfrm>
            <a:off x="1698087" y="1854201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SUB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C5E1990-9422-5D7F-F9ED-1C8180FDCE4E}"/>
              </a:ext>
            </a:extLst>
          </p:cNvPr>
          <p:cNvSpPr/>
          <p:nvPr/>
        </p:nvSpPr>
        <p:spPr>
          <a:xfrm>
            <a:off x="1698087" y="2652859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227E52-179E-4D2F-5FC9-FDFD8678AC53}"/>
              </a:ext>
            </a:extLst>
          </p:cNvPr>
          <p:cNvSpPr/>
          <p:nvPr/>
        </p:nvSpPr>
        <p:spPr>
          <a:xfrm>
            <a:off x="1698087" y="4357079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REP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6CB41F-8ECB-30FC-1971-129130FB3B89}"/>
              </a:ext>
            </a:extLst>
          </p:cNvPr>
          <p:cNvSpPr/>
          <p:nvPr/>
        </p:nvSpPr>
        <p:spPr>
          <a:xfrm>
            <a:off x="1698087" y="5155737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11" name="Rounded Rectangle 29">
            <a:extLst>
              <a:ext uri="{FF2B5EF4-FFF2-40B4-BE49-F238E27FC236}">
                <a16:creationId xmlns:a16="http://schemas.microsoft.com/office/drawing/2014/main" id="{2B32A1C8-1F4D-FE46-0683-3487D1FA5643}"/>
              </a:ext>
            </a:extLst>
          </p:cNvPr>
          <p:cNvSpPr/>
          <p:nvPr/>
        </p:nvSpPr>
        <p:spPr>
          <a:xfrm>
            <a:off x="2323156" y="2446945"/>
            <a:ext cx="4289582" cy="3786754"/>
          </a:xfrm>
          <a:prstGeom prst="roundRect">
            <a:avLst>
              <a:gd name="adj" fmla="val 3300"/>
            </a:avLst>
          </a:prstGeom>
          <a:solidFill>
            <a:srgbClr val="BCD7F9"/>
          </a:solidFill>
          <a:ln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z="1200" i="1" dirty="0">
                <a:solidFill>
                  <a:sysClr val="windowText" lastClr="000000"/>
                </a:solidFill>
              </a:rPr>
              <a:t>Engineering Module</a:t>
            </a:r>
          </a:p>
        </p:txBody>
      </p:sp>
      <p:sp>
        <p:nvSpPr>
          <p:cNvPr id="12" name="Rounded Rectangle 29">
            <a:extLst>
              <a:ext uri="{FF2B5EF4-FFF2-40B4-BE49-F238E27FC236}">
                <a16:creationId xmlns:a16="http://schemas.microsoft.com/office/drawing/2014/main" id="{12ADA39C-3563-CAEB-6599-771568637F19}"/>
              </a:ext>
            </a:extLst>
          </p:cNvPr>
          <p:cNvSpPr/>
          <p:nvPr/>
        </p:nvSpPr>
        <p:spPr>
          <a:xfrm>
            <a:off x="7948289" y="3236808"/>
            <a:ext cx="1307237" cy="307489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i="1" dirty="0">
                <a:solidFill>
                  <a:sysClr val="windowText" lastClr="000000"/>
                </a:solidFill>
              </a:rPr>
              <a:t>Science Module</a:t>
            </a:r>
          </a:p>
        </p:txBody>
      </p:sp>
      <p:sp>
        <p:nvSpPr>
          <p:cNvPr id="13" name="Rounded Rectangle 29">
            <a:extLst>
              <a:ext uri="{FF2B5EF4-FFF2-40B4-BE49-F238E27FC236}">
                <a16:creationId xmlns:a16="http://schemas.microsoft.com/office/drawing/2014/main" id="{4CF191CC-E3D1-061E-10AD-55F38E8AB2A6}"/>
              </a:ext>
            </a:extLst>
          </p:cNvPr>
          <p:cNvSpPr/>
          <p:nvPr/>
        </p:nvSpPr>
        <p:spPr>
          <a:xfrm>
            <a:off x="7954538" y="4331887"/>
            <a:ext cx="1307237" cy="307489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i="1" dirty="0">
                <a:solidFill>
                  <a:sysClr val="windowText" lastClr="000000"/>
                </a:solidFill>
              </a:rPr>
              <a:t>Planning Module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2CFE17B-DDF8-C7E1-74CB-183DE935DC47}"/>
              </a:ext>
            </a:extLst>
          </p:cNvPr>
          <p:cNvCxnSpPr>
            <a:cxnSpLocks/>
          </p:cNvCxnSpPr>
          <p:nvPr/>
        </p:nvCxnSpPr>
        <p:spPr>
          <a:xfrm flipH="1" flipV="1">
            <a:off x="780272" y="2835247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B52B2B7-ABA9-443F-1E5D-AA7CC65B7D4C}"/>
              </a:ext>
            </a:extLst>
          </p:cNvPr>
          <p:cNvCxnSpPr>
            <a:cxnSpLocks/>
          </p:cNvCxnSpPr>
          <p:nvPr/>
        </p:nvCxnSpPr>
        <p:spPr>
          <a:xfrm flipH="1" flipV="1">
            <a:off x="776055" y="2056519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321F822-5C6A-BD15-F8C8-E7C9183E20A6}"/>
              </a:ext>
            </a:extLst>
          </p:cNvPr>
          <p:cNvCxnSpPr>
            <a:cxnSpLocks/>
          </p:cNvCxnSpPr>
          <p:nvPr/>
        </p:nvCxnSpPr>
        <p:spPr>
          <a:xfrm flipH="1" flipV="1">
            <a:off x="772589" y="5337387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3DB52F6-DC85-48AB-544C-FCD2F9E9318D}"/>
              </a:ext>
            </a:extLst>
          </p:cNvPr>
          <p:cNvCxnSpPr>
            <a:cxnSpLocks/>
          </p:cNvCxnSpPr>
          <p:nvPr/>
        </p:nvCxnSpPr>
        <p:spPr>
          <a:xfrm flipH="1" flipV="1">
            <a:off x="774321" y="4538729"/>
            <a:ext cx="922031" cy="738"/>
          </a:xfrm>
          <a:prstGeom prst="straightConnector1">
            <a:avLst/>
          </a:prstGeom>
          <a:ln w="28575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05EFBA9-F89A-F4AA-B55A-FE4D71BE992A}"/>
              </a:ext>
            </a:extLst>
          </p:cNvPr>
          <p:cNvCxnSpPr>
            <a:cxnSpLocks/>
            <a:endCxn id="9" idx="3"/>
          </p:cNvCxnSpPr>
          <p:nvPr/>
        </p:nvCxnSpPr>
        <p:spPr>
          <a:xfrm flipH="1">
            <a:off x="2066852" y="4538729"/>
            <a:ext cx="370038" cy="739"/>
          </a:xfrm>
          <a:prstGeom prst="straightConnector1">
            <a:avLst/>
          </a:prstGeom>
          <a:ln w="19050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3080E86-4D23-A774-F967-F388C923D11E}"/>
              </a:ext>
            </a:extLst>
          </p:cNvPr>
          <p:cNvCxnSpPr>
            <a:cxnSpLocks/>
            <a:endCxn id="10" idx="3"/>
          </p:cNvCxnSpPr>
          <p:nvPr/>
        </p:nvCxnSpPr>
        <p:spPr>
          <a:xfrm flipH="1">
            <a:off x="2066852" y="5337387"/>
            <a:ext cx="374588" cy="739"/>
          </a:xfrm>
          <a:prstGeom prst="straightConnector1">
            <a:avLst/>
          </a:prstGeom>
          <a:ln w="19050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A7A95947-F6FE-37CA-E02B-B0F9DFACB9A8}"/>
              </a:ext>
            </a:extLst>
          </p:cNvPr>
          <p:cNvCxnSpPr>
            <a:cxnSpLocks/>
            <a:stCxn id="12" idx="2"/>
            <a:endCxn id="13" idx="0"/>
          </p:cNvCxnSpPr>
          <p:nvPr/>
        </p:nvCxnSpPr>
        <p:spPr>
          <a:xfrm>
            <a:off x="8601908" y="3544297"/>
            <a:ext cx="6249" cy="787590"/>
          </a:xfrm>
          <a:prstGeom prst="straightConnector1">
            <a:avLst/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465D2550-9A5E-2B9C-C4A5-BEBE059DFA7D}"/>
              </a:ext>
            </a:extLst>
          </p:cNvPr>
          <p:cNvSpPr/>
          <p:nvPr/>
        </p:nvSpPr>
        <p:spPr>
          <a:xfrm>
            <a:off x="3574030" y="1593032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Event Handler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CDB0AC5-0E15-BEA5-0D41-E610593E1143}"/>
              </a:ext>
            </a:extLst>
          </p:cNvPr>
          <p:cNvSpPr/>
          <p:nvPr/>
        </p:nvSpPr>
        <p:spPr>
          <a:xfrm>
            <a:off x="5511071" y="1592469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Sim Start/End</a:t>
            </a:r>
          </a:p>
        </p:txBody>
      </p:sp>
      <p:cxnSp>
        <p:nvCxnSpPr>
          <p:cNvPr id="54" name="Elbow Connector 56">
            <a:extLst>
              <a:ext uri="{FF2B5EF4-FFF2-40B4-BE49-F238E27FC236}">
                <a16:creationId xmlns:a16="http://schemas.microsoft.com/office/drawing/2014/main" id="{DED9E14D-4B83-0719-589B-A0247A26D48A}"/>
              </a:ext>
            </a:extLst>
          </p:cNvPr>
          <p:cNvCxnSpPr>
            <a:cxnSpLocks/>
            <a:stCxn id="7" idx="3"/>
            <a:endCxn id="52" idx="1"/>
          </p:cNvCxnSpPr>
          <p:nvPr/>
        </p:nvCxnSpPr>
        <p:spPr>
          <a:xfrm flipV="1">
            <a:off x="2066852" y="1785907"/>
            <a:ext cx="1507178" cy="250683"/>
          </a:xfrm>
          <a:prstGeom prst="bentConnector3">
            <a:avLst>
              <a:gd name="adj1" fmla="val 50000"/>
            </a:avLst>
          </a:prstGeom>
          <a:ln w="190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A6007C7-0ABA-1107-19E0-A027CCDFC33B}"/>
              </a:ext>
            </a:extLst>
          </p:cNvPr>
          <p:cNvCxnSpPr>
            <a:cxnSpLocks/>
            <a:stCxn id="53" idx="1"/>
            <a:endCxn id="52" idx="3"/>
          </p:cNvCxnSpPr>
          <p:nvPr/>
        </p:nvCxnSpPr>
        <p:spPr>
          <a:xfrm flipH="1">
            <a:off x="4713057" y="1785344"/>
            <a:ext cx="798014" cy="563"/>
          </a:xfrm>
          <a:prstGeom prst="straightConnector1">
            <a:avLst/>
          </a:prstGeom>
          <a:ln w="19050"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ounded Rectangle 29">
            <a:extLst>
              <a:ext uri="{FF2B5EF4-FFF2-40B4-BE49-F238E27FC236}">
                <a16:creationId xmlns:a16="http://schemas.microsoft.com/office/drawing/2014/main" id="{8651A971-FD80-C7DD-B497-3D2C3B67E474}"/>
              </a:ext>
            </a:extLst>
          </p:cNvPr>
          <p:cNvSpPr/>
          <p:nvPr/>
        </p:nvSpPr>
        <p:spPr>
          <a:xfrm>
            <a:off x="3450703" y="1263627"/>
            <a:ext cx="3281173" cy="902555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i="1" dirty="0">
                <a:solidFill>
                  <a:sysClr val="windowText" lastClr="000000"/>
                </a:solidFill>
              </a:rPr>
              <a:t>Simulation Maintenance Module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E1EDB20-B750-E5E9-8E92-87267775AC19}"/>
              </a:ext>
            </a:extLst>
          </p:cNvPr>
          <p:cNvSpPr txBox="1"/>
          <p:nvPr/>
        </p:nvSpPr>
        <p:spPr>
          <a:xfrm>
            <a:off x="4713057" y="1489479"/>
            <a:ext cx="6752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-Simulation Events</a:t>
            </a:r>
          </a:p>
        </p:txBody>
      </p:sp>
      <p:sp>
        <p:nvSpPr>
          <p:cNvPr id="18" name="Rounded Rectangle 29">
            <a:extLst>
              <a:ext uri="{FF2B5EF4-FFF2-40B4-BE49-F238E27FC236}">
                <a16:creationId xmlns:a16="http://schemas.microsoft.com/office/drawing/2014/main" id="{351ABAC9-95DA-DB64-1D76-AEB49F238802}"/>
              </a:ext>
            </a:extLst>
          </p:cNvPr>
          <p:cNvSpPr/>
          <p:nvPr/>
        </p:nvSpPr>
        <p:spPr>
          <a:xfrm rot="16200000">
            <a:off x="2029694" y="4761449"/>
            <a:ext cx="1181448" cy="357955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ysClr val="windowText" lastClr="000000"/>
                </a:solidFill>
              </a:rPr>
              <a:t>Network Emulator</a:t>
            </a:r>
          </a:p>
        </p:txBody>
      </p:sp>
      <p:sp>
        <p:nvSpPr>
          <p:cNvPr id="51" name="Rounded Rectangle 29">
            <a:extLst>
              <a:ext uri="{FF2B5EF4-FFF2-40B4-BE49-F238E27FC236}">
                <a16:creationId xmlns:a16="http://schemas.microsoft.com/office/drawing/2014/main" id="{217BB112-4919-5EF6-1341-F6C36B25E02B}"/>
              </a:ext>
            </a:extLst>
          </p:cNvPr>
          <p:cNvSpPr/>
          <p:nvPr/>
        </p:nvSpPr>
        <p:spPr>
          <a:xfrm>
            <a:off x="3270356" y="2878232"/>
            <a:ext cx="3038481" cy="3157979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50" i="1" dirty="0">
                <a:solidFill>
                  <a:sysClr val="windowText" lastClr="000000"/>
                </a:solidFill>
              </a:rPr>
              <a:t>Platform Emulator</a:t>
            </a:r>
          </a:p>
        </p:txBody>
      </p:sp>
      <p:sp>
        <p:nvSpPr>
          <p:cNvPr id="60" name="Rounded Rectangle 29">
            <a:extLst>
              <a:ext uri="{FF2B5EF4-FFF2-40B4-BE49-F238E27FC236}">
                <a16:creationId xmlns:a16="http://schemas.microsoft.com/office/drawing/2014/main" id="{FF61DADA-E76D-99A4-ABE1-66DEFE816698}"/>
              </a:ext>
            </a:extLst>
          </p:cNvPr>
          <p:cNvSpPr/>
          <p:nvPr/>
        </p:nvSpPr>
        <p:spPr>
          <a:xfrm>
            <a:off x="4093543" y="5574315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Payload</a:t>
            </a:r>
          </a:p>
        </p:txBody>
      </p:sp>
      <p:cxnSp>
        <p:nvCxnSpPr>
          <p:cNvPr id="147" name="Elbow Connector 56">
            <a:extLst>
              <a:ext uri="{FF2B5EF4-FFF2-40B4-BE49-F238E27FC236}">
                <a16:creationId xmlns:a16="http://schemas.microsoft.com/office/drawing/2014/main" id="{C4502423-406F-A3F6-1567-395AD1537D70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5457028" y="3968393"/>
            <a:ext cx="2497510" cy="517239"/>
          </a:xfrm>
          <a:prstGeom prst="bentConnector3">
            <a:avLst>
              <a:gd name="adj1" fmla="val 50000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Elbow Connector 56">
            <a:extLst>
              <a:ext uri="{FF2B5EF4-FFF2-40B4-BE49-F238E27FC236}">
                <a16:creationId xmlns:a16="http://schemas.microsoft.com/office/drawing/2014/main" id="{8F38ED55-85B4-23DF-B418-4B917428540D}"/>
              </a:ext>
            </a:extLst>
          </p:cNvPr>
          <p:cNvCxnSpPr>
            <a:cxnSpLocks/>
            <a:stCxn id="89" idx="0"/>
            <a:endCxn id="12" idx="1"/>
          </p:cNvCxnSpPr>
          <p:nvPr/>
        </p:nvCxnSpPr>
        <p:spPr>
          <a:xfrm rot="16200000" flipH="1">
            <a:off x="6569812" y="2012077"/>
            <a:ext cx="86893" cy="2670059"/>
          </a:xfrm>
          <a:prstGeom prst="bentConnector4">
            <a:avLst>
              <a:gd name="adj1" fmla="val -263082"/>
              <a:gd name="adj2" fmla="val 44455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Rounded Rectangle 29">
            <a:extLst>
              <a:ext uri="{FF2B5EF4-FFF2-40B4-BE49-F238E27FC236}">
                <a16:creationId xmlns:a16="http://schemas.microsoft.com/office/drawing/2014/main" id="{AD0BCC4D-3FD7-21C3-0DE9-F78C5720B017}"/>
              </a:ext>
            </a:extLst>
          </p:cNvPr>
          <p:cNvSpPr/>
          <p:nvPr/>
        </p:nvSpPr>
        <p:spPr>
          <a:xfrm>
            <a:off x="3555509" y="3535786"/>
            <a:ext cx="667620" cy="238442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Reactive Planner</a:t>
            </a:r>
          </a:p>
        </p:txBody>
      </p:sp>
      <p:sp>
        <p:nvSpPr>
          <p:cNvPr id="72" name="Rounded Rectangle 29">
            <a:extLst>
              <a:ext uri="{FF2B5EF4-FFF2-40B4-BE49-F238E27FC236}">
                <a16:creationId xmlns:a16="http://schemas.microsoft.com/office/drawing/2014/main" id="{84D4896E-930E-472B-B585-48CDAD784539}"/>
              </a:ext>
            </a:extLst>
          </p:cNvPr>
          <p:cNvSpPr/>
          <p:nvPr/>
        </p:nvSpPr>
        <p:spPr>
          <a:xfrm>
            <a:off x="4093543" y="5182556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Comms</a:t>
            </a:r>
            <a:endParaRPr lang="en-US" sz="600" i="1" dirty="0">
              <a:solidFill>
                <a:sysClr val="windowText" lastClr="000000"/>
              </a:solidFill>
            </a:endParaRPr>
          </a:p>
        </p:txBody>
      </p:sp>
      <p:sp>
        <p:nvSpPr>
          <p:cNvPr id="73" name="Rounded Rectangle 29">
            <a:extLst>
              <a:ext uri="{FF2B5EF4-FFF2-40B4-BE49-F238E27FC236}">
                <a16:creationId xmlns:a16="http://schemas.microsoft.com/office/drawing/2014/main" id="{117013F9-A97F-4F7A-B68C-0B8700601C16}"/>
              </a:ext>
            </a:extLst>
          </p:cNvPr>
          <p:cNvSpPr/>
          <p:nvPr/>
        </p:nvSpPr>
        <p:spPr>
          <a:xfrm>
            <a:off x="4093543" y="4790798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EPS</a:t>
            </a:r>
          </a:p>
        </p:txBody>
      </p:sp>
      <p:sp>
        <p:nvSpPr>
          <p:cNvPr id="75" name="Rounded Rectangle 29">
            <a:extLst>
              <a:ext uri="{FF2B5EF4-FFF2-40B4-BE49-F238E27FC236}">
                <a16:creationId xmlns:a16="http://schemas.microsoft.com/office/drawing/2014/main" id="{9EBDCE34-BAB4-4345-9C48-CB22D85302A0}"/>
              </a:ext>
            </a:extLst>
          </p:cNvPr>
          <p:cNvSpPr/>
          <p:nvPr/>
        </p:nvSpPr>
        <p:spPr>
          <a:xfrm>
            <a:off x="4093543" y="4399040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GNC</a:t>
            </a:r>
          </a:p>
        </p:txBody>
      </p:sp>
      <p:sp>
        <p:nvSpPr>
          <p:cNvPr id="76" name="Rounded Rectangle 29">
            <a:extLst>
              <a:ext uri="{FF2B5EF4-FFF2-40B4-BE49-F238E27FC236}">
                <a16:creationId xmlns:a16="http://schemas.microsoft.com/office/drawing/2014/main" id="{EC542895-4B0F-4E1E-9A51-400E8AB0FFA4}"/>
              </a:ext>
            </a:extLst>
          </p:cNvPr>
          <p:cNvSpPr/>
          <p:nvPr/>
        </p:nvSpPr>
        <p:spPr>
          <a:xfrm>
            <a:off x="3490685" y="3197788"/>
            <a:ext cx="2575259" cy="1090749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800" dirty="0">
                <a:solidFill>
                  <a:sysClr val="windowText" lastClr="000000"/>
                </a:solidFill>
              </a:rPr>
              <a:t>CDH</a:t>
            </a:r>
          </a:p>
        </p:txBody>
      </p:sp>
      <p:sp>
        <p:nvSpPr>
          <p:cNvPr id="89" name="Rounded Rectangle 29">
            <a:extLst>
              <a:ext uri="{FF2B5EF4-FFF2-40B4-BE49-F238E27FC236}">
                <a16:creationId xmlns:a16="http://schemas.microsoft.com/office/drawing/2014/main" id="{A089AF54-A214-49A0-8D78-1A76942FC697}"/>
              </a:ext>
            </a:extLst>
          </p:cNvPr>
          <p:cNvSpPr/>
          <p:nvPr/>
        </p:nvSpPr>
        <p:spPr>
          <a:xfrm>
            <a:off x="4944420" y="3303660"/>
            <a:ext cx="667620" cy="29589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Memory Emulator</a:t>
            </a:r>
          </a:p>
        </p:txBody>
      </p:sp>
      <p:sp>
        <p:nvSpPr>
          <p:cNvPr id="90" name="Rounded Rectangle 29">
            <a:extLst>
              <a:ext uri="{FF2B5EF4-FFF2-40B4-BE49-F238E27FC236}">
                <a16:creationId xmlns:a16="http://schemas.microsoft.com/office/drawing/2014/main" id="{7A899FE2-096C-4441-BC96-893DB6260128}"/>
              </a:ext>
            </a:extLst>
          </p:cNvPr>
          <p:cNvSpPr/>
          <p:nvPr/>
        </p:nvSpPr>
        <p:spPr>
          <a:xfrm>
            <a:off x="4771831" y="3896676"/>
            <a:ext cx="667620" cy="248121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Operations Executor</a:t>
            </a:r>
          </a:p>
        </p:txBody>
      </p:sp>
      <p:cxnSp>
        <p:nvCxnSpPr>
          <p:cNvPr id="105" name="Elbow Connector 56">
            <a:extLst>
              <a:ext uri="{FF2B5EF4-FFF2-40B4-BE49-F238E27FC236}">
                <a16:creationId xmlns:a16="http://schemas.microsoft.com/office/drawing/2014/main" id="{F5DF90EF-91A2-423E-827C-D647B4163013}"/>
              </a:ext>
            </a:extLst>
          </p:cNvPr>
          <p:cNvCxnSpPr>
            <a:cxnSpLocks/>
            <a:stCxn id="75" idx="1"/>
            <a:endCxn id="90" idx="1"/>
          </p:cNvCxnSpPr>
          <p:nvPr/>
        </p:nvCxnSpPr>
        <p:spPr>
          <a:xfrm rot="10800000" flipH="1">
            <a:off x="4093543" y="4020738"/>
            <a:ext cx="678288" cy="533873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Elbow Connector 56">
            <a:extLst>
              <a:ext uri="{FF2B5EF4-FFF2-40B4-BE49-F238E27FC236}">
                <a16:creationId xmlns:a16="http://schemas.microsoft.com/office/drawing/2014/main" id="{1276588E-6E95-4E3A-9113-31E5B78741FD}"/>
              </a:ext>
            </a:extLst>
          </p:cNvPr>
          <p:cNvCxnSpPr>
            <a:cxnSpLocks/>
            <a:stCxn id="73" idx="1"/>
            <a:endCxn id="90" idx="1"/>
          </p:cNvCxnSpPr>
          <p:nvPr/>
        </p:nvCxnSpPr>
        <p:spPr>
          <a:xfrm rot="10800000" flipH="1">
            <a:off x="4093543" y="4020738"/>
            <a:ext cx="678288" cy="925631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Elbow Connector 56">
            <a:extLst>
              <a:ext uri="{FF2B5EF4-FFF2-40B4-BE49-F238E27FC236}">
                <a16:creationId xmlns:a16="http://schemas.microsoft.com/office/drawing/2014/main" id="{7E7DCF36-0AD7-4A5C-A0F2-A60BC87135E2}"/>
              </a:ext>
            </a:extLst>
          </p:cNvPr>
          <p:cNvCxnSpPr>
            <a:cxnSpLocks/>
            <a:stCxn id="72" idx="1"/>
            <a:endCxn id="90" idx="1"/>
          </p:cNvCxnSpPr>
          <p:nvPr/>
        </p:nvCxnSpPr>
        <p:spPr>
          <a:xfrm rot="10800000" flipH="1">
            <a:off x="4093543" y="4020738"/>
            <a:ext cx="678288" cy="1317389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Elbow Connector 56">
            <a:extLst>
              <a:ext uri="{FF2B5EF4-FFF2-40B4-BE49-F238E27FC236}">
                <a16:creationId xmlns:a16="http://schemas.microsoft.com/office/drawing/2014/main" id="{EE80653F-58C9-448D-9038-26256F33A14C}"/>
              </a:ext>
            </a:extLst>
          </p:cNvPr>
          <p:cNvCxnSpPr>
            <a:cxnSpLocks/>
            <a:stCxn id="60" idx="1"/>
            <a:endCxn id="90" idx="1"/>
          </p:cNvCxnSpPr>
          <p:nvPr/>
        </p:nvCxnSpPr>
        <p:spPr>
          <a:xfrm rot="10800000" flipH="1">
            <a:off x="4093543" y="4020737"/>
            <a:ext cx="678288" cy="1709148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Elbow Connector 56">
            <a:extLst>
              <a:ext uri="{FF2B5EF4-FFF2-40B4-BE49-F238E27FC236}">
                <a16:creationId xmlns:a16="http://schemas.microsoft.com/office/drawing/2014/main" id="{0A3C5567-7911-4126-A03D-4F9D0E9372E2}"/>
              </a:ext>
            </a:extLst>
          </p:cNvPr>
          <p:cNvCxnSpPr>
            <a:cxnSpLocks/>
            <a:stCxn id="90" idx="2"/>
            <a:endCxn id="75" idx="3"/>
          </p:cNvCxnSpPr>
          <p:nvPr/>
        </p:nvCxnSpPr>
        <p:spPr>
          <a:xfrm rot="5400000">
            <a:off x="4729981" y="4178949"/>
            <a:ext cx="409813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Elbow Connector 56">
            <a:extLst>
              <a:ext uri="{FF2B5EF4-FFF2-40B4-BE49-F238E27FC236}">
                <a16:creationId xmlns:a16="http://schemas.microsoft.com/office/drawing/2014/main" id="{650CE2F8-3AF4-4B08-927F-647C746D5826}"/>
              </a:ext>
            </a:extLst>
          </p:cNvPr>
          <p:cNvCxnSpPr>
            <a:cxnSpLocks/>
            <a:stCxn id="90" idx="2"/>
            <a:endCxn id="73" idx="3"/>
          </p:cNvCxnSpPr>
          <p:nvPr/>
        </p:nvCxnSpPr>
        <p:spPr>
          <a:xfrm rot="5400000">
            <a:off x="4534102" y="4374828"/>
            <a:ext cx="801571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Elbow Connector 56">
            <a:extLst>
              <a:ext uri="{FF2B5EF4-FFF2-40B4-BE49-F238E27FC236}">
                <a16:creationId xmlns:a16="http://schemas.microsoft.com/office/drawing/2014/main" id="{81354236-E510-40FB-A081-2E061FAF211D}"/>
              </a:ext>
            </a:extLst>
          </p:cNvPr>
          <p:cNvCxnSpPr>
            <a:cxnSpLocks/>
            <a:stCxn id="90" idx="2"/>
            <a:endCxn id="72" idx="3"/>
          </p:cNvCxnSpPr>
          <p:nvPr/>
        </p:nvCxnSpPr>
        <p:spPr>
          <a:xfrm rot="5400000">
            <a:off x="4338223" y="4570707"/>
            <a:ext cx="1193329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Elbow Connector 56">
            <a:extLst>
              <a:ext uri="{FF2B5EF4-FFF2-40B4-BE49-F238E27FC236}">
                <a16:creationId xmlns:a16="http://schemas.microsoft.com/office/drawing/2014/main" id="{74371965-3CBC-4202-90CC-34368C216DDF}"/>
              </a:ext>
            </a:extLst>
          </p:cNvPr>
          <p:cNvCxnSpPr>
            <a:cxnSpLocks/>
            <a:stCxn id="90" idx="2"/>
            <a:endCxn id="60" idx="3"/>
          </p:cNvCxnSpPr>
          <p:nvPr/>
        </p:nvCxnSpPr>
        <p:spPr>
          <a:xfrm rot="5400000">
            <a:off x="4142343" y="4766587"/>
            <a:ext cx="1585088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Elbow Connector 56">
            <a:extLst>
              <a:ext uri="{FF2B5EF4-FFF2-40B4-BE49-F238E27FC236}">
                <a16:creationId xmlns:a16="http://schemas.microsoft.com/office/drawing/2014/main" id="{DD8C3B6D-2674-428C-BC26-3A80B5A5473E}"/>
              </a:ext>
            </a:extLst>
          </p:cNvPr>
          <p:cNvCxnSpPr>
            <a:cxnSpLocks/>
            <a:endCxn id="18" idx="2"/>
          </p:cNvCxnSpPr>
          <p:nvPr/>
        </p:nvCxnSpPr>
        <p:spPr>
          <a:xfrm rot="10800000">
            <a:off x="2799396" y="4940428"/>
            <a:ext cx="1294150" cy="515497"/>
          </a:xfrm>
          <a:prstGeom prst="bentConnector3">
            <a:avLst>
              <a:gd name="adj1" fmla="val 87683"/>
            </a:avLst>
          </a:prstGeom>
          <a:ln w="19050"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Elbow Connector 56">
            <a:extLst>
              <a:ext uri="{FF2B5EF4-FFF2-40B4-BE49-F238E27FC236}">
                <a16:creationId xmlns:a16="http://schemas.microsoft.com/office/drawing/2014/main" id="{F5229F95-BCB5-4C9F-A7C6-4D267755FE5F}"/>
              </a:ext>
            </a:extLst>
          </p:cNvPr>
          <p:cNvCxnSpPr>
            <a:cxnSpLocks/>
            <a:stCxn id="89" idx="3"/>
          </p:cNvCxnSpPr>
          <p:nvPr/>
        </p:nvCxnSpPr>
        <p:spPr>
          <a:xfrm flipH="1">
            <a:off x="4770621" y="3451605"/>
            <a:ext cx="841419" cy="2413265"/>
          </a:xfrm>
          <a:prstGeom prst="bentConnector4">
            <a:avLst>
              <a:gd name="adj1" fmla="val -27168"/>
              <a:gd name="adj2" fmla="val 99376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Elbow Connector 56">
            <a:extLst>
              <a:ext uri="{FF2B5EF4-FFF2-40B4-BE49-F238E27FC236}">
                <a16:creationId xmlns:a16="http://schemas.microsoft.com/office/drawing/2014/main" id="{F38834F7-AB5C-4070-98DC-D7AEAFD00312}"/>
              </a:ext>
            </a:extLst>
          </p:cNvPr>
          <p:cNvCxnSpPr>
            <a:cxnSpLocks/>
            <a:stCxn id="89" idx="3"/>
          </p:cNvCxnSpPr>
          <p:nvPr/>
        </p:nvCxnSpPr>
        <p:spPr>
          <a:xfrm flipH="1">
            <a:off x="4768022" y="3451605"/>
            <a:ext cx="844018" cy="2004317"/>
          </a:xfrm>
          <a:prstGeom prst="bentConnector4">
            <a:avLst>
              <a:gd name="adj1" fmla="val -27085"/>
              <a:gd name="adj2" fmla="val 99566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Elbow Connector 56">
            <a:extLst>
              <a:ext uri="{FF2B5EF4-FFF2-40B4-BE49-F238E27FC236}">
                <a16:creationId xmlns:a16="http://schemas.microsoft.com/office/drawing/2014/main" id="{3F311BAA-2BE1-4980-A029-D469D899B8DE}"/>
              </a:ext>
            </a:extLst>
          </p:cNvPr>
          <p:cNvCxnSpPr>
            <a:cxnSpLocks/>
            <a:stCxn id="90" idx="3"/>
          </p:cNvCxnSpPr>
          <p:nvPr/>
        </p:nvCxnSpPr>
        <p:spPr>
          <a:xfrm>
            <a:off x="5439451" y="4020737"/>
            <a:ext cx="2515087" cy="548563"/>
          </a:xfrm>
          <a:prstGeom prst="bentConnector3">
            <a:avLst>
              <a:gd name="adj1" fmla="val 38891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Elbow Connector 56">
            <a:extLst>
              <a:ext uri="{FF2B5EF4-FFF2-40B4-BE49-F238E27FC236}">
                <a16:creationId xmlns:a16="http://schemas.microsoft.com/office/drawing/2014/main" id="{F1B0D1BB-E82B-4F3B-B8FF-B040DD6FD753}"/>
              </a:ext>
            </a:extLst>
          </p:cNvPr>
          <p:cNvCxnSpPr>
            <a:cxnSpLocks/>
            <a:stCxn id="180" idx="3"/>
          </p:cNvCxnSpPr>
          <p:nvPr/>
        </p:nvCxnSpPr>
        <p:spPr>
          <a:xfrm>
            <a:off x="4223129" y="3655007"/>
            <a:ext cx="541004" cy="255227"/>
          </a:xfrm>
          <a:prstGeom prst="bentConnector3">
            <a:avLst>
              <a:gd name="adj1" fmla="val 50000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Elbow Connector 56">
            <a:extLst>
              <a:ext uri="{FF2B5EF4-FFF2-40B4-BE49-F238E27FC236}">
                <a16:creationId xmlns:a16="http://schemas.microsoft.com/office/drawing/2014/main" id="{6A04DC9D-A6D7-4E03-B2D3-EA2386F340DE}"/>
              </a:ext>
            </a:extLst>
          </p:cNvPr>
          <p:cNvCxnSpPr>
            <a:cxnSpLocks/>
          </p:cNvCxnSpPr>
          <p:nvPr/>
        </p:nvCxnSpPr>
        <p:spPr>
          <a:xfrm rot="10800000">
            <a:off x="4221947" y="3774228"/>
            <a:ext cx="542191" cy="194164"/>
          </a:xfrm>
          <a:prstGeom prst="bentConnector3">
            <a:avLst>
              <a:gd name="adj1" fmla="val 60541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Elbow Connector 56">
            <a:extLst>
              <a:ext uri="{FF2B5EF4-FFF2-40B4-BE49-F238E27FC236}">
                <a16:creationId xmlns:a16="http://schemas.microsoft.com/office/drawing/2014/main" id="{E9DC7D74-7045-4720-85E7-1B71F3C71EB9}"/>
              </a:ext>
            </a:extLst>
          </p:cNvPr>
          <p:cNvCxnSpPr>
            <a:cxnSpLocks/>
            <a:endCxn id="89" idx="1"/>
          </p:cNvCxnSpPr>
          <p:nvPr/>
        </p:nvCxnSpPr>
        <p:spPr>
          <a:xfrm rot="16200000" flipV="1">
            <a:off x="4743496" y="3652530"/>
            <a:ext cx="445071" cy="43222"/>
          </a:xfrm>
          <a:prstGeom prst="bentConnector4">
            <a:avLst>
              <a:gd name="adj1" fmla="val 33380"/>
              <a:gd name="adj2" fmla="val 302744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Elbow Connector 56">
            <a:extLst>
              <a:ext uri="{FF2B5EF4-FFF2-40B4-BE49-F238E27FC236}">
                <a16:creationId xmlns:a16="http://schemas.microsoft.com/office/drawing/2014/main" id="{E9C2128D-7127-4151-A20C-1197683BF2C7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2038279" cy="1844185"/>
          </a:xfrm>
          <a:prstGeom prst="bentConnector3">
            <a:avLst>
              <a:gd name="adj1" fmla="val 53240"/>
            </a:avLst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Elbow Connector 56">
            <a:extLst>
              <a:ext uri="{FF2B5EF4-FFF2-40B4-BE49-F238E27FC236}">
                <a16:creationId xmlns:a16="http://schemas.microsoft.com/office/drawing/2014/main" id="{2973BBC1-1C5F-458E-A016-FD758E447D5B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1084980" cy="2245264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Elbow Connector 56">
            <a:extLst>
              <a:ext uri="{FF2B5EF4-FFF2-40B4-BE49-F238E27FC236}">
                <a16:creationId xmlns:a16="http://schemas.microsoft.com/office/drawing/2014/main" id="{94DC209D-27D1-4A9E-9A13-41665E7FF0CE}"/>
              </a:ext>
            </a:extLst>
          </p:cNvPr>
          <p:cNvCxnSpPr>
            <a:cxnSpLocks/>
          </p:cNvCxnSpPr>
          <p:nvPr/>
        </p:nvCxnSpPr>
        <p:spPr>
          <a:xfrm>
            <a:off x="3166973" y="5067736"/>
            <a:ext cx="920628" cy="0"/>
          </a:xfrm>
          <a:prstGeom prst="straightConnector1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Elbow Connector 56">
            <a:extLst>
              <a:ext uri="{FF2B5EF4-FFF2-40B4-BE49-F238E27FC236}">
                <a16:creationId xmlns:a16="http://schemas.microsoft.com/office/drawing/2014/main" id="{77DD1CD4-9730-44EC-91E2-5C9E600BAA98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1083060" cy="2449703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Elbow Connector 56">
            <a:extLst>
              <a:ext uri="{FF2B5EF4-FFF2-40B4-BE49-F238E27FC236}">
                <a16:creationId xmlns:a16="http://schemas.microsoft.com/office/drawing/2014/main" id="{FB982657-D5E3-4A79-B1E8-3DD75CBB3035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1081216" cy="3013025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Elbow Connector 56">
            <a:extLst>
              <a:ext uri="{FF2B5EF4-FFF2-40B4-BE49-F238E27FC236}">
                <a16:creationId xmlns:a16="http://schemas.microsoft.com/office/drawing/2014/main" id="{B68866AC-77EB-42F7-9DE6-6E7049A5992D}"/>
              </a:ext>
            </a:extLst>
          </p:cNvPr>
          <p:cNvCxnSpPr>
            <a:cxnSpLocks/>
          </p:cNvCxnSpPr>
          <p:nvPr/>
        </p:nvCxnSpPr>
        <p:spPr>
          <a:xfrm>
            <a:off x="3170829" y="5837402"/>
            <a:ext cx="920628" cy="0"/>
          </a:xfrm>
          <a:prstGeom prst="straightConnector1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Elbow Connector 56">
            <a:extLst>
              <a:ext uri="{FF2B5EF4-FFF2-40B4-BE49-F238E27FC236}">
                <a16:creationId xmlns:a16="http://schemas.microsoft.com/office/drawing/2014/main" id="{0ABB24D6-7AE1-449F-805C-4DB57F4CE26A}"/>
              </a:ext>
            </a:extLst>
          </p:cNvPr>
          <p:cNvCxnSpPr>
            <a:cxnSpLocks/>
            <a:stCxn id="8" idx="3"/>
            <a:endCxn id="18" idx="3"/>
          </p:cNvCxnSpPr>
          <p:nvPr/>
        </p:nvCxnSpPr>
        <p:spPr>
          <a:xfrm>
            <a:off x="2066852" y="2835248"/>
            <a:ext cx="553567" cy="1514455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Elbow Connector 56">
            <a:extLst>
              <a:ext uri="{FF2B5EF4-FFF2-40B4-BE49-F238E27FC236}">
                <a16:creationId xmlns:a16="http://schemas.microsoft.com/office/drawing/2014/main" id="{91F6E739-09E3-4461-9EE5-15189E7F6479}"/>
              </a:ext>
            </a:extLst>
          </p:cNvPr>
          <p:cNvCxnSpPr>
            <a:cxnSpLocks/>
            <a:stCxn id="52" idx="2"/>
          </p:cNvCxnSpPr>
          <p:nvPr/>
        </p:nvCxnSpPr>
        <p:spPr>
          <a:xfrm rot="5400000">
            <a:off x="3219455" y="1911159"/>
            <a:ext cx="856467" cy="991712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56">
            <a:extLst>
              <a:ext uri="{FF2B5EF4-FFF2-40B4-BE49-F238E27FC236}">
                <a16:creationId xmlns:a16="http://schemas.microsoft.com/office/drawing/2014/main" id="{B49EAF7B-342F-349C-13D1-BA81BFF6FC82}"/>
              </a:ext>
            </a:extLst>
          </p:cNvPr>
          <p:cNvCxnSpPr>
            <a:cxnSpLocks/>
          </p:cNvCxnSpPr>
          <p:nvPr/>
        </p:nvCxnSpPr>
        <p:spPr>
          <a:xfrm rot="10800000">
            <a:off x="5618528" y="3350614"/>
            <a:ext cx="2327358" cy="145181"/>
          </a:xfrm>
          <a:prstGeom prst="bentConnector3">
            <a:avLst>
              <a:gd name="adj1" fmla="val 67704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Elbow Connector 56">
            <a:extLst>
              <a:ext uri="{FF2B5EF4-FFF2-40B4-BE49-F238E27FC236}">
                <a16:creationId xmlns:a16="http://schemas.microsoft.com/office/drawing/2014/main" id="{92F17629-697B-04AF-647C-0F92F4609D53}"/>
              </a:ext>
            </a:extLst>
          </p:cNvPr>
          <p:cNvCxnSpPr>
            <a:cxnSpLocks/>
          </p:cNvCxnSpPr>
          <p:nvPr/>
        </p:nvCxnSpPr>
        <p:spPr>
          <a:xfrm>
            <a:off x="3184503" y="5227802"/>
            <a:ext cx="920628" cy="0"/>
          </a:xfrm>
          <a:prstGeom prst="straightConnector1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Elbow Connector 56">
            <a:extLst>
              <a:ext uri="{FF2B5EF4-FFF2-40B4-BE49-F238E27FC236}">
                <a16:creationId xmlns:a16="http://schemas.microsoft.com/office/drawing/2014/main" id="{4F09E56D-F40E-29BA-8FA9-0AECD59D1FD3}"/>
              </a:ext>
            </a:extLst>
          </p:cNvPr>
          <p:cNvCxnSpPr>
            <a:cxnSpLocks/>
            <a:stCxn id="90" idx="0"/>
            <a:endCxn id="89" idx="2"/>
          </p:cNvCxnSpPr>
          <p:nvPr/>
        </p:nvCxnSpPr>
        <p:spPr>
          <a:xfrm rot="5400000" flipH="1" flipV="1">
            <a:off x="5043372" y="3661819"/>
            <a:ext cx="297126" cy="172589"/>
          </a:xfrm>
          <a:prstGeom prst="bentConnector3">
            <a:avLst>
              <a:gd name="adj1" fmla="val 60258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Graphic 16" descr="Speech with solid fill">
            <a:extLst>
              <a:ext uri="{FF2B5EF4-FFF2-40B4-BE49-F238E27FC236}">
                <a16:creationId xmlns:a16="http://schemas.microsoft.com/office/drawing/2014/main" id="{BAAFDCD6-5EB9-F40E-926B-8412B2A3A5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80907" y="2042347"/>
            <a:ext cx="1307236" cy="130192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1BC0C69-CCB9-8556-8B71-699806400C86}"/>
              </a:ext>
            </a:extLst>
          </p:cNvPr>
          <p:cNvSpPr txBox="1"/>
          <p:nvPr/>
        </p:nvSpPr>
        <p:spPr>
          <a:xfrm>
            <a:off x="8358759" y="2370496"/>
            <a:ext cx="101534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“Processing results…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Higher level products obtained. No new event detected.”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4E00649-E92A-058F-3253-83126467EBBE}"/>
              </a:ext>
            </a:extLst>
          </p:cNvPr>
          <p:cNvGrpSpPr/>
          <p:nvPr/>
        </p:nvGrpSpPr>
        <p:grpSpPr>
          <a:xfrm>
            <a:off x="1253943" y="936113"/>
            <a:ext cx="914400" cy="914400"/>
            <a:chOff x="8717280" y="2379218"/>
            <a:chExt cx="914400" cy="914400"/>
          </a:xfrm>
          <a:solidFill>
            <a:srgbClr val="0070C0"/>
          </a:solidFill>
        </p:grpSpPr>
        <p:pic>
          <p:nvPicPr>
            <p:cNvPr id="33" name="Graphic 32" descr="Satellite with solid fill">
              <a:extLst>
                <a:ext uri="{FF2B5EF4-FFF2-40B4-BE49-F238E27FC236}">
                  <a16:creationId xmlns:a16="http://schemas.microsoft.com/office/drawing/2014/main" id="{8024A227-1702-CEA0-8240-6CBBFD4CA4C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17280" y="2379218"/>
              <a:ext cx="914400" cy="914400"/>
            </a:xfrm>
            <a:prstGeom prst="rect">
              <a:avLst/>
            </a:prstGeom>
          </p:spPr>
        </p:pic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5E52C594-D08E-B3E2-E204-4DBD0FE19047}"/>
                </a:ext>
              </a:extLst>
            </p:cNvPr>
            <p:cNvSpPr/>
            <p:nvPr/>
          </p:nvSpPr>
          <p:spPr>
            <a:xfrm>
              <a:off x="9089136" y="2746756"/>
              <a:ext cx="170688" cy="17932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2</a:t>
              </a:r>
            </a:p>
          </p:txBody>
        </p:sp>
      </p:grpSp>
      <p:pic>
        <p:nvPicPr>
          <p:cNvPr id="22" name="Graphic 21" descr="Speech with solid fill">
            <a:extLst>
              <a:ext uri="{FF2B5EF4-FFF2-40B4-BE49-F238E27FC236}">
                <a16:creationId xmlns:a16="http://schemas.microsoft.com/office/drawing/2014/main" id="{291DF5DD-36C1-5C6A-12AF-9471B6360C9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091954" y="2566485"/>
            <a:ext cx="1276488" cy="97621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94F4EEA-83D6-E4E1-D809-78F765E42831}"/>
              </a:ext>
            </a:extLst>
          </p:cNvPr>
          <p:cNvSpPr txBox="1"/>
          <p:nvPr/>
        </p:nvSpPr>
        <p:spPr>
          <a:xfrm>
            <a:off x="4249063" y="2852645"/>
            <a:ext cx="96227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“Sending results for processing…”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A302610-73C9-9F90-4C3E-C12E818E33C8}"/>
              </a:ext>
            </a:extLst>
          </p:cNvPr>
          <p:cNvSpPr txBox="1"/>
          <p:nvPr/>
        </p:nvSpPr>
        <p:spPr>
          <a:xfrm>
            <a:off x="6624755" y="3202083"/>
            <a:ext cx="132761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-Instrument Data</a:t>
            </a:r>
          </a:p>
        </p:txBody>
      </p:sp>
      <p:pic>
        <p:nvPicPr>
          <p:cNvPr id="25" name="Graphic 24" descr="Left Brain with solid fill">
            <a:extLst>
              <a:ext uri="{FF2B5EF4-FFF2-40B4-BE49-F238E27FC236}">
                <a16:creationId xmlns:a16="http://schemas.microsoft.com/office/drawing/2014/main" id="{6A9C6D2D-AEE9-ECD3-D4DA-D520259B827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146341" y="3012866"/>
            <a:ext cx="495653" cy="495653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F1558124-B24A-1D57-0619-5FAE7869C4FE}"/>
              </a:ext>
            </a:extLst>
          </p:cNvPr>
          <p:cNvSpPr/>
          <p:nvPr/>
        </p:nvSpPr>
        <p:spPr>
          <a:xfrm>
            <a:off x="9932798" y="3236807"/>
            <a:ext cx="2114576" cy="79501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00" b="1" dirty="0">
                <a:solidFill>
                  <a:schemeClr val="tx1"/>
                </a:solidFill>
              </a:rPr>
              <a:t>Scenario step:</a:t>
            </a:r>
          </a:p>
          <a:p>
            <a:endParaRPr lang="en-US" sz="1200" dirty="0">
              <a:solidFill>
                <a:schemeClr val="tx1"/>
              </a:solidFill>
            </a:endParaRPr>
          </a:p>
          <a:p>
            <a:r>
              <a:rPr lang="en-US" sz="1100" dirty="0">
                <a:solidFill>
                  <a:schemeClr val="tx1"/>
                </a:solidFill>
              </a:rPr>
              <a:t>Agent 2 performs measurement</a:t>
            </a:r>
          </a:p>
          <a:p>
            <a:endParaRPr lang="en-US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28308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4C978-9A8F-D19F-6684-24EF10271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Engineering Module - Plan Execution </a:t>
            </a:r>
          </a:p>
        </p:txBody>
      </p:sp>
      <p:sp>
        <p:nvSpPr>
          <p:cNvPr id="4" name="Rounded Rectangle 29">
            <a:extLst>
              <a:ext uri="{FF2B5EF4-FFF2-40B4-BE49-F238E27FC236}">
                <a16:creationId xmlns:a16="http://schemas.microsoft.com/office/drawing/2014/main" id="{F40648B5-DE50-3579-FADA-CAF8E94030E7}"/>
              </a:ext>
            </a:extLst>
          </p:cNvPr>
          <p:cNvSpPr/>
          <p:nvPr/>
        </p:nvSpPr>
        <p:spPr>
          <a:xfrm>
            <a:off x="1698089" y="1115370"/>
            <a:ext cx="8052471" cy="5183541"/>
          </a:xfrm>
          <a:prstGeom prst="roundRect">
            <a:avLst>
              <a:gd name="adj" fmla="val 6097"/>
            </a:avLst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5" name="Rounded Rectangle 30">
            <a:extLst>
              <a:ext uri="{FF2B5EF4-FFF2-40B4-BE49-F238E27FC236}">
                <a16:creationId xmlns:a16="http://schemas.microsoft.com/office/drawing/2014/main" id="{36FCB5CD-F302-D51B-34A3-A0B1CCDBE6D6}"/>
              </a:ext>
            </a:extLst>
          </p:cNvPr>
          <p:cNvSpPr/>
          <p:nvPr/>
        </p:nvSpPr>
        <p:spPr>
          <a:xfrm rot="16200000">
            <a:off x="-510985" y="2233073"/>
            <a:ext cx="2154955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Environment</a:t>
            </a:r>
          </a:p>
        </p:txBody>
      </p:sp>
      <p:sp>
        <p:nvSpPr>
          <p:cNvPr id="6" name="Rounded Rectangle 30">
            <a:extLst>
              <a:ext uri="{FF2B5EF4-FFF2-40B4-BE49-F238E27FC236}">
                <a16:creationId xmlns:a16="http://schemas.microsoft.com/office/drawing/2014/main" id="{87F517DA-6E73-F6CB-E770-58B82D97E783}"/>
              </a:ext>
            </a:extLst>
          </p:cNvPr>
          <p:cNvSpPr/>
          <p:nvPr/>
        </p:nvSpPr>
        <p:spPr>
          <a:xfrm rot="16200000">
            <a:off x="-423114" y="4774286"/>
            <a:ext cx="1979210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Other Agents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1FE5CB-B5E3-B8CC-FC28-61C7280D0EC8}"/>
              </a:ext>
            </a:extLst>
          </p:cNvPr>
          <p:cNvSpPr/>
          <p:nvPr/>
        </p:nvSpPr>
        <p:spPr>
          <a:xfrm>
            <a:off x="1698087" y="1854201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SUB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C5E1990-9422-5D7F-F9ED-1C8180FDCE4E}"/>
              </a:ext>
            </a:extLst>
          </p:cNvPr>
          <p:cNvSpPr/>
          <p:nvPr/>
        </p:nvSpPr>
        <p:spPr>
          <a:xfrm>
            <a:off x="1698087" y="2652859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227E52-179E-4D2F-5FC9-FDFD8678AC53}"/>
              </a:ext>
            </a:extLst>
          </p:cNvPr>
          <p:cNvSpPr/>
          <p:nvPr/>
        </p:nvSpPr>
        <p:spPr>
          <a:xfrm>
            <a:off x="1698087" y="4357079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REP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6CB41F-8ECB-30FC-1971-129130FB3B89}"/>
              </a:ext>
            </a:extLst>
          </p:cNvPr>
          <p:cNvSpPr/>
          <p:nvPr/>
        </p:nvSpPr>
        <p:spPr>
          <a:xfrm>
            <a:off x="1698087" y="5155737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11" name="Rounded Rectangle 29">
            <a:extLst>
              <a:ext uri="{FF2B5EF4-FFF2-40B4-BE49-F238E27FC236}">
                <a16:creationId xmlns:a16="http://schemas.microsoft.com/office/drawing/2014/main" id="{2B32A1C8-1F4D-FE46-0683-3487D1FA5643}"/>
              </a:ext>
            </a:extLst>
          </p:cNvPr>
          <p:cNvSpPr/>
          <p:nvPr/>
        </p:nvSpPr>
        <p:spPr>
          <a:xfrm>
            <a:off x="2323156" y="2446945"/>
            <a:ext cx="4289582" cy="3786754"/>
          </a:xfrm>
          <a:prstGeom prst="roundRect">
            <a:avLst>
              <a:gd name="adj" fmla="val 3300"/>
            </a:avLst>
          </a:prstGeom>
          <a:solidFill>
            <a:srgbClr val="BCD7F9"/>
          </a:solidFill>
          <a:ln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z="1200" i="1" dirty="0">
                <a:solidFill>
                  <a:sysClr val="windowText" lastClr="000000"/>
                </a:solidFill>
              </a:rPr>
              <a:t>Engineering Module</a:t>
            </a:r>
          </a:p>
        </p:txBody>
      </p:sp>
      <p:sp>
        <p:nvSpPr>
          <p:cNvPr id="12" name="Rounded Rectangle 29">
            <a:extLst>
              <a:ext uri="{FF2B5EF4-FFF2-40B4-BE49-F238E27FC236}">
                <a16:creationId xmlns:a16="http://schemas.microsoft.com/office/drawing/2014/main" id="{12ADA39C-3563-CAEB-6599-771568637F19}"/>
              </a:ext>
            </a:extLst>
          </p:cNvPr>
          <p:cNvSpPr/>
          <p:nvPr/>
        </p:nvSpPr>
        <p:spPr>
          <a:xfrm>
            <a:off x="7948289" y="3236808"/>
            <a:ext cx="1307237" cy="307489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i="1" dirty="0">
                <a:solidFill>
                  <a:sysClr val="windowText" lastClr="000000"/>
                </a:solidFill>
              </a:rPr>
              <a:t>Science Module</a:t>
            </a:r>
          </a:p>
        </p:txBody>
      </p:sp>
      <p:sp>
        <p:nvSpPr>
          <p:cNvPr id="13" name="Rounded Rectangle 29">
            <a:extLst>
              <a:ext uri="{FF2B5EF4-FFF2-40B4-BE49-F238E27FC236}">
                <a16:creationId xmlns:a16="http://schemas.microsoft.com/office/drawing/2014/main" id="{4CF191CC-E3D1-061E-10AD-55F38E8AB2A6}"/>
              </a:ext>
            </a:extLst>
          </p:cNvPr>
          <p:cNvSpPr/>
          <p:nvPr/>
        </p:nvSpPr>
        <p:spPr>
          <a:xfrm>
            <a:off x="7954538" y="4331887"/>
            <a:ext cx="1307237" cy="307489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i="1" dirty="0">
                <a:solidFill>
                  <a:sysClr val="windowText" lastClr="000000"/>
                </a:solidFill>
              </a:rPr>
              <a:t>Planning Module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2CFE17B-DDF8-C7E1-74CB-183DE935DC47}"/>
              </a:ext>
            </a:extLst>
          </p:cNvPr>
          <p:cNvCxnSpPr>
            <a:cxnSpLocks/>
          </p:cNvCxnSpPr>
          <p:nvPr/>
        </p:nvCxnSpPr>
        <p:spPr>
          <a:xfrm flipH="1" flipV="1">
            <a:off x="780272" y="2835247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B52B2B7-ABA9-443F-1E5D-AA7CC65B7D4C}"/>
              </a:ext>
            </a:extLst>
          </p:cNvPr>
          <p:cNvCxnSpPr>
            <a:cxnSpLocks/>
          </p:cNvCxnSpPr>
          <p:nvPr/>
        </p:nvCxnSpPr>
        <p:spPr>
          <a:xfrm flipH="1" flipV="1">
            <a:off x="776055" y="2056519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321F822-5C6A-BD15-F8C8-E7C9183E20A6}"/>
              </a:ext>
            </a:extLst>
          </p:cNvPr>
          <p:cNvCxnSpPr>
            <a:cxnSpLocks/>
          </p:cNvCxnSpPr>
          <p:nvPr/>
        </p:nvCxnSpPr>
        <p:spPr>
          <a:xfrm flipH="1" flipV="1">
            <a:off x="772589" y="5337387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3DB52F6-DC85-48AB-544C-FCD2F9E9318D}"/>
              </a:ext>
            </a:extLst>
          </p:cNvPr>
          <p:cNvCxnSpPr>
            <a:cxnSpLocks/>
          </p:cNvCxnSpPr>
          <p:nvPr/>
        </p:nvCxnSpPr>
        <p:spPr>
          <a:xfrm flipH="1" flipV="1">
            <a:off x="774321" y="4538729"/>
            <a:ext cx="922031" cy="738"/>
          </a:xfrm>
          <a:prstGeom prst="straightConnector1">
            <a:avLst/>
          </a:prstGeom>
          <a:ln w="28575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05EFBA9-F89A-F4AA-B55A-FE4D71BE992A}"/>
              </a:ext>
            </a:extLst>
          </p:cNvPr>
          <p:cNvCxnSpPr>
            <a:cxnSpLocks/>
            <a:endCxn id="9" idx="3"/>
          </p:cNvCxnSpPr>
          <p:nvPr/>
        </p:nvCxnSpPr>
        <p:spPr>
          <a:xfrm flipH="1">
            <a:off x="2066852" y="4538729"/>
            <a:ext cx="370038" cy="739"/>
          </a:xfrm>
          <a:prstGeom prst="straightConnector1">
            <a:avLst/>
          </a:prstGeom>
          <a:ln w="19050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3080E86-4D23-A774-F967-F388C923D11E}"/>
              </a:ext>
            </a:extLst>
          </p:cNvPr>
          <p:cNvCxnSpPr>
            <a:cxnSpLocks/>
            <a:endCxn id="10" idx="3"/>
          </p:cNvCxnSpPr>
          <p:nvPr/>
        </p:nvCxnSpPr>
        <p:spPr>
          <a:xfrm flipH="1">
            <a:off x="2066852" y="5337387"/>
            <a:ext cx="374588" cy="739"/>
          </a:xfrm>
          <a:prstGeom prst="straightConnector1">
            <a:avLst/>
          </a:prstGeom>
          <a:ln w="19050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A7A95947-F6FE-37CA-E02B-B0F9DFACB9A8}"/>
              </a:ext>
            </a:extLst>
          </p:cNvPr>
          <p:cNvCxnSpPr>
            <a:cxnSpLocks/>
            <a:stCxn id="12" idx="2"/>
            <a:endCxn id="13" idx="0"/>
          </p:cNvCxnSpPr>
          <p:nvPr/>
        </p:nvCxnSpPr>
        <p:spPr>
          <a:xfrm>
            <a:off x="8601908" y="3544297"/>
            <a:ext cx="6249" cy="787590"/>
          </a:xfrm>
          <a:prstGeom prst="straightConnector1">
            <a:avLst/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465D2550-9A5E-2B9C-C4A5-BEBE059DFA7D}"/>
              </a:ext>
            </a:extLst>
          </p:cNvPr>
          <p:cNvSpPr/>
          <p:nvPr/>
        </p:nvSpPr>
        <p:spPr>
          <a:xfrm>
            <a:off x="3574030" y="1593032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Event Handler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CDB0AC5-0E15-BEA5-0D41-E610593E1143}"/>
              </a:ext>
            </a:extLst>
          </p:cNvPr>
          <p:cNvSpPr/>
          <p:nvPr/>
        </p:nvSpPr>
        <p:spPr>
          <a:xfrm>
            <a:off x="5511071" y="1592469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Sim Start/End</a:t>
            </a:r>
          </a:p>
        </p:txBody>
      </p:sp>
      <p:cxnSp>
        <p:nvCxnSpPr>
          <p:cNvPr id="54" name="Elbow Connector 56">
            <a:extLst>
              <a:ext uri="{FF2B5EF4-FFF2-40B4-BE49-F238E27FC236}">
                <a16:creationId xmlns:a16="http://schemas.microsoft.com/office/drawing/2014/main" id="{DED9E14D-4B83-0719-589B-A0247A26D48A}"/>
              </a:ext>
            </a:extLst>
          </p:cNvPr>
          <p:cNvCxnSpPr>
            <a:cxnSpLocks/>
            <a:stCxn id="7" idx="3"/>
            <a:endCxn id="52" idx="1"/>
          </p:cNvCxnSpPr>
          <p:nvPr/>
        </p:nvCxnSpPr>
        <p:spPr>
          <a:xfrm flipV="1">
            <a:off x="2066852" y="1785907"/>
            <a:ext cx="1507178" cy="250683"/>
          </a:xfrm>
          <a:prstGeom prst="bentConnector3">
            <a:avLst>
              <a:gd name="adj1" fmla="val 50000"/>
            </a:avLst>
          </a:prstGeom>
          <a:ln w="190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A6007C7-0ABA-1107-19E0-A027CCDFC33B}"/>
              </a:ext>
            </a:extLst>
          </p:cNvPr>
          <p:cNvCxnSpPr>
            <a:cxnSpLocks/>
            <a:stCxn id="53" idx="1"/>
            <a:endCxn id="52" idx="3"/>
          </p:cNvCxnSpPr>
          <p:nvPr/>
        </p:nvCxnSpPr>
        <p:spPr>
          <a:xfrm flipH="1">
            <a:off x="4713057" y="1785344"/>
            <a:ext cx="798014" cy="563"/>
          </a:xfrm>
          <a:prstGeom prst="straightConnector1">
            <a:avLst/>
          </a:prstGeom>
          <a:ln w="19050"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ounded Rectangle 29">
            <a:extLst>
              <a:ext uri="{FF2B5EF4-FFF2-40B4-BE49-F238E27FC236}">
                <a16:creationId xmlns:a16="http://schemas.microsoft.com/office/drawing/2014/main" id="{8651A971-FD80-C7DD-B497-3D2C3B67E474}"/>
              </a:ext>
            </a:extLst>
          </p:cNvPr>
          <p:cNvSpPr/>
          <p:nvPr/>
        </p:nvSpPr>
        <p:spPr>
          <a:xfrm>
            <a:off x="3450703" y="1263627"/>
            <a:ext cx="3281173" cy="902555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i="1" dirty="0">
                <a:solidFill>
                  <a:sysClr val="windowText" lastClr="000000"/>
                </a:solidFill>
              </a:rPr>
              <a:t>Simulation Maintenance Module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E1EDB20-B750-E5E9-8E92-87267775AC19}"/>
              </a:ext>
            </a:extLst>
          </p:cNvPr>
          <p:cNvSpPr txBox="1"/>
          <p:nvPr/>
        </p:nvSpPr>
        <p:spPr>
          <a:xfrm>
            <a:off x="4713057" y="1489479"/>
            <a:ext cx="6752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-Simulation Events</a:t>
            </a:r>
          </a:p>
        </p:txBody>
      </p:sp>
      <p:sp>
        <p:nvSpPr>
          <p:cNvPr id="18" name="Rounded Rectangle 29">
            <a:extLst>
              <a:ext uri="{FF2B5EF4-FFF2-40B4-BE49-F238E27FC236}">
                <a16:creationId xmlns:a16="http://schemas.microsoft.com/office/drawing/2014/main" id="{351ABAC9-95DA-DB64-1D76-AEB49F238802}"/>
              </a:ext>
            </a:extLst>
          </p:cNvPr>
          <p:cNvSpPr/>
          <p:nvPr/>
        </p:nvSpPr>
        <p:spPr>
          <a:xfrm rot="16200000">
            <a:off x="2029694" y="4761449"/>
            <a:ext cx="1181448" cy="357955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ysClr val="windowText" lastClr="000000"/>
                </a:solidFill>
              </a:rPr>
              <a:t>Network Emulator</a:t>
            </a:r>
          </a:p>
        </p:txBody>
      </p:sp>
      <p:sp>
        <p:nvSpPr>
          <p:cNvPr id="51" name="Rounded Rectangle 29">
            <a:extLst>
              <a:ext uri="{FF2B5EF4-FFF2-40B4-BE49-F238E27FC236}">
                <a16:creationId xmlns:a16="http://schemas.microsoft.com/office/drawing/2014/main" id="{217BB112-4919-5EF6-1341-F6C36B25E02B}"/>
              </a:ext>
            </a:extLst>
          </p:cNvPr>
          <p:cNvSpPr/>
          <p:nvPr/>
        </p:nvSpPr>
        <p:spPr>
          <a:xfrm>
            <a:off x="3270356" y="2878232"/>
            <a:ext cx="3038481" cy="3157979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50" i="1" dirty="0">
                <a:solidFill>
                  <a:sysClr val="windowText" lastClr="000000"/>
                </a:solidFill>
              </a:rPr>
              <a:t>Platform Emulator</a:t>
            </a:r>
          </a:p>
        </p:txBody>
      </p:sp>
      <p:sp>
        <p:nvSpPr>
          <p:cNvPr id="60" name="Rounded Rectangle 29">
            <a:extLst>
              <a:ext uri="{FF2B5EF4-FFF2-40B4-BE49-F238E27FC236}">
                <a16:creationId xmlns:a16="http://schemas.microsoft.com/office/drawing/2014/main" id="{FF61DADA-E76D-99A4-ABE1-66DEFE816698}"/>
              </a:ext>
            </a:extLst>
          </p:cNvPr>
          <p:cNvSpPr/>
          <p:nvPr/>
        </p:nvSpPr>
        <p:spPr>
          <a:xfrm>
            <a:off x="4093543" y="5574315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Payload</a:t>
            </a:r>
          </a:p>
        </p:txBody>
      </p:sp>
      <p:cxnSp>
        <p:nvCxnSpPr>
          <p:cNvPr id="147" name="Elbow Connector 56">
            <a:extLst>
              <a:ext uri="{FF2B5EF4-FFF2-40B4-BE49-F238E27FC236}">
                <a16:creationId xmlns:a16="http://schemas.microsoft.com/office/drawing/2014/main" id="{C4502423-406F-A3F6-1567-395AD1537D70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5457028" y="3968393"/>
            <a:ext cx="2497510" cy="517239"/>
          </a:xfrm>
          <a:prstGeom prst="bentConnector3">
            <a:avLst>
              <a:gd name="adj1" fmla="val 50000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Elbow Connector 56">
            <a:extLst>
              <a:ext uri="{FF2B5EF4-FFF2-40B4-BE49-F238E27FC236}">
                <a16:creationId xmlns:a16="http://schemas.microsoft.com/office/drawing/2014/main" id="{8F38ED55-85B4-23DF-B418-4B917428540D}"/>
              </a:ext>
            </a:extLst>
          </p:cNvPr>
          <p:cNvCxnSpPr>
            <a:cxnSpLocks/>
            <a:stCxn id="89" idx="0"/>
            <a:endCxn id="12" idx="1"/>
          </p:cNvCxnSpPr>
          <p:nvPr/>
        </p:nvCxnSpPr>
        <p:spPr>
          <a:xfrm rot="16200000" flipH="1">
            <a:off x="6569812" y="2012077"/>
            <a:ext cx="86893" cy="2670059"/>
          </a:xfrm>
          <a:prstGeom prst="bentConnector4">
            <a:avLst>
              <a:gd name="adj1" fmla="val -263082"/>
              <a:gd name="adj2" fmla="val 44455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Rounded Rectangle 29">
            <a:extLst>
              <a:ext uri="{FF2B5EF4-FFF2-40B4-BE49-F238E27FC236}">
                <a16:creationId xmlns:a16="http://schemas.microsoft.com/office/drawing/2014/main" id="{AD0BCC4D-3FD7-21C3-0DE9-F78C5720B017}"/>
              </a:ext>
            </a:extLst>
          </p:cNvPr>
          <p:cNvSpPr/>
          <p:nvPr/>
        </p:nvSpPr>
        <p:spPr>
          <a:xfrm>
            <a:off x="3555509" y="3535786"/>
            <a:ext cx="667620" cy="238442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Reactive Planner</a:t>
            </a:r>
          </a:p>
        </p:txBody>
      </p:sp>
      <p:sp>
        <p:nvSpPr>
          <p:cNvPr id="72" name="Rounded Rectangle 29">
            <a:extLst>
              <a:ext uri="{FF2B5EF4-FFF2-40B4-BE49-F238E27FC236}">
                <a16:creationId xmlns:a16="http://schemas.microsoft.com/office/drawing/2014/main" id="{84D4896E-930E-472B-B585-48CDAD784539}"/>
              </a:ext>
            </a:extLst>
          </p:cNvPr>
          <p:cNvSpPr/>
          <p:nvPr/>
        </p:nvSpPr>
        <p:spPr>
          <a:xfrm>
            <a:off x="4093543" y="5182556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Comms</a:t>
            </a:r>
            <a:endParaRPr lang="en-US" sz="600" i="1" dirty="0">
              <a:solidFill>
                <a:sysClr val="windowText" lastClr="000000"/>
              </a:solidFill>
            </a:endParaRPr>
          </a:p>
        </p:txBody>
      </p:sp>
      <p:sp>
        <p:nvSpPr>
          <p:cNvPr id="73" name="Rounded Rectangle 29">
            <a:extLst>
              <a:ext uri="{FF2B5EF4-FFF2-40B4-BE49-F238E27FC236}">
                <a16:creationId xmlns:a16="http://schemas.microsoft.com/office/drawing/2014/main" id="{117013F9-A97F-4F7A-B68C-0B8700601C16}"/>
              </a:ext>
            </a:extLst>
          </p:cNvPr>
          <p:cNvSpPr/>
          <p:nvPr/>
        </p:nvSpPr>
        <p:spPr>
          <a:xfrm>
            <a:off x="4093543" y="4790798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EPS</a:t>
            </a:r>
          </a:p>
        </p:txBody>
      </p:sp>
      <p:sp>
        <p:nvSpPr>
          <p:cNvPr id="75" name="Rounded Rectangle 29">
            <a:extLst>
              <a:ext uri="{FF2B5EF4-FFF2-40B4-BE49-F238E27FC236}">
                <a16:creationId xmlns:a16="http://schemas.microsoft.com/office/drawing/2014/main" id="{9EBDCE34-BAB4-4345-9C48-CB22D85302A0}"/>
              </a:ext>
            </a:extLst>
          </p:cNvPr>
          <p:cNvSpPr/>
          <p:nvPr/>
        </p:nvSpPr>
        <p:spPr>
          <a:xfrm>
            <a:off x="4093543" y="4399040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GNC</a:t>
            </a:r>
          </a:p>
        </p:txBody>
      </p:sp>
      <p:sp>
        <p:nvSpPr>
          <p:cNvPr id="76" name="Rounded Rectangle 29">
            <a:extLst>
              <a:ext uri="{FF2B5EF4-FFF2-40B4-BE49-F238E27FC236}">
                <a16:creationId xmlns:a16="http://schemas.microsoft.com/office/drawing/2014/main" id="{EC542895-4B0F-4E1E-9A51-400E8AB0FFA4}"/>
              </a:ext>
            </a:extLst>
          </p:cNvPr>
          <p:cNvSpPr/>
          <p:nvPr/>
        </p:nvSpPr>
        <p:spPr>
          <a:xfrm>
            <a:off x="3490685" y="3197788"/>
            <a:ext cx="2575259" cy="1090749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800" dirty="0">
                <a:solidFill>
                  <a:sysClr val="windowText" lastClr="000000"/>
                </a:solidFill>
              </a:rPr>
              <a:t>CDH</a:t>
            </a:r>
          </a:p>
        </p:txBody>
      </p:sp>
      <p:sp>
        <p:nvSpPr>
          <p:cNvPr id="89" name="Rounded Rectangle 29">
            <a:extLst>
              <a:ext uri="{FF2B5EF4-FFF2-40B4-BE49-F238E27FC236}">
                <a16:creationId xmlns:a16="http://schemas.microsoft.com/office/drawing/2014/main" id="{A089AF54-A214-49A0-8D78-1A76942FC697}"/>
              </a:ext>
            </a:extLst>
          </p:cNvPr>
          <p:cNvSpPr/>
          <p:nvPr/>
        </p:nvSpPr>
        <p:spPr>
          <a:xfrm>
            <a:off x="4944420" y="3303660"/>
            <a:ext cx="667620" cy="29589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Memory Emulator</a:t>
            </a:r>
          </a:p>
        </p:txBody>
      </p:sp>
      <p:sp>
        <p:nvSpPr>
          <p:cNvPr id="90" name="Rounded Rectangle 29">
            <a:extLst>
              <a:ext uri="{FF2B5EF4-FFF2-40B4-BE49-F238E27FC236}">
                <a16:creationId xmlns:a16="http://schemas.microsoft.com/office/drawing/2014/main" id="{7A899FE2-096C-4441-BC96-893DB6260128}"/>
              </a:ext>
            </a:extLst>
          </p:cNvPr>
          <p:cNvSpPr/>
          <p:nvPr/>
        </p:nvSpPr>
        <p:spPr>
          <a:xfrm>
            <a:off x="4771831" y="3896676"/>
            <a:ext cx="667620" cy="248121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Operations Executor</a:t>
            </a:r>
          </a:p>
        </p:txBody>
      </p:sp>
      <p:cxnSp>
        <p:nvCxnSpPr>
          <p:cNvPr id="105" name="Elbow Connector 56">
            <a:extLst>
              <a:ext uri="{FF2B5EF4-FFF2-40B4-BE49-F238E27FC236}">
                <a16:creationId xmlns:a16="http://schemas.microsoft.com/office/drawing/2014/main" id="{F5DF90EF-91A2-423E-827C-D647B4163013}"/>
              </a:ext>
            </a:extLst>
          </p:cNvPr>
          <p:cNvCxnSpPr>
            <a:cxnSpLocks/>
            <a:stCxn id="75" idx="1"/>
            <a:endCxn id="90" idx="1"/>
          </p:cNvCxnSpPr>
          <p:nvPr/>
        </p:nvCxnSpPr>
        <p:spPr>
          <a:xfrm rot="10800000" flipH="1">
            <a:off x="4093543" y="4020738"/>
            <a:ext cx="678288" cy="533873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Elbow Connector 56">
            <a:extLst>
              <a:ext uri="{FF2B5EF4-FFF2-40B4-BE49-F238E27FC236}">
                <a16:creationId xmlns:a16="http://schemas.microsoft.com/office/drawing/2014/main" id="{1276588E-6E95-4E3A-9113-31E5B78741FD}"/>
              </a:ext>
            </a:extLst>
          </p:cNvPr>
          <p:cNvCxnSpPr>
            <a:cxnSpLocks/>
            <a:stCxn id="73" idx="1"/>
            <a:endCxn id="90" idx="1"/>
          </p:cNvCxnSpPr>
          <p:nvPr/>
        </p:nvCxnSpPr>
        <p:spPr>
          <a:xfrm rot="10800000" flipH="1">
            <a:off x="4093543" y="4020738"/>
            <a:ext cx="678288" cy="925631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Elbow Connector 56">
            <a:extLst>
              <a:ext uri="{FF2B5EF4-FFF2-40B4-BE49-F238E27FC236}">
                <a16:creationId xmlns:a16="http://schemas.microsoft.com/office/drawing/2014/main" id="{7E7DCF36-0AD7-4A5C-A0F2-A60BC87135E2}"/>
              </a:ext>
            </a:extLst>
          </p:cNvPr>
          <p:cNvCxnSpPr>
            <a:cxnSpLocks/>
            <a:stCxn id="72" idx="1"/>
            <a:endCxn id="90" idx="1"/>
          </p:cNvCxnSpPr>
          <p:nvPr/>
        </p:nvCxnSpPr>
        <p:spPr>
          <a:xfrm rot="10800000" flipH="1">
            <a:off x="4093543" y="4020738"/>
            <a:ext cx="678288" cy="1317389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Elbow Connector 56">
            <a:extLst>
              <a:ext uri="{FF2B5EF4-FFF2-40B4-BE49-F238E27FC236}">
                <a16:creationId xmlns:a16="http://schemas.microsoft.com/office/drawing/2014/main" id="{EE80653F-58C9-448D-9038-26256F33A14C}"/>
              </a:ext>
            </a:extLst>
          </p:cNvPr>
          <p:cNvCxnSpPr>
            <a:cxnSpLocks/>
            <a:stCxn id="60" idx="1"/>
            <a:endCxn id="90" idx="1"/>
          </p:cNvCxnSpPr>
          <p:nvPr/>
        </p:nvCxnSpPr>
        <p:spPr>
          <a:xfrm rot="10800000" flipH="1">
            <a:off x="4093543" y="4020737"/>
            <a:ext cx="678288" cy="1709148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Elbow Connector 56">
            <a:extLst>
              <a:ext uri="{FF2B5EF4-FFF2-40B4-BE49-F238E27FC236}">
                <a16:creationId xmlns:a16="http://schemas.microsoft.com/office/drawing/2014/main" id="{0A3C5567-7911-4126-A03D-4F9D0E9372E2}"/>
              </a:ext>
            </a:extLst>
          </p:cNvPr>
          <p:cNvCxnSpPr>
            <a:cxnSpLocks/>
            <a:stCxn id="90" idx="2"/>
            <a:endCxn id="75" idx="3"/>
          </p:cNvCxnSpPr>
          <p:nvPr/>
        </p:nvCxnSpPr>
        <p:spPr>
          <a:xfrm rot="5400000">
            <a:off x="4729981" y="4178949"/>
            <a:ext cx="409813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Elbow Connector 56">
            <a:extLst>
              <a:ext uri="{FF2B5EF4-FFF2-40B4-BE49-F238E27FC236}">
                <a16:creationId xmlns:a16="http://schemas.microsoft.com/office/drawing/2014/main" id="{650CE2F8-3AF4-4B08-927F-647C746D5826}"/>
              </a:ext>
            </a:extLst>
          </p:cNvPr>
          <p:cNvCxnSpPr>
            <a:cxnSpLocks/>
            <a:stCxn id="90" idx="2"/>
            <a:endCxn id="73" idx="3"/>
          </p:cNvCxnSpPr>
          <p:nvPr/>
        </p:nvCxnSpPr>
        <p:spPr>
          <a:xfrm rot="5400000">
            <a:off x="4534102" y="4374828"/>
            <a:ext cx="801571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Elbow Connector 56">
            <a:extLst>
              <a:ext uri="{FF2B5EF4-FFF2-40B4-BE49-F238E27FC236}">
                <a16:creationId xmlns:a16="http://schemas.microsoft.com/office/drawing/2014/main" id="{81354236-E510-40FB-A081-2E061FAF211D}"/>
              </a:ext>
            </a:extLst>
          </p:cNvPr>
          <p:cNvCxnSpPr>
            <a:cxnSpLocks/>
            <a:stCxn id="90" idx="2"/>
            <a:endCxn id="72" idx="3"/>
          </p:cNvCxnSpPr>
          <p:nvPr/>
        </p:nvCxnSpPr>
        <p:spPr>
          <a:xfrm rot="5400000">
            <a:off x="4338223" y="4570707"/>
            <a:ext cx="1193329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Elbow Connector 56">
            <a:extLst>
              <a:ext uri="{FF2B5EF4-FFF2-40B4-BE49-F238E27FC236}">
                <a16:creationId xmlns:a16="http://schemas.microsoft.com/office/drawing/2014/main" id="{74371965-3CBC-4202-90CC-34368C216DDF}"/>
              </a:ext>
            </a:extLst>
          </p:cNvPr>
          <p:cNvCxnSpPr>
            <a:cxnSpLocks/>
            <a:stCxn id="90" idx="2"/>
            <a:endCxn id="60" idx="3"/>
          </p:cNvCxnSpPr>
          <p:nvPr/>
        </p:nvCxnSpPr>
        <p:spPr>
          <a:xfrm rot="5400000">
            <a:off x="4142343" y="4766587"/>
            <a:ext cx="1585088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Elbow Connector 56">
            <a:extLst>
              <a:ext uri="{FF2B5EF4-FFF2-40B4-BE49-F238E27FC236}">
                <a16:creationId xmlns:a16="http://schemas.microsoft.com/office/drawing/2014/main" id="{DD8C3B6D-2674-428C-BC26-3A80B5A5473E}"/>
              </a:ext>
            </a:extLst>
          </p:cNvPr>
          <p:cNvCxnSpPr>
            <a:cxnSpLocks/>
            <a:endCxn id="18" idx="2"/>
          </p:cNvCxnSpPr>
          <p:nvPr/>
        </p:nvCxnSpPr>
        <p:spPr>
          <a:xfrm rot="10800000">
            <a:off x="2799396" y="4940428"/>
            <a:ext cx="1294150" cy="515497"/>
          </a:xfrm>
          <a:prstGeom prst="bentConnector3">
            <a:avLst>
              <a:gd name="adj1" fmla="val 87683"/>
            </a:avLst>
          </a:prstGeom>
          <a:ln w="19050"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Elbow Connector 56">
            <a:extLst>
              <a:ext uri="{FF2B5EF4-FFF2-40B4-BE49-F238E27FC236}">
                <a16:creationId xmlns:a16="http://schemas.microsoft.com/office/drawing/2014/main" id="{F5229F95-BCB5-4C9F-A7C6-4D267755FE5F}"/>
              </a:ext>
            </a:extLst>
          </p:cNvPr>
          <p:cNvCxnSpPr>
            <a:cxnSpLocks/>
            <a:stCxn id="89" idx="3"/>
          </p:cNvCxnSpPr>
          <p:nvPr/>
        </p:nvCxnSpPr>
        <p:spPr>
          <a:xfrm flipH="1">
            <a:off x="4770621" y="3451605"/>
            <a:ext cx="841419" cy="2413265"/>
          </a:xfrm>
          <a:prstGeom prst="bentConnector4">
            <a:avLst>
              <a:gd name="adj1" fmla="val -27168"/>
              <a:gd name="adj2" fmla="val 99376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Elbow Connector 56">
            <a:extLst>
              <a:ext uri="{FF2B5EF4-FFF2-40B4-BE49-F238E27FC236}">
                <a16:creationId xmlns:a16="http://schemas.microsoft.com/office/drawing/2014/main" id="{F38834F7-AB5C-4070-98DC-D7AEAFD00312}"/>
              </a:ext>
            </a:extLst>
          </p:cNvPr>
          <p:cNvCxnSpPr>
            <a:cxnSpLocks/>
            <a:stCxn id="89" idx="3"/>
          </p:cNvCxnSpPr>
          <p:nvPr/>
        </p:nvCxnSpPr>
        <p:spPr>
          <a:xfrm flipH="1">
            <a:off x="4768022" y="3451605"/>
            <a:ext cx="844018" cy="2004317"/>
          </a:xfrm>
          <a:prstGeom prst="bentConnector4">
            <a:avLst>
              <a:gd name="adj1" fmla="val -27085"/>
              <a:gd name="adj2" fmla="val 99566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Elbow Connector 56">
            <a:extLst>
              <a:ext uri="{FF2B5EF4-FFF2-40B4-BE49-F238E27FC236}">
                <a16:creationId xmlns:a16="http://schemas.microsoft.com/office/drawing/2014/main" id="{3F311BAA-2BE1-4980-A029-D469D899B8DE}"/>
              </a:ext>
            </a:extLst>
          </p:cNvPr>
          <p:cNvCxnSpPr>
            <a:cxnSpLocks/>
            <a:stCxn id="90" idx="3"/>
          </p:cNvCxnSpPr>
          <p:nvPr/>
        </p:nvCxnSpPr>
        <p:spPr>
          <a:xfrm>
            <a:off x="5439451" y="4020737"/>
            <a:ext cx="2515087" cy="548563"/>
          </a:xfrm>
          <a:prstGeom prst="bentConnector3">
            <a:avLst>
              <a:gd name="adj1" fmla="val 38891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Elbow Connector 56">
            <a:extLst>
              <a:ext uri="{FF2B5EF4-FFF2-40B4-BE49-F238E27FC236}">
                <a16:creationId xmlns:a16="http://schemas.microsoft.com/office/drawing/2014/main" id="{F1B0D1BB-E82B-4F3B-B8FF-B040DD6FD753}"/>
              </a:ext>
            </a:extLst>
          </p:cNvPr>
          <p:cNvCxnSpPr>
            <a:cxnSpLocks/>
            <a:stCxn id="180" idx="3"/>
          </p:cNvCxnSpPr>
          <p:nvPr/>
        </p:nvCxnSpPr>
        <p:spPr>
          <a:xfrm>
            <a:off x="4223129" y="3655007"/>
            <a:ext cx="541004" cy="255227"/>
          </a:xfrm>
          <a:prstGeom prst="bentConnector3">
            <a:avLst>
              <a:gd name="adj1" fmla="val 50000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Elbow Connector 56">
            <a:extLst>
              <a:ext uri="{FF2B5EF4-FFF2-40B4-BE49-F238E27FC236}">
                <a16:creationId xmlns:a16="http://schemas.microsoft.com/office/drawing/2014/main" id="{6A04DC9D-A6D7-4E03-B2D3-EA2386F340DE}"/>
              </a:ext>
            </a:extLst>
          </p:cNvPr>
          <p:cNvCxnSpPr>
            <a:cxnSpLocks/>
          </p:cNvCxnSpPr>
          <p:nvPr/>
        </p:nvCxnSpPr>
        <p:spPr>
          <a:xfrm rot="10800000">
            <a:off x="4221947" y="3774228"/>
            <a:ext cx="542191" cy="194164"/>
          </a:xfrm>
          <a:prstGeom prst="bentConnector3">
            <a:avLst>
              <a:gd name="adj1" fmla="val 60541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Elbow Connector 56">
            <a:extLst>
              <a:ext uri="{FF2B5EF4-FFF2-40B4-BE49-F238E27FC236}">
                <a16:creationId xmlns:a16="http://schemas.microsoft.com/office/drawing/2014/main" id="{E9DC7D74-7045-4720-85E7-1B71F3C71EB9}"/>
              </a:ext>
            </a:extLst>
          </p:cNvPr>
          <p:cNvCxnSpPr>
            <a:cxnSpLocks/>
            <a:endCxn id="89" idx="1"/>
          </p:cNvCxnSpPr>
          <p:nvPr/>
        </p:nvCxnSpPr>
        <p:spPr>
          <a:xfrm rot="16200000" flipV="1">
            <a:off x="4743496" y="3652530"/>
            <a:ext cx="445071" cy="43222"/>
          </a:xfrm>
          <a:prstGeom prst="bentConnector4">
            <a:avLst>
              <a:gd name="adj1" fmla="val 33380"/>
              <a:gd name="adj2" fmla="val 302744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Elbow Connector 56">
            <a:extLst>
              <a:ext uri="{FF2B5EF4-FFF2-40B4-BE49-F238E27FC236}">
                <a16:creationId xmlns:a16="http://schemas.microsoft.com/office/drawing/2014/main" id="{E9C2128D-7127-4151-A20C-1197683BF2C7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2038279" cy="1844185"/>
          </a:xfrm>
          <a:prstGeom prst="bentConnector3">
            <a:avLst>
              <a:gd name="adj1" fmla="val 53240"/>
            </a:avLst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Elbow Connector 56">
            <a:extLst>
              <a:ext uri="{FF2B5EF4-FFF2-40B4-BE49-F238E27FC236}">
                <a16:creationId xmlns:a16="http://schemas.microsoft.com/office/drawing/2014/main" id="{2973BBC1-1C5F-458E-A016-FD758E447D5B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1084980" cy="2245264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Elbow Connector 56">
            <a:extLst>
              <a:ext uri="{FF2B5EF4-FFF2-40B4-BE49-F238E27FC236}">
                <a16:creationId xmlns:a16="http://schemas.microsoft.com/office/drawing/2014/main" id="{94DC209D-27D1-4A9E-9A13-41665E7FF0CE}"/>
              </a:ext>
            </a:extLst>
          </p:cNvPr>
          <p:cNvCxnSpPr>
            <a:cxnSpLocks/>
          </p:cNvCxnSpPr>
          <p:nvPr/>
        </p:nvCxnSpPr>
        <p:spPr>
          <a:xfrm>
            <a:off x="3166973" y="5067736"/>
            <a:ext cx="920628" cy="0"/>
          </a:xfrm>
          <a:prstGeom prst="straightConnector1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Elbow Connector 56">
            <a:extLst>
              <a:ext uri="{FF2B5EF4-FFF2-40B4-BE49-F238E27FC236}">
                <a16:creationId xmlns:a16="http://schemas.microsoft.com/office/drawing/2014/main" id="{77DD1CD4-9730-44EC-91E2-5C9E600BAA98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1083060" cy="2449703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Elbow Connector 56">
            <a:extLst>
              <a:ext uri="{FF2B5EF4-FFF2-40B4-BE49-F238E27FC236}">
                <a16:creationId xmlns:a16="http://schemas.microsoft.com/office/drawing/2014/main" id="{FB982657-D5E3-4A79-B1E8-3DD75CBB3035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1081216" cy="3013025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Elbow Connector 56">
            <a:extLst>
              <a:ext uri="{FF2B5EF4-FFF2-40B4-BE49-F238E27FC236}">
                <a16:creationId xmlns:a16="http://schemas.microsoft.com/office/drawing/2014/main" id="{B68866AC-77EB-42F7-9DE6-6E7049A5992D}"/>
              </a:ext>
            </a:extLst>
          </p:cNvPr>
          <p:cNvCxnSpPr>
            <a:cxnSpLocks/>
          </p:cNvCxnSpPr>
          <p:nvPr/>
        </p:nvCxnSpPr>
        <p:spPr>
          <a:xfrm>
            <a:off x="3170829" y="5837402"/>
            <a:ext cx="920628" cy="0"/>
          </a:xfrm>
          <a:prstGeom prst="straightConnector1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Elbow Connector 56">
            <a:extLst>
              <a:ext uri="{FF2B5EF4-FFF2-40B4-BE49-F238E27FC236}">
                <a16:creationId xmlns:a16="http://schemas.microsoft.com/office/drawing/2014/main" id="{0ABB24D6-7AE1-449F-805C-4DB57F4CE26A}"/>
              </a:ext>
            </a:extLst>
          </p:cNvPr>
          <p:cNvCxnSpPr>
            <a:cxnSpLocks/>
            <a:stCxn id="8" idx="3"/>
            <a:endCxn id="18" idx="3"/>
          </p:cNvCxnSpPr>
          <p:nvPr/>
        </p:nvCxnSpPr>
        <p:spPr>
          <a:xfrm>
            <a:off x="2066852" y="2835248"/>
            <a:ext cx="553567" cy="1514455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Elbow Connector 56">
            <a:extLst>
              <a:ext uri="{FF2B5EF4-FFF2-40B4-BE49-F238E27FC236}">
                <a16:creationId xmlns:a16="http://schemas.microsoft.com/office/drawing/2014/main" id="{91F6E739-09E3-4461-9EE5-15189E7F6479}"/>
              </a:ext>
            </a:extLst>
          </p:cNvPr>
          <p:cNvCxnSpPr>
            <a:cxnSpLocks/>
            <a:stCxn id="52" idx="2"/>
          </p:cNvCxnSpPr>
          <p:nvPr/>
        </p:nvCxnSpPr>
        <p:spPr>
          <a:xfrm rot="5400000">
            <a:off x="3219455" y="1911159"/>
            <a:ext cx="856467" cy="991712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56">
            <a:extLst>
              <a:ext uri="{FF2B5EF4-FFF2-40B4-BE49-F238E27FC236}">
                <a16:creationId xmlns:a16="http://schemas.microsoft.com/office/drawing/2014/main" id="{B49EAF7B-342F-349C-13D1-BA81BFF6FC82}"/>
              </a:ext>
            </a:extLst>
          </p:cNvPr>
          <p:cNvCxnSpPr>
            <a:cxnSpLocks/>
          </p:cNvCxnSpPr>
          <p:nvPr/>
        </p:nvCxnSpPr>
        <p:spPr>
          <a:xfrm rot="10800000">
            <a:off x="5618528" y="3350614"/>
            <a:ext cx="2327358" cy="145181"/>
          </a:xfrm>
          <a:prstGeom prst="bentConnector3">
            <a:avLst>
              <a:gd name="adj1" fmla="val 67704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Elbow Connector 56">
            <a:extLst>
              <a:ext uri="{FF2B5EF4-FFF2-40B4-BE49-F238E27FC236}">
                <a16:creationId xmlns:a16="http://schemas.microsoft.com/office/drawing/2014/main" id="{92F17629-697B-04AF-647C-0F92F4609D53}"/>
              </a:ext>
            </a:extLst>
          </p:cNvPr>
          <p:cNvCxnSpPr>
            <a:cxnSpLocks/>
          </p:cNvCxnSpPr>
          <p:nvPr/>
        </p:nvCxnSpPr>
        <p:spPr>
          <a:xfrm>
            <a:off x="3184503" y="5227802"/>
            <a:ext cx="920628" cy="0"/>
          </a:xfrm>
          <a:prstGeom prst="straightConnector1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Elbow Connector 56">
            <a:extLst>
              <a:ext uri="{FF2B5EF4-FFF2-40B4-BE49-F238E27FC236}">
                <a16:creationId xmlns:a16="http://schemas.microsoft.com/office/drawing/2014/main" id="{4F09E56D-F40E-29BA-8FA9-0AECD59D1FD3}"/>
              </a:ext>
            </a:extLst>
          </p:cNvPr>
          <p:cNvCxnSpPr>
            <a:cxnSpLocks/>
            <a:stCxn id="90" idx="0"/>
            <a:endCxn id="89" idx="2"/>
          </p:cNvCxnSpPr>
          <p:nvPr/>
        </p:nvCxnSpPr>
        <p:spPr>
          <a:xfrm rot="5400000" flipH="1" flipV="1">
            <a:off x="5043372" y="3661819"/>
            <a:ext cx="297126" cy="172589"/>
          </a:xfrm>
          <a:prstGeom prst="bentConnector3">
            <a:avLst>
              <a:gd name="adj1" fmla="val 60258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4E00649-E92A-058F-3253-83126467EBBE}"/>
              </a:ext>
            </a:extLst>
          </p:cNvPr>
          <p:cNvGrpSpPr/>
          <p:nvPr/>
        </p:nvGrpSpPr>
        <p:grpSpPr>
          <a:xfrm>
            <a:off x="1253943" y="936113"/>
            <a:ext cx="914400" cy="914400"/>
            <a:chOff x="8717280" y="2379218"/>
            <a:chExt cx="914400" cy="914400"/>
          </a:xfrm>
          <a:solidFill>
            <a:srgbClr val="0070C0"/>
          </a:solidFill>
        </p:grpSpPr>
        <p:pic>
          <p:nvPicPr>
            <p:cNvPr id="33" name="Graphic 32" descr="Satellite with solid fill">
              <a:extLst>
                <a:ext uri="{FF2B5EF4-FFF2-40B4-BE49-F238E27FC236}">
                  <a16:creationId xmlns:a16="http://schemas.microsoft.com/office/drawing/2014/main" id="{8024A227-1702-CEA0-8240-6CBBFD4CA4C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717280" y="2379218"/>
              <a:ext cx="914400" cy="914400"/>
            </a:xfrm>
            <a:prstGeom prst="rect">
              <a:avLst/>
            </a:prstGeom>
          </p:spPr>
        </p:pic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5E52C594-D08E-B3E2-E204-4DBD0FE19047}"/>
                </a:ext>
              </a:extLst>
            </p:cNvPr>
            <p:cNvSpPr/>
            <p:nvPr/>
          </p:nvSpPr>
          <p:spPr>
            <a:xfrm>
              <a:off x="9089136" y="2746756"/>
              <a:ext cx="170688" cy="17932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2</a:t>
              </a:r>
            </a:p>
          </p:txBody>
        </p:sp>
      </p:grpSp>
      <p:pic>
        <p:nvPicPr>
          <p:cNvPr id="22" name="Graphic 21" descr="Speech with solid fill">
            <a:extLst>
              <a:ext uri="{FF2B5EF4-FFF2-40B4-BE49-F238E27FC236}">
                <a16:creationId xmlns:a16="http://schemas.microsoft.com/office/drawing/2014/main" id="{291DF5DD-36C1-5C6A-12AF-9471B6360C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55970" y="3148019"/>
            <a:ext cx="1276488" cy="97621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94F4EEA-83D6-E4E1-D809-78F765E42831}"/>
              </a:ext>
            </a:extLst>
          </p:cNvPr>
          <p:cNvSpPr txBox="1"/>
          <p:nvPr/>
        </p:nvSpPr>
        <p:spPr>
          <a:xfrm>
            <a:off x="4113079" y="3434179"/>
            <a:ext cx="96227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“Sending results to Agent 1”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A302610-73C9-9F90-4C3E-C12E818E33C8}"/>
              </a:ext>
            </a:extLst>
          </p:cNvPr>
          <p:cNvSpPr txBox="1"/>
          <p:nvPr/>
        </p:nvSpPr>
        <p:spPr>
          <a:xfrm>
            <a:off x="6624755" y="3202083"/>
            <a:ext cx="132761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-Instrument Data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1558124-B24A-1D57-0619-5FAE7869C4FE}"/>
              </a:ext>
            </a:extLst>
          </p:cNvPr>
          <p:cNvSpPr/>
          <p:nvPr/>
        </p:nvSpPr>
        <p:spPr>
          <a:xfrm>
            <a:off x="9932798" y="3236806"/>
            <a:ext cx="2114576" cy="98487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00" b="1" dirty="0">
                <a:solidFill>
                  <a:schemeClr val="tx1"/>
                </a:solidFill>
              </a:rPr>
              <a:t>Scenario step:</a:t>
            </a:r>
          </a:p>
          <a:p>
            <a:endParaRPr lang="en-US" sz="1100" dirty="0">
              <a:solidFill>
                <a:schemeClr val="tx1"/>
              </a:solidFill>
            </a:endParaRPr>
          </a:p>
          <a:p>
            <a:r>
              <a:rPr lang="en-US" sz="1100" dirty="0">
                <a:solidFill>
                  <a:schemeClr val="tx1"/>
                </a:solidFill>
              </a:rPr>
              <a:t>Agent 2 sends measurement results to Agent 1 at T = 4</a:t>
            </a:r>
          </a:p>
          <a:p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49C083-4BE1-5925-E7D3-C31A875053D5}"/>
              </a:ext>
            </a:extLst>
          </p:cNvPr>
          <p:cNvSpPr txBox="1"/>
          <p:nvPr/>
        </p:nvSpPr>
        <p:spPr>
          <a:xfrm>
            <a:off x="3834300" y="4017756"/>
            <a:ext cx="102699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-”Send measurement results to Agent 1”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</a:t>
            </a:r>
          </a:p>
          <a:p>
            <a:endParaRPr lang="en-US" sz="7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8" name="Graphic 27" descr="Speech with solid fill">
            <a:extLst>
              <a:ext uri="{FF2B5EF4-FFF2-40B4-BE49-F238E27FC236}">
                <a16:creationId xmlns:a16="http://schemas.microsoft.com/office/drawing/2014/main" id="{41492EBD-BCFA-C160-630A-B370382A05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4412108" y="4703580"/>
            <a:ext cx="918499" cy="687467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6B228FFE-2CD6-4F31-4C59-06CFD39E1910}"/>
              </a:ext>
            </a:extLst>
          </p:cNvPr>
          <p:cNvSpPr txBox="1"/>
          <p:nvPr/>
        </p:nvSpPr>
        <p:spPr>
          <a:xfrm>
            <a:off x="4523710" y="4787851"/>
            <a:ext cx="670591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“Sending data to Agent 1…”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596310F-36AE-13AB-65B8-530A538752CF}"/>
              </a:ext>
            </a:extLst>
          </p:cNvPr>
          <p:cNvSpPr txBox="1"/>
          <p:nvPr/>
        </p:nvSpPr>
        <p:spPr>
          <a:xfrm>
            <a:off x="3196606" y="5404715"/>
            <a:ext cx="77737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7903D3F-E3F5-39E4-A542-FFB1B15D956B}"/>
              </a:ext>
            </a:extLst>
          </p:cNvPr>
          <p:cNvSpPr txBox="1"/>
          <p:nvPr/>
        </p:nvSpPr>
        <p:spPr>
          <a:xfrm>
            <a:off x="859268" y="4232184"/>
            <a:ext cx="77737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</a:t>
            </a:r>
            <a:r>
              <a:rPr lang="en-US" sz="700" i="1">
                <a:solidFill>
                  <a:schemeClr val="tx1">
                    <a:lumMod val="65000"/>
                    <a:lumOff val="35000"/>
                  </a:schemeClr>
                </a:solidFill>
              </a:rPr>
              <a:t>Measurement Results</a:t>
            </a:r>
            <a:endParaRPr lang="en-US" sz="7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48310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4C978-9A8F-D19F-6684-24EF10271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Engineering Module - Plan Execution </a:t>
            </a:r>
          </a:p>
        </p:txBody>
      </p:sp>
      <p:sp>
        <p:nvSpPr>
          <p:cNvPr id="3" name="Right Arrow 7">
            <a:extLst>
              <a:ext uri="{FF2B5EF4-FFF2-40B4-BE49-F238E27FC236}">
                <a16:creationId xmlns:a16="http://schemas.microsoft.com/office/drawing/2014/main" id="{67B8EC0A-D5CD-0D4C-D366-526E993728C8}"/>
              </a:ext>
            </a:extLst>
          </p:cNvPr>
          <p:cNvSpPr/>
          <p:nvPr/>
        </p:nvSpPr>
        <p:spPr>
          <a:xfrm>
            <a:off x="2810990" y="3009769"/>
            <a:ext cx="312456" cy="1286004"/>
          </a:xfrm>
          <a:prstGeom prst="rightArrow">
            <a:avLst>
              <a:gd name="adj1" fmla="val 29186"/>
              <a:gd name="adj2" fmla="val 61181"/>
            </a:avLst>
          </a:prstGeom>
          <a:solidFill>
            <a:schemeClr val="bg1"/>
          </a:solidFill>
          <a:ln w="28575">
            <a:solidFill>
              <a:srgbClr val="5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ECE8867D-EA00-9E6A-A315-6456A726B54D}"/>
              </a:ext>
            </a:extLst>
          </p:cNvPr>
          <p:cNvGrpSpPr/>
          <p:nvPr/>
        </p:nvGrpSpPr>
        <p:grpSpPr>
          <a:xfrm>
            <a:off x="13943" y="2042325"/>
            <a:ext cx="3020525" cy="3374445"/>
            <a:chOff x="266217" y="1993902"/>
            <a:chExt cx="3020525" cy="3374445"/>
          </a:xfrm>
        </p:grpSpPr>
        <p:pic>
          <p:nvPicPr>
            <p:cNvPr id="37" name="Graphic 36" descr="Speech outline">
              <a:extLst>
                <a:ext uri="{FF2B5EF4-FFF2-40B4-BE49-F238E27FC236}">
                  <a16:creationId xmlns:a16="http://schemas.microsoft.com/office/drawing/2014/main" id="{4534E274-35A8-97B6-A2D1-AB15BDF4E45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 flipH="1">
              <a:off x="1645074" y="1698525"/>
              <a:ext cx="1082135" cy="2201200"/>
            </a:xfrm>
            <a:prstGeom prst="rect">
              <a:avLst/>
            </a:prstGeom>
          </p:spPr>
        </p:pic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72B2104F-DFDC-B371-178C-02A7D4C0E108}"/>
                </a:ext>
              </a:extLst>
            </p:cNvPr>
            <p:cNvGrpSpPr/>
            <p:nvPr/>
          </p:nvGrpSpPr>
          <p:grpSpPr>
            <a:xfrm>
              <a:off x="266217" y="1993902"/>
              <a:ext cx="2745040" cy="3374445"/>
              <a:chOff x="266217" y="1993902"/>
              <a:chExt cx="2745040" cy="3374445"/>
            </a:xfrm>
          </p:grpSpPr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2943D654-A50E-EEF6-0E9C-A367EA02BAC2}"/>
                  </a:ext>
                </a:extLst>
              </p:cNvPr>
              <p:cNvSpPr/>
              <p:nvPr/>
            </p:nvSpPr>
            <p:spPr>
              <a:xfrm>
                <a:off x="339162" y="1993902"/>
                <a:ext cx="2672095" cy="3041239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en-US" sz="1050" b="1" dirty="0">
                    <a:solidFill>
                      <a:sysClr val="windowText" lastClr="000000"/>
                    </a:solidFill>
                  </a:rPr>
                  <a:t>Plan Execution Sequence:</a:t>
                </a:r>
              </a:p>
              <a:p>
                <a:endParaRPr lang="en-US" sz="1050" b="1" dirty="0">
                  <a:solidFill>
                    <a:sysClr val="windowText" lastClr="000000"/>
                  </a:solidFill>
                </a:endParaRPr>
              </a:p>
              <a:p>
                <a:endParaRPr lang="en-US" sz="1050" dirty="0">
                  <a:solidFill>
                    <a:sysClr val="windowText" lastClr="000000"/>
                  </a:solidFill>
                </a:endParaRPr>
              </a:p>
              <a:p>
                <a:endParaRPr lang="en-US" sz="1050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85" name="Rounded Rectangle 29">
                <a:extLst>
                  <a:ext uri="{FF2B5EF4-FFF2-40B4-BE49-F238E27FC236}">
                    <a16:creationId xmlns:a16="http://schemas.microsoft.com/office/drawing/2014/main" id="{29CAD95C-43D9-B346-2E66-1F3139BAF94C}"/>
                  </a:ext>
                </a:extLst>
              </p:cNvPr>
              <p:cNvSpPr/>
              <p:nvPr/>
            </p:nvSpPr>
            <p:spPr>
              <a:xfrm>
                <a:off x="541425" y="2367103"/>
                <a:ext cx="844348" cy="443484"/>
              </a:xfrm>
              <a:prstGeom prst="roundRect">
                <a:avLst>
                  <a:gd name="adj" fmla="val 6097"/>
                </a:avLst>
              </a:prstGeom>
              <a:noFill/>
              <a:ln>
                <a:solidFill>
                  <a:schemeClr val="accent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sz="1100" i="1" dirty="0">
                    <a:solidFill>
                      <a:sysClr val="windowText" lastClr="000000"/>
                    </a:solidFill>
                  </a:rPr>
                  <a:t>Scheduler Module</a:t>
                </a:r>
              </a:p>
            </p:txBody>
          </p:sp>
          <p:sp>
            <p:nvSpPr>
              <p:cNvPr id="86" name="Rounded Rectangle 29">
                <a:extLst>
                  <a:ext uri="{FF2B5EF4-FFF2-40B4-BE49-F238E27FC236}">
                    <a16:creationId xmlns:a16="http://schemas.microsoft.com/office/drawing/2014/main" id="{40199CD4-FEB2-B54B-03D6-084BDF58FCBB}"/>
                  </a:ext>
                </a:extLst>
              </p:cNvPr>
              <p:cNvSpPr/>
              <p:nvPr/>
            </p:nvSpPr>
            <p:spPr>
              <a:xfrm>
                <a:off x="1385773" y="4188509"/>
                <a:ext cx="847130" cy="362709"/>
              </a:xfrm>
              <a:prstGeom prst="roundRect">
                <a:avLst>
                  <a:gd name="adj" fmla="val 3300"/>
                </a:avLst>
              </a:prstGeom>
              <a:noFill/>
              <a:ln>
                <a:solidFill>
                  <a:schemeClr val="accent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i="1" dirty="0">
                    <a:solidFill>
                      <a:sysClr val="windowText" lastClr="000000"/>
                    </a:solidFill>
                  </a:rPr>
                  <a:t>Platform Emulator</a:t>
                </a:r>
              </a:p>
            </p:txBody>
          </p:sp>
          <p:sp>
            <p:nvSpPr>
              <p:cNvPr id="87" name="Rounded Rectangle 29">
                <a:extLst>
                  <a:ext uri="{FF2B5EF4-FFF2-40B4-BE49-F238E27FC236}">
                    <a16:creationId xmlns:a16="http://schemas.microsoft.com/office/drawing/2014/main" id="{FBB86EA8-4FD3-CF0B-14D5-5A2AA699123C}"/>
                  </a:ext>
                </a:extLst>
              </p:cNvPr>
              <p:cNvSpPr/>
              <p:nvPr/>
            </p:nvSpPr>
            <p:spPr>
              <a:xfrm>
                <a:off x="883505" y="3313846"/>
                <a:ext cx="844348" cy="463679"/>
              </a:xfrm>
              <a:prstGeom prst="roundRect">
                <a:avLst>
                  <a:gd name="adj" fmla="val 3300"/>
                </a:avLst>
              </a:prstGeom>
              <a:noFill/>
              <a:ln>
                <a:solidFill>
                  <a:schemeClr val="accent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i="1" dirty="0">
                    <a:solidFill>
                      <a:sysClr val="windowText" lastClr="000000"/>
                    </a:solidFill>
                  </a:rPr>
                  <a:t>Operations Executor</a:t>
                </a:r>
              </a:p>
            </p:txBody>
          </p:sp>
          <p:cxnSp>
            <p:nvCxnSpPr>
              <p:cNvPr id="89" name="Elbow Connector 56">
                <a:extLst>
                  <a:ext uri="{FF2B5EF4-FFF2-40B4-BE49-F238E27FC236}">
                    <a16:creationId xmlns:a16="http://schemas.microsoft.com/office/drawing/2014/main" id="{48001190-E1D7-77A6-E9AC-B28B5E41BB97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873976" y="2950046"/>
                <a:ext cx="518715" cy="224685"/>
              </a:xfrm>
              <a:prstGeom prst="bentConnector3">
                <a:avLst>
                  <a:gd name="adj1" fmla="val 50000"/>
                </a:avLst>
              </a:prstGeom>
              <a:ln w="19050">
                <a:prstDash val="sysDot"/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Elbow Connector 56">
                <a:extLst>
                  <a:ext uri="{FF2B5EF4-FFF2-40B4-BE49-F238E27FC236}">
                    <a16:creationId xmlns:a16="http://schemas.microsoft.com/office/drawing/2014/main" id="{1130152F-9641-A442-EBA9-3966F424DFE5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1351510" y="3783798"/>
                <a:ext cx="425064" cy="396717"/>
              </a:xfrm>
              <a:prstGeom prst="bentConnector3">
                <a:avLst>
                  <a:gd name="adj1" fmla="val 50000"/>
                </a:avLst>
              </a:prstGeom>
              <a:ln w="19050">
                <a:prstDash val="sysDot"/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Elbow Connector 56">
                <a:extLst>
                  <a:ext uri="{FF2B5EF4-FFF2-40B4-BE49-F238E27FC236}">
                    <a16:creationId xmlns:a16="http://schemas.microsoft.com/office/drawing/2014/main" id="{53182A8F-177C-C7F9-7F77-2FB1A337650F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H="1" flipV="1">
                <a:off x="897890" y="3654952"/>
                <a:ext cx="958386" cy="890085"/>
              </a:xfrm>
              <a:prstGeom prst="bentConnector4">
                <a:avLst>
                  <a:gd name="adj1" fmla="val -25354"/>
                  <a:gd name="adj2" fmla="val 126377"/>
                </a:avLst>
              </a:prstGeom>
              <a:ln w="19050">
                <a:prstDash val="sysDot"/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6C2C6CCC-B668-9056-D41D-DF303AC06918}"/>
                  </a:ext>
                </a:extLst>
              </p:cNvPr>
              <p:cNvSpPr txBox="1"/>
              <p:nvPr/>
            </p:nvSpPr>
            <p:spPr>
              <a:xfrm>
                <a:off x="1837199" y="2477694"/>
                <a:ext cx="996663" cy="57956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800" i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Task: “Perform measurement of GP 123 @ t=5 w/ instr1”</a:t>
                </a: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629C8A74-A57E-C7F7-DEA4-C29A4C29D68A}"/>
                  </a:ext>
                </a:extLst>
              </p:cNvPr>
              <p:cNvSpPr txBox="1"/>
              <p:nvPr/>
            </p:nvSpPr>
            <p:spPr>
              <a:xfrm>
                <a:off x="266217" y="5122126"/>
                <a:ext cx="259565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i="1" dirty="0"/>
                  <a:t>Receive measurement plan from scheduler</a:t>
                </a:r>
              </a:p>
            </p:txBody>
          </p:sp>
        </p:grp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DB8AD31F-10B1-736A-EEF8-1A59C0AE38F0}"/>
              </a:ext>
            </a:extLst>
          </p:cNvPr>
          <p:cNvGrpSpPr/>
          <p:nvPr/>
        </p:nvGrpSpPr>
        <p:grpSpPr>
          <a:xfrm>
            <a:off x="3207916" y="1964646"/>
            <a:ext cx="2948526" cy="3614586"/>
            <a:chOff x="3686190" y="1911367"/>
            <a:chExt cx="2948526" cy="3614586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481ADA9-5EA3-59FF-7B8F-17FF63512756}"/>
                </a:ext>
              </a:extLst>
            </p:cNvPr>
            <p:cNvSpPr/>
            <p:nvPr/>
          </p:nvSpPr>
          <p:spPr>
            <a:xfrm>
              <a:off x="3686190" y="1993902"/>
              <a:ext cx="2672095" cy="3041239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050" b="1" dirty="0">
                  <a:solidFill>
                    <a:sysClr val="windowText" lastClr="000000"/>
                  </a:solidFill>
                </a:rPr>
                <a:t>Plan Execution Sequence:</a:t>
              </a:r>
            </a:p>
            <a:p>
              <a:endParaRPr lang="en-US" sz="1050" b="1" dirty="0">
                <a:solidFill>
                  <a:sysClr val="windowText" lastClr="000000"/>
                </a:solidFill>
              </a:endParaRPr>
            </a:p>
            <a:p>
              <a:endParaRPr lang="en-US" sz="1050" dirty="0">
                <a:solidFill>
                  <a:sysClr val="windowText" lastClr="000000"/>
                </a:solidFill>
              </a:endParaRPr>
            </a:p>
            <a:p>
              <a:endParaRPr lang="en-US" sz="105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9" name="Rounded Rectangle 29">
              <a:extLst>
                <a:ext uri="{FF2B5EF4-FFF2-40B4-BE49-F238E27FC236}">
                  <a16:creationId xmlns:a16="http://schemas.microsoft.com/office/drawing/2014/main" id="{DBA58744-D028-BB95-0EE5-222DEC8B1344}"/>
                </a:ext>
              </a:extLst>
            </p:cNvPr>
            <p:cNvSpPr/>
            <p:nvPr/>
          </p:nvSpPr>
          <p:spPr>
            <a:xfrm>
              <a:off x="3888453" y="2367103"/>
              <a:ext cx="844348" cy="443484"/>
            </a:xfrm>
            <a:prstGeom prst="roundRect">
              <a:avLst>
                <a:gd name="adj" fmla="val 6097"/>
              </a:avLst>
            </a:prstGeom>
            <a:noFill/>
            <a:ln>
              <a:solidFill>
                <a:schemeClr val="accent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100" i="1" dirty="0">
                  <a:solidFill>
                    <a:sysClr val="windowText" lastClr="000000"/>
                  </a:solidFill>
                </a:rPr>
                <a:t>Scheduler Module</a:t>
              </a:r>
            </a:p>
          </p:txBody>
        </p:sp>
        <p:sp>
          <p:nvSpPr>
            <p:cNvPr id="20" name="Rounded Rectangle 29">
              <a:extLst>
                <a:ext uri="{FF2B5EF4-FFF2-40B4-BE49-F238E27FC236}">
                  <a16:creationId xmlns:a16="http://schemas.microsoft.com/office/drawing/2014/main" id="{2D9FDFE9-AC33-02CD-FF54-6580969514E9}"/>
                </a:ext>
              </a:extLst>
            </p:cNvPr>
            <p:cNvSpPr/>
            <p:nvPr/>
          </p:nvSpPr>
          <p:spPr>
            <a:xfrm>
              <a:off x="4732801" y="4188509"/>
              <a:ext cx="847130" cy="362709"/>
            </a:xfrm>
            <a:prstGeom prst="roundRect">
              <a:avLst>
                <a:gd name="adj" fmla="val 3300"/>
              </a:avLst>
            </a:prstGeom>
            <a:noFill/>
            <a:ln>
              <a:solidFill>
                <a:schemeClr val="accent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i="1" dirty="0">
                  <a:solidFill>
                    <a:sysClr val="windowText" lastClr="000000"/>
                  </a:solidFill>
                </a:rPr>
                <a:t>Platform Emulator</a:t>
              </a:r>
            </a:p>
          </p:txBody>
        </p:sp>
        <p:sp>
          <p:nvSpPr>
            <p:cNvPr id="25" name="Rounded Rectangle 29">
              <a:extLst>
                <a:ext uri="{FF2B5EF4-FFF2-40B4-BE49-F238E27FC236}">
                  <a16:creationId xmlns:a16="http://schemas.microsoft.com/office/drawing/2014/main" id="{7B9ADE45-9ACB-3F28-492D-FBAC5EE87025}"/>
                </a:ext>
              </a:extLst>
            </p:cNvPr>
            <p:cNvSpPr/>
            <p:nvPr/>
          </p:nvSpPr>
          <p:spPr>
            <a:xfrm>
              <a:off x="4230533" y="3313846"/>
              <a:ext cx="844348" cy="463679"/>
            </a:xfrm>
            <a:prstGeom prst="roundRect">
              <a:avLst>
                <a:gd name="adj" fmla="val 3300"/>
              </a:avLst>
            </a:prstGeom>
            <a:noFill/>
            <a:ln>
              <a:solidFill>
                <a:schemeClr val="accent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i="1" dirty="0">
                  <a:solidFill>
                    <a:sysClr val="windowText" lastClr="000000"/>
                  </a:solidFill>
                </a:rPr>
                <a:t>Operations Executor</a:t>
              </a:r>
            </a:p>
          </p:txBody>
        </p:sp>
        <p:cxnSp>
          <p:nvCxnSpPr>
            <p:cNvPr id="26" name="Elbow Connector 56">
              <a:extLst>
                <a:ext uri="{FF2B5EF4-FFF2-40B4-BE49-F238E27FC236}">
                  <a16:creationId xmlns:a16="http://schemas.microsoft.com/office/drawing/2014/main" id="{326024CA-44C2-0B5D-FD23-9CC3FB1D40DB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4221004" y="2950046"/>
              <a:ext cx="518715" cy="224685"/>
            </a:xfrm>
            <a:prstGeom prst="bentConnector3">
              <a:avLst>
                <a:gd name="adj1" fmla="val 50000"/>
              </a:avLst>
            </a:prstGeom>
            <a:ln w="19050">
              <a:prstDash val="sysDot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Elbow Connector 56">
              <a:extLst>
                <a:ext uri="{FF2B5EF4-FFF2-40B4-BE49-F238E27FC236}">
                  <a16:creationId xmlns:a16="http://schemas.microsoft.com/office/drawing/2014/main" id="{BE9D2099-62CF-D3A3-1175-B411D8106198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4698538" y="3783798"/>
              <a:ext cx="425064" cy="396717"/>
            </a:xfrm>
            <a:prstGeom prst="bentConnector3">
              <a:avLst>
                <a:gd name="adj1" fmla="val 50000"/>
              </a:avLst>
            </a:prstGeom>
            <a:ln w="19050">
              <a:prstDash val="sysDot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Elbow Connector 56">
              <a:extLst>
                <a:ext uri="{FF2B5EF4-FFF2-40B4-BE49-F238E27FC236}">
                  <a16:creationId xmlns:a16="http://schemas.microsoft.com/office/drawing/2014/main" id="{10B85C22-727A-F9B2-8025-2785DF832658}"/>
                </a:ext>
              </a:extLst>
            </p:cNvPr>
            <p:cNvCxnSpPr>
              <a:cxnSpLocks/>
            </p:cNvCxnSpPr>
            <p:nvPr/>
          </p:nvCxnSpPr>
          <p:spPr>
            <a:xfrm rot="10800000" flipH="1" flipV="1">
              <a:off x="4244918" y="3654952"/>
              <a:ext cx="958386" cy="890085"/>
            </a:xfrm>
            <a:prstGeom prst="bentConnector4">
              <a:avLst>
                <a:gd name="adj1" fmla="val -25354"/>
                <a:gd name="adj2" fmla="val 126377"/>
              </a:avLst>
            </a:prstGeom>
            <a:ln w="19050">
              <a:prstDash val="sysDot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7DC0DA6-5A13-789B-FC95-B66EDF002DB6}"/>
                </a:ext>
              </a:extLst>
            </p:cNvPr>
            <p:cNvSpPr txBox="1"/>
            <p:nvPr/>
          </p:nvSpPr>
          <p:spPr>
            <a:xfrm>
              <a:off x="5074881" y="2351980"/>
              <a:ext cx="1203310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8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1- Wait for t = 5</a:t>
              </a:r>
            </a:p>
            <a:p>
              <a:r>
                <a:rPr lang="en-US" sz="8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2- Maneuver to observe GP 123 with instr1</a:t>
              </a:r>
            </a:p>
            <a:p>
              <a:r>
                <a:rPr lang="en-US" sz="8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3- Turn on instr1</a:t>
              </a:r>
            </a:p>
            <a:p>
              <a:r>
                <a:rPr lang="en-US" sz="8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4- Sense GP 123</a:t>
              </a:r>
            </a:p>
            <a:p>
              <a:r>
                <a:rPr lang="en-US" sz="8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5- Turn off intr1</a:t>
              </a:r>
            </a:p>
          </p:txBody>
        </p:sp>
        <p:pic>
          <p:nvPicPr>
            <p:cNvPr id="33" name="Graphic 32" descr="Speech outline">
              <a:extLst>
                <a:ext uri="{FF2B5EF4-FFF2-40B4-BE49-F238E27FC236}">
                  <a16:creationId xmlns:a16="http://schemas.microsoft.com/office/drawing/2014/main" id="{555CA282-CC29-9B80-EF1B-8B5FD9B4DE6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flipH="1">
              <a:off x="4603732" y="1911367"/>
              <a:ext cx="2030984" cy="2030984"/>
            </a:xfrm>
            <a:prstGeom prst="rect">
              <a:avLst/>
            </a:prstGeom>
          </p:spPr>
        </p:pic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41DECD6B-5246-2F97-A18F-080FCBE56415}"/>
                </a:ext>
              </a:extLst>
            </p:cNvPr>
            <p:cNvSpPr txBox="1"/>
            <p:nvPr/>
          </p:nvSpPr>
          <p:spPr>
            <a:xfrm>
              <a:off x="3724412" y="5125843"/>
              <a:ext cx="259565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i="1" dirty="0"/>
                <a:t>Generate operations plan from measurement plan</a:t>
              </a:r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223881A8-3618-E58A-AA71-8BD7E8C23027}"/>
              </a:ext>
            </a:extLst>
          </p:cNvPr>
          <p:cNvGrpSpPr/>
          <p:nvPr/>
        </p:nvGrpSpPr>
        <p:grpSpPr>
          <a:xfrm>
            <a:off x="6335945" y="2050683"/>
            <a:ext cx="2809581" cy="3369841"/>
            <a:chOff x="7040114" y="1998506"/>
            <a:chExt cx="2809581" cy="3369841"/>
          </a:xfrm>
        </p:grpSpPr>
        <p:pic>
          <p:nvPicPr>
            <p:cNvPr id="48" name="Graphic 47" descr="Speech outline">
              <a:extLst>
                <a:ext uri="{FF2B5EF4-FFF2-40B4-BE49-F238E27FC236}">
                  <a16:creationId xmlns:a16="http://schemas.microsoft.com/office/drawing/2014/main" id="{B6C76A44-41C2-B8EB-17EA-19FA944923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flipH="1">
              <a:off x="8258716" y="2503633"/>
              <a:ext cx="1590979" cy="2030984"/>
            </a:xfrm>
            <a:prstGeom prst="rect">
              <a:avLst/>
            </a:prstGeom>
          </p:spPr>
        </p:pic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F627B907-DC64-479E-A5D6-98FAB7F0DE14}"/>
                </a:ext>
              </a:extLst>
            </p:cNvPr>
            <p:cNvSpPr/>
            <p:nvPr/>
          </p:nvSpPr>
          <p:spPr>
            <a:xfrm>
              <a:off x="7040114" y="1998506"/>
              <a:ext cx="2672095" cy="3041239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050" b="1" dirty="0">
                  <a:solidFill>
                    <a:sysClr val="windowText" lastClr="000000"/>
                  </a:solidFill>
                </a:rPr>
                <a:t>Plan Execution Sequence:</a:t>
              </a:r>
            </a:p>
            <a:p>
              <a:endParaRPr lang="en-US" sz="1050" b="1" dirty="0">
                <a:solidFill>
                  <a:sysClr val="windowText" lastClr="000000"/>
                </a:solidFill>
              </a:endParaRPr>
            </a:p>
            <a:p>
              <a:endParaRPr lang="en-US" sz="1050" dirty="0">
                <a:solidFill>
                  <a:sysClr val="windowText" lastClr="000000"/>
                </a:solidFill>
              </a:endParaRPr>
            </a:p>
            <a:p>
              <a:endParaRPr lang="en-US" sz="105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0" name="Rounded Rectangle 29">
              <a:extLst>
                <a:ext uri="{FF2B5EF4-FFF2-40B4-BE49-F238E27FC236}">
                  <a16:creationId xmlns:a16="http://schemas.microsoft.com/office/drawing/2014/main" id="{003C636C-0283-21ED-C7E1-959779710C66}"/>
                </a:ext>
              </a:extLst>
            </p:cNvPr>
            <p:cNvSpPr/>
            <p:nvPr/>
          </p:nvSpPr>
          <p:spPr>
            <a:xfrm>
              <a:off x="7242377" y="2371707"/>
              <a:ext cx="844348" cy="443484"/>
            </a:xfrm>
            <a:prstGeom prst="roundRect">
              <a:avLst>
                <a:gd name="adj" fmla="val 6097"/>
              </a:avLst>
            </a:prstGeom>
            <a:noFill/>
            <a:ln>
              <a:solidFill>
                <a:schemeClr val="accent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100" i="1" dirty="0">
                  <a:solidFill>
                    <a:sysClr val="windowText" lastClr="000000"/>
                  </a:solidFill>
                </a:rPr>
                <a:t>Scheduler Module</a:t>
              </a:r>
            </a:p>
          </p:txBody>
        </p:sp>
        <p:sp>
          <p:nvSpPr>
            <p:cNvPr id="41" name="Rounded Rectangle 29">
              <a:extLst>
                <a:ext uri="{FF2B5EF4-FFF2-40B4-BE49-F238E27FC236}">
                  <a16:creationId xmlns:a16="http://schemas.microsoft.com/office/drawing/2014/main" id="{D7A32712-AC2B-9C7C-2EAE-CE81227E984A}"/>
                </a:ext>
              </a:extLst>
            </p:cNvPr>
            <p:cNvSpPr/>
            <p:nvPr/>
          </p:nvSpPr>
          <p:spPr>
            <a:xfrm>
              <a:off x="8086725" y="4193113"/>
              <a:ext cx="847130" cy="362709"/>
            </a:xfrm>
            <a:prstGeom prst="roundRect">
              <a:avLst>
                <a:gd name="adj" fmla="val 3300"/>
              </a:avLst>
            </a:prstGeom>
            <a:noFill/>
            <a:ln>
              <a:solidFill>
                <a:schemeClr val="accent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i="1" dirty="0">
                  <a:solidFill>
                    <a:sysClr val="windowText" lastClr="000000"/>
                  </a:solidFill>
                </a:rPr>
                <a:t>Platform Emulator</a:t>
              </a:r>
            </a:p>
          </p:txBody>
        </p:sp>
        <p:sp>
          <p:nvSpPr>
            <p:cNvPr id="42" name="Rounded Rectangle 29">
              <a:extLst>
                <a:ext uri="{FF2B5EF4-FFF2-40B4-BE49-F238E27FC236}">
                  <a16:creationId xmlns:a16="http://schemas.microsoft.com/office/drawing/2014/main" id="{6B0D652D-CBE5-A16F-8395-C5D2E84390B6}"/>
                </a:ext>
              </a:extLst>
            </p:cNvPr>
            <p:cNvSpPr/>
            <p:nvPr/>
          </p:nvSpPr>
          <p:spPr>
            <a:xfrm>
              <a:off x="7584457" y="3318450"/>
              <a:ext cx="844348" cy="463679"/>
            </a:xfrm>
            <a:prstGeom prst="roundRect">
              <a:avLst>
                <a:gd name="adj" fmla="val 3300"/>
              </a:avLst>
            </a:prstGeom>
            <a:noFill/>
            <a:ln>
              <a:solidFill>
                <a:schemeClr val="accent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i="1" dirty="0">
                  <a:solidFill>
                    <a:sysClr val="windowText" lastClr="000000"/>
                  </a:solidFill>
                </a:rPr>
                <a:t>Operations Executor</a:t>
              </a:r>
            </a:p>
          </p:txBody>
        </p:sp>
        <p:cxnSp>
          <p:nvCxnSpPr>
            <p:cNvPr id="43" name="Elbow Connector 56">
              <a:extLst>
                <a:ext uri="{FF2B5EF4-FFF2-40B4-BE49-F238E27FC236}">
                  <a16:creationId xmlns:a16="http://schemas.microsoft.com/office/drawing/2014/main" id="{E152C4AA-0F8F-233F-B9B4-84A040EF0EFD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7574928" y="2954650"/>
              <a:ext cx="518715" cy="224685"/>
            </a:xfrm>
            <a:prstGeom prst="bentConnector3">
              <a:avLst>
                <a:gd name="adj1" fmla="val 50000"/>
              </a:avLst>
            </a:prstGeom>
            <a:ln w="19050">
              <a:prstDash val="sysDot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Elbow Connector 56">
              <a:extLst>
                <a:ext uri="{FF2B5EF4-FFF2-40B4-BE49-F238E27FC236}">
                  <a16:creationId xmlns:a16="http://schemas.microsoft.com/office/drawing/2014/main" id="{523DD197-E61B-F216-3C59-A97008913C01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8052462" y="3788402"/>
              <a:ext cx="425064" cy="396717"/>
            </a:xfrm>
            <a:prstGeom prst="bentConnector3">
              <a:avLst>
                <a:gd name="adj1" fmla="val 50000"/>
              </a:avLst>
            </a:prstGeom>
            <a:ln w="19050">
              <a:prstDash val="sysDot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Elbow Connector 56">
              <a:extLst>
                <a:ext uri="{FF2B5EF4-FFF2-40B4-BE49-F238E27FC236}">
                  <a16:creationId xmlns:a16="http://schemas.microsoft.com/office/drawing/2014/main" id="{07B4855B-017D-7E60-EFAE-7EF506794A92}"/>
                </a:ext>
              </a:extLst>
            </p:cNvPr>
            <p:cNvCxnSpPr>
              <a:cxnSpLocks/>
            </p:cNvCxnSpPr>
            <p:nvPr/>
          </p:nvCxnSpPr>
          <p:spPr>
            <a:xfrm rot="10800000" flipH="1" flipV="1">
              <a:off x="7598842" y="3659556"/>
              <a:ext cx="958386" cy="890085"/>
            </a:xfrm>
            <a:prstGeom prst="bentConnector4">
              <a:avLst>
                <a:gd name="adj1" fmla="val -25354"/>
                <a:gd name="adj2" fmla="val 126377"/>
              </a:avLst>
            </a:prstGeom>
            <a:ln w="19050">
              <a:prstDash val="sysDot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8585DBF2-4E84-52C5-A03E-8806BFE32B78}"/>
                </a:ext>
              </a:extLst>
            </p:cNvPr>
            <p:cNvSpPr txBox="1"/>
            <p:nvPr/>
          </p:nvSpPr>
          <p:spPr>
            <a:xfrm>
              <a:off x="8607335" y="3037769"/>
              <a:ext cx="958386" cy="70788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8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“Waiting for t=5…</a:t>
              </a:r>
            </a:p>
            <a:p>
              <a:r>
                <a:rPr lang="en-US" sz="8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Wait complete!</a:t>
              </a:r>
            </a:p>
            <a:p>
              <a:r>
                <a:rPr lang="en-US" sz="8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State is nominal, proceed to next instruction”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042A42B9-F0CF-A2BF-B568-314A8AAE561C}"/>
                </a:ext>
              </a:extLst>
            </p:cNvPr>
            <p:cNvSpPr txBox="1"/>
            <p:nvPr/>
          </p:nvSpPr>
          <p:spPr>
            <a:xfrm>
              <a:off x="7041635" y="5122126"/>
              <a:ext cx="259565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i="1" dirty="0"/>
                <a:t>Execute Plan</a:t>
              </a:r>
            </a:p>
          </p:txBody>
        </p:sp>
      </p:grpSp>
      <p:pic>
        <p:nvPicPr>
          <p:cNvPr id="58" name="Graphic 57" descr="Speech outline">
            <a:extLst>
              <a:ext uri="{FF2B5EF4-FFF2-40B4-BE49-F238E27FC236}">
                <a16:creationId xmlns:a16="http://schemas.microsoft.com/office/drawing/2014/main" id="{F2BEF771-0285-2E5A-1E84-C6D6C68E75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 flipH="1">
            <a:off x="9660799" y="3834304"/>
            <a:ext cx="861410" cy="592179"/>
          </a:xfrm>
          <a:prstGeom prst="rect">
            <a:avLst/>
          </a:prstGeom>
        </p:spPr>
      </p:pic>
      <p:sp>
        <p:nvSpPr>
          <p:cNvPr id="62" name="Rectangle 61">
            <a:extLst>
              <a:ext uri="{FF2B5EF4-FFF2-40B4-BE49-F238E27FC236}">
                <a16:creationId xmlns:a16="http://schemas.microsoft.com/office/drawing/2014/main" id="{474705FB-2520-C081-E769-29281E05768D}"/>
              </a:ext>
            </a:extLst>
          </p:cNvPr>
          <p:cNvSpPr/>
          <p:nvPr/>
        </p:nvSpPr>
        <p:spPr>
          <a:xfrm>
            <a:off x="9421928" y="2044627"/>
            <a:ext cx="2672095" cy="304123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50" b="1" dirty="0">
                <a:solidFill>
                  <a:sysClr val="windowText" lastClr="000000"/>
                </a:solidFill>
              </a:rPr>
              <a:t>Plan Execution Sequence:</a:t>
            </a:r>
          </a:p>
          <a:p>
            <a:endParaRPr lang="en-US" sz="1050" b="1" dirty="0">
              <a:solidFill>
                <a:sysClr val="windowText" lastClr="000000"/>
              </a:solidFill>
            </a:endParaRPr>
          </a:p>
          <a:p>
            <a:endParaRPr lang="en-US" sz="1050" dirty="0">
              <a:solidFill>
                <a:sysClr val="windowText" lastClr="000000"/>
              </a:solidFill>
            </a:endParaRPr>
          </a:p>
          <a:p>
            <a:endParaRPr lang="en-US" sz="1050" dirty="0">
              <a:solidFill>
                <a:sysClr val="windowText" lastClr="000000"/>
              </a:solidFill>
            </a:endParaRPr>
          </a:p>
        </p:txBody>
      </p:sp>
      <p:sp>
        <p:nvSpPr>
          <p:cNvPr id="66" name="Rounded Rectangle 29">
            <a:extLst>
              <a:ext uri="{FF2B5EF4-FFF2-40B4-BE49-F238E27FC236}">
                <a16:creationId xmlns:a16="http://schemas.microsoft.com/office/drawing/2014/main" id="{A88F8A0D-B1D2-1767-F532-0E732B223FFF}"/>
              </a:ext>
            </a:extLst>
          </p:cNvPr>
          <p:cNvSpPr/>
          <p:nvPr/>
        </p:nvSpPr>
        <p:spPr>
          <a:xfrm>
            <a:off x="9624191" y="2417828"/>
            <a:ext cx="844348" cy="443484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i="1" dirty="0">
                <a:solidFill>
                  <a:sysClr val="windowText" lastClr="000000"/>
                </a:solidFill>
              </a:rPr>
              <a:t>Scheduler Module</a:t>
            </a:r>
          </a:p>
        </p:txBody>
      </p:sp>
      <p:sp>
        <p:nvSpPr>
          <p:cNvPr id="69" name="Rounded Rectangle 29">
            <a:extLst>
              <a:ext uri="{FF2B5EF4-FFF2-40B4-BE49-F238E27FC236}">
                <a16:creationId xmlns:a16="http://schemas.microsoft.com/office/drawing/2014/main" id="{F5F9E3E7-67F6-7286-AE8A-A92F4567969D}"/>
              </a:ext>
            </a:extLst>
          </p:cNvPr>
          <p:cNvSpPr/>
          <p:nvPr/>
        </p:nvSpPr>
        <p:spPr>
          <a:xfrm>
            <a:off x="10468539" y="4239234"/>
            <a:ext cx="847130" cy="362709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ysClr val="windowText" lastClr="000000"/>
                </a:solidFill>
              </a:rPr>
              <a:t>Platform Emulator</a:t>
            </a:r>
          </a:p>
        </p:txBody>
      </p:sp>
      <p:sp>
        <p:nvSpPr>
          <p:cNvPr id="70" name="Rounded Rectangle 29">
            <a:extLst>
              <a:ext uri="{FF2B5EF4-FFF2-40B4-BE49-F238E27FC236}">
                <a16:creationId xmlns:a16="http://schemas.microsoft.com/office/drawing/2014/main" id="{2AE1BD56-BEAE-A926-A62A-3CAA5E5ADA60}"/>
              </a:ext>
            </a:extLst>
          </p:cNvPr>
          <p:cNvSpPr/>
          <p:nvPr/>
        </p:nvSpPr>
        <p:spPr>
          <a:xfrm>
            <a:off x="9966271" y="3364571"/>
            <a:ext cx="844348" cy="463679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ysClr val="windowText" lastClr="000000"/>
                </a:solidFill>
              </a:rPr>
              <a:t>Operations Executor</a:t>
            </a:r>
          </a:p>
        </p:txBody>
      </p:sp>
      <p:cxnSp>
        <p:nvCxnSpPr>
          <p:cNvPr id="73" name="Elbow Connector 56">
            <a:extLst>
              <a:ext uri="{FF2B5EF4-FFF2-40B4-BE49-F238E27FC236}">
                <a16:creationId xmlns:a16="http://schemas.microsoft.com/office/drawing/2014/main" id="{998AE2F4-AEC4-70F3-BCBF-03A4860813DB}"/>
              </a:ext>
            </a:extLst>
          </p:cNvPr>
          <p:cNvCxnSpPr>
            <a:cxnSpLocks/>
          </p:cNvCxnSpPr>
          <p:nvPr/>
        </p:nvCxnSpPr>
        <p:spPr>
          <a:xfrm rot="16200000" flipV="1">
            <a:off x="9956742" y="3000771"/>
            <a:ext cx="518715" cy="224685"/>
          </a:xfrm>
          <a:prstGeom prst="bentConnector3">
            <a:avLst>
              <a:gd name="adj1" fmla="val 50000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Elbow Connector 56">
            <a:extLst>
              <a:ext uri="{FF2B5EF4-FFF2-40B4-BE49-F238E27FC236}">
                <a16:creationId xmlns:a16="http://schemas.microsoft.com/office/drawing/2014/main" id="{CA020728-82B8-45E1-DEC3-941677218354}"/>
              </a:ext>
            </a:extLst>
          </p:cNvPr>
          <p:cNvCxnSpPr>
            <a:cxnSpLocks/>
          </p:cNvCxnSpPr>
          <p:nvPr/>
        </p:nvCxnSpPr>
        <p:spPr>
          <a:xfrm rot="16200000" flipV="1">
            <a:off x="10434276" y="3834523"/>
            <a:ext cx="425064" cy="396717"/>
          </a:xfrm>
          <a:prstGeom prst="bentConnector3">
            <a:avLst>
              <a:gd name="adj1" fmla="val 50000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Elbow Connector 56">
            <a:extLst>
              <a:ext uri="{FF2B5EF4-FFF2-40B4-BE49-F238E27FC236}">
                <a16:creationId xmlns:a16="http://schemas.microsoft.com/office/drawing/2014/main" id="{E17555BA-7F77-4EAF-57CB-AF52431776E4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9980656" y="3705677"/>
            <a:ext cx="958386" cy="890085"/>
          </a:xfrm>
          <a:prstGeom prst="bentConnector4">
            <a:avLst>
              <a:gd name="adj1" fmla="val -25354"/>
              <a:gd name="adj2" fmla="val 126377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070251A6-5B51-B7E0-8ABA-20C8F6ECA74B}"/>
              </a:ext>
            </a:extLst>
          </p:cNvPr>
          <p:cNvSpPr txBox="1"/>
          <p:nvPr/>
        </p:nvSpPr>
        <p:spPr>
          <a:xfrm>
            <a:off x="9725315" y="4058164"/>
            <a:ext cx="958386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“cancel plan”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BCFD573B-F815-6F28-BB63-DD5CA81F2F28}"/>
              </a:ext>
            </a:extLst>
          </p:cNvPr>
          <p:cNvSpPr txBox="1"/>
          <p:nvPr/>
        </p:nvSpPr>
        <p:spPr>
          <a:xfrm>
            <a:off x="9423449" y="5168247"/>
            <a:ext cx="25956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i="1" dirty="0"/>
              <a:t>React to Plan Execution Errors</a:t>
            </a:r>
          </a:p>
        </p:txBody>
      </p:sp>
      <p:sp>
        <p:nvSpPr>
          <p:cNvPr id="94" name="Right Arrow 7">
            <a:extLst>
              <a:ext uri="{FF2B5EF4-FFF2-40B4-BE49-F238E27FC236}">
                <a16:creationId xmlns:a16="http://schemas.microsoft.com/office/drawing/2014/main" id="{2EDFA79A-5D76-EEE1-60BA-65759FCDE6D1}"/>
              </a:ext>
            </a:extLst>
          </p:cNvPr>
          <p:cNvSpPr/>
          <p:nvPr/>
        </p:nvSpPr>
        <p:spPr>
          <a:xfrm>
            <a:off x="5948860" y="3022837"/>
            <a:ext cx="312456" cy="1286004"/>
          </a:xfrm>
          <a:prstGeom prst="rightArrow">
            <a:avLst>
              <a:gd name="adj1" fmla="val 29186"/>
              <a:gd name="adj2" fmla="val 61181"/>
            </a:avLst>
          </a:prstGeom>
          <a:solidFill>
            <a:schemeClr val="bg1"/>
          </a:solidFill>
          <a:ln w="28575">
            <a:solidFill>
              <a:srgbClr val="5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96" name="Right Arrow 7">
            <a:extLst>
              <a:ext uri="{FF2B5EF4-FFF2-40B4-BE49-F238E27FC236}">
                <a16:creationId xmlns:a16="http://schemas.microsoft.com/office/drawing/2014/main" id="{45CDA198-574B-DB48-1679-5B6A4B57C705}"/>
              </a:ext>
            </a:extLst>
          </p:cNvPr>
          <p:cNvSpPr/>
          <p:nvPr/>
        </p:nvSpPr>
        <p:spPr>
          <a:xfrm>
            <a:off x="9066947" y="3009769"/>
            <a:ext cx="312456" cy="1286004"/>
          </a:xfrm>
          <a:prstGeom prst="rightArrow">
            <a:avLst>
              <a:gd name="adj1" fmla="val 29186"/>
              <a:gd name="adj2" fmla="val 61181"/>
            </a:avLst>
          </a:prstGeom>
          <a:solidFill>
            <a:schemeClr val="bg1"/>
          </a:solidFill>
          <a:ln w="28575">
            <a:solidFill>
              <a:srgbClr val="5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98" name="Graphic 97" descr="Speech outline">
            <a:extLst>
              <a:ext uri="{FF2B5EF4-FFF2-40B4-BE49-F238E27FC236}">
                <a16:creationId xmlns:a16="http://schemas.microsoft.com/office/drawing/2014/main" id="{25C07739-5050-6EC5-0FAE-1ECB293A84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10683674" y="3009769"/>
            <a:ext cx="1590979" cy="1464669"/>
          </a:xfrm>
          <a:prstGeom prst="rect">
            <a:avLst/>
          </a:prstGeom>
        </p:spPr>
      </p:pic>
      <p:sp>
        <p:nvSpPr>
          <p:cNvPr id="99" name="TextBox 98">
            <a:extLst>
              <a:ext uri="{FF2B5EF4-FFF2-40B4-BE49-F238E27FC236}">
                <a16:creationId xmlns:a16="http://schemas.microsoft.com/office/drawing/2014/main" id="{55839C9C-C232-7600-D1D9-1470D14EA474}"/>
              </a:ext>
            </a:extLst>
          </p:cNvPr>
          <p:cNvSpPr txBox="1"/>
          <p:nvPr/>
        </p:nvSpPr>
        <p:spPr>
          <a:xfrm>
            <a:off x="10927389" y="3287766"/>
            <a:ext cx="1149080" cy="63094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“Performing maneuver…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Power insufficient to perform maneuver. Cancelling action and reassessing plan…”</a:t>
            </a:r>
          </a:p>
        </p:txBody>
      </p:sp>
    </p:spTree>
    <p:extLst>
      <p:ext uri="{BB962C8B-B14F-4D97-AF65-F5344CB8AC3E}">
        <p14:creationId xmlns:p14="http://schemas.microsoft.com/office/powerpoint/2010/main" val="266612089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4C978-9A8F-D19F-6684-24EF10271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Agent Simulation Architecture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EA55BD-4E70-DF9B-13EB-2AC660B125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770" t="-854" r="-233" b="-718"/>
          <a:stretch/>
        </p:blipFill>
        <p:spPr bwMode="auto">
          <a:xfrm>
            <a:off x="451334" y="2648186"/>
            <a:ext cx="3301072" cy="1784032"/>
          </a:xfrm>
          <a:prstGeom prst="rect">
            <a:avLst/>
          </a:prstGeom>
          <a:noFill/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A174731-6786-6F6D-DC9D-FD8C2C6A0131}"/>
              </a:ext>
            </a:extLst>
          </p:cNvPr>
          <p:cNvSpPr txBox="1"/>
          <p:nvPr/>
        </p:nvSpPr>
        <p:spPr>
          <a:xfrm>
            <a:off x="801357" y="4422398"/>
            <a:ext cx="25956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i="1" dirty="0"/>
              <a:t>Proposed 3D-CHESS Agent Framework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5B37C21-00EB-14D0-89A7-0FEBE1E741B1}"/>
              </a:ext>
            </a:extLst>
          </p:cNvPr>
          <p:cNvGrpSpPr/>
          <p:nvPr/>
        </p:nvGrpSpPr>
        <p:grpSpPr>
          <a:xfrm>
            <a:off x="5338413" y="1181475"/>
            <a:ext cx="6579731" cy="5225099"/>
            <a:chOff x="3135041" y="1176489"/>
            <a:chExt cx="6579731" cy="5225099"/>
          </a:xfrm>
        </p:grpSpPr>
        <p:sp>
          <p:nvSpPr>
            <p:cNvPr id="4" name="Rounded Rectangle 29">
              <a:extLst>
                <a:ext uri="{FF2B5EF4-FFF2-40B4-BE49-F238E27FC236}">
                  <a16:creationId xmlns:a16="http://schemas.microsoft.com/office/drawing/2014/main" id="{F40648B5-DE50-3579-FADA-CAF8E94030E7}"/>
                </a:ext>
              </a:extLst>
            </p:cNvPr>
            <p:cNvSpPr/>
            <p:nvPr/>
          </p:nvSpPr>
          <p:spPr>
            <a:xfrm>
              <a:off x="4484638" y="1176489"/>
              <a:ext cx="5230134" cy="4875209"/>
            </a:xfrm>
            <a:prstGeom prst="roundRect">
              <a:avLst>
                <a:gd name="adj" fmla="val 6097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dirty="0">
                  <a:solidFill>
                    <a:sysClr val="windowText" lastClr="000000"/>
                  </a:solidFill>
                </a:rPr>
                <a:t>Agent</a:t>
              </a:r>
            </a:p>
          </p:txBody>
        </p:sp>
        <p:sp>
          <p:nvSpPr>
            <p:cNvPr id="5" name="Rounded Rectangle 30">
              <a:extLst>
                <a:ext uri="{FF2B5EF4-FFF2-40B4-BE49-F238E27FC236}">
                  <a16:creationId xmlns:a16="http://schemas.microsoft.com/office/drawing/2014/main" id="{36FCB5CD-F302-D51B-34A3-A0B1CCDBE6D6}"/>
                </a:ext>
              </a:extLst>
            </p:cNvPr>
            <p:cNvSpPr/>
            <p:nvPr/>
          </p:nvSpPr>
          <p:spPr>
            <a:xfrm rot="16200000">
              <a:off x="2275564" y="2293861"/>
              <a:ext cx="2154955" cy="435998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Environment</a:t>
              </a:r>
            </a:p>
          </p:txBody>
        </p:sp>
        <p:sp>
          <p:nvSpPr>
            <p:cNvPr id="6" name="Rounded Rectangle 30">
              <a:extLst>
                <a:ext uri="{FF2B5EF4-FFF2-40B4-BE49-F238E27FC236}">
                  <a16:creationId xmlns:a16="http://schemas.microsoft.com/office/drawing/2014/main" id="{87F517DA-6E73-F6CB-E770-58B82D97E783}"/>
                </a:ext>
              </a:extLst>
            </p:cNvPr>
            <p:cNvSpPr/>
            <p:nvPr/>
          </p:nvSpPr>
          <p:spPr>
            <a:xfrm rot="16200000">
              <a:off x="2363435" y="4835074"/>
              <a:ext cx="1979210" cy="435998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Other Agents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51FE5CB-B5E3-B8CC-FC28-61C7280D0EC8}"/>
                </a:ext>
              </a:extLst>
            </p:cNvPr>
            <p:cNvSpPr/>
            <p:nvPr/>
          </p:nvSpPr>
          <p:spPr>
            <a:xfrm>
              <a:off x="4484636" y="1914989"/>
              <a:ext cx="368765" cy="36477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i="1" dirty="0">
                  <a:solidFill>
                    <a:sysClr val="windowText" lastClr="000000"/>
                  </a:solidFill>
                </a:rPr>
                <a:t>SUB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C5E1990-9422-5D7F-F9ED-1C8180FDCE4E}"/>
                </a:ext>
              </a:extLst>
            </p:cNvPr>
            <p:cNvSpPr/>
            <p:nvPr/>
          </p:nvSpPr>
          <p:spPr>
            <a:xfrm>
              <a:off x="4484636" y="2713647"/>
              <a:ext cx="368765" cy="36477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i="1" dirty="0">
                  <a:solidFill>
                    <a:sysClr val="windowText" lastClr="000000"/>
                  </a:solidFill>
                </a:rPr>
                <a:t>REQ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E227E52-179E-4D2F-5FC9-FDFD8678AC53}"/>
                </a:ext>
              </a:extLst>
            </p:cNvPr>
            <p:cNvSpPr/>
            <p:nvPr/>
          </p:nvSpPr>
          <p:spPr>
            <a:xfrm>
              <a:off x="4484637" y="4417867"/>
              <a:ext cx="367030" cy="36477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i="1" dirty="0">
                  <a:solidFill>
                    <a:sysClr val="windowText" lastClr="000000"/>
                  </a:solidFill>
                </a:rPr>
                <a:t>REQ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96CB41F-8ECB-30FC-1971-129130FB3B89}"/>
                </a:ext>
              </a:extLst>
            </p:cNvPr>
            <p:cNvSpPr/>
            <p:nvPr/>
          </p:nvSpPr>
          <p:spPr>
            <a:xfrm>
              <a:off x="4484636" y="5216525"/>
              <a:ext cx="368765" cy="36477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i="1" dirty="0">
                  <a:solidFill>
                    <a:sysClr val="windowText" lastClr="000000"/>
                  </a:solidFill>
                </a:rPr>
                <a:t>REP</a:t>
              </a:r>
            </a:p>
          </p:txBody>
        </p:sp>
        <p:sp>
          <p:nvSpPr>
            <p:cNvPr id="11" name="Rounded Rectangle 29">
              <a:extLst>
                <a:ext uri="{FF2B5EF4-FFF2-40B4-BE49-F238E27FC236}">
                  <a16:creationId xmlns:a16="http://schemas.microsoft.com/office/drawing/2014/main" id="{2B32A1C8-1F4D-FE46-0683-3487D1FA5643}"/>
                </a:ext>
              </a:extLst>
            </p:cNvPr>
            <p:cNvSpPr/>
            <p:nvPr/>
          </p:nvSpPr>
          <p:spPr>
            <a:xfrm rot="16200000">
              <a:off x="4331561" y="3921854"/>
              <a:ext cx="3188753" cy="368764"/>
            </a:xfrm>
            <a:prstGeom prst="roundRect">
              <a:avLst>
                <a:gd name="adj" fmla="val 6097"/>
              </a:avLst>
            </a:prstGeom>
            <a:noFill/>
            <a:ln>
              <a:solidFill>
                <a:srgbClr val="43061E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i="1" dirty="0">
                  <a:solidFill>
                    <a:sysClr val="windowText" lastClr="000000"/>
                  </a:solidFill>
                </a:rPr>
                <a:t>Engineering Module</a:t>
              </a:r>
            </a:p>
          </p:txBody>
        </p:sp>
        <p:sp>
          <p:nvSpPr>
            <p:cNvPr id="12" name="Rounded Rectangle 29">
              <a:extLst>
                <a:ext uri="{FF2B5EF4-FFF2-40B4-BE49-F238E27FC236}">
                  <a16:creationId xmlns:a16="http://schemas.microsoft.com/office/drawing/2014/main" id="{12ADA39C-3563-CAEB-6599-771568637F19}"/>
                </a:ext>
              </a:extLst>
            </p:cNvPr>
            <p:cNvSpPr/>
            <p:nvPr/>
          </p:nvSpPr>
          <p:spPr>
            <a:xfrm>
              <a:off x="7750467" y="2744508"/>
              <a:ext cx="1307237" cy="307489"/>
            </a:xfrm>
            <a:prstGeom prst="roundRect">
              <a:avLst>
                <a:gd name="adj" fmla="val 6097"/>
              </a:avLst>
            </a:prstGeom>
            <a:solidFill>
              <a:schemeClr val="accent2">
                <a:lumMod val="10000"/>
                <a:lumOff val="90000"/>
              </a:schemeClr>
            </a:solidFill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200" i="1" dirty="0">
                  <a:solidFill>
                    <a:sysClr val="windowText" lastClr="000000"/>
                  </a:solidFill>
                </a:rPr>
                <a:t>Science Module</a:t>
              </a:r>
            </a:p>
          </p:txBody>
        </p:sp>
        <p:sp>
          <p:nvSpPr>
            <p:cNvPr id="13" name="Rounded Rectangle 29">
              <a:extLst>
                <a:ext uri="{FF2B5EF4-FFF2-40B4-BE49-F238E27FC236}">
                  <a16:creationId xmlns:a16="http://schemas.microsoft.com/office/drawing/2014/main" id="{4CF191CC-E3D1-061E-10AD-55F38E8AB2A6}"/>
                </a:ext>
              </a:extLst>
            </p:cNvPr>
            <p:cNvSpPr/>
            <p:nvPr/>
          </p:nvSpPr>
          <p:spPr>
            <a:xfrm>
              <a:off x="7756716" y="4340259"/>
              <a:ext cx="1307237" cy="307487"/>
            </a:xfrm>
            <a:prstGeom prst="roundRect">
              <a:avLst>
                <a:gd name="adj" fmla="val 6097"/>
              </a:avLst>
            </a:prstGeom>
            <a:noFill/>
            <a:ln>
              <a:solidFill>
                <a:schemeClr val="accent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100" i="1" dirty="0">
                  <a:solidFill>
                    <a:sysClr val="windowText" lastClr="000000"/>
                  </a:solidFill>
                </a:rPr>
                <a:t>Scheduler Module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E2CFE17B-DDF8-C7E1-74CB-183DE935DC4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66821" y="2896035"/>
              <a:ext cx="922031" cy="738"/>
            </a:xfrm>
            <a:prstGeom prst="straightConnector1">
              <a:avLst/>
            </a:prstGeom>
            <a:ln w="28575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EB52B2B7-ABA9-443F-1E5D-AA7CC65B7D4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62604" y="2117307"/>
              <a:ext cx="922031" cy="738"/>
            </a:xfrm>
            <a:prstGeom prst="straightConnector1">
              <a:avLst/>
            </a:prstGeom>
            <a:ln w="28575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D5D870E-5B50-966E-0DA6-166D5BE5BEDA}"/>
                </a:ext>
              </a:extLst>
            </p:cNvPr>
            <p:cNvSpPr txBox="1"/>
            <p:nvPr/>
          </p:nvSpPr>
          <p:spPr>
            <a:xfrm>
              <a:off x="3534232" y="1765577"/>
              <a:ext cx="98720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-Scenario Events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-Simulation Events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F321F822-5C6A-BD15-F8C8-E7C9183E20A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59138" y="5398175"/>
              <a:ext cx="922031" cy="738"/>
            </a:xfrm>
            <a:prstGeom prst="straightConnector1">
              <a:avLst/>
            </a:prstGeom>
            <a:ln w="28575">
              <a:prstDash val="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8D29D6C-EAC1-451B-A927-59E3C49EC7D8}"/>
                </a:ext>
              </a:extLst>
            </p:cNvPr>
            <p:cNvSpPr txBox="1"/>
            <p:nvPr/>
          </p:nvSpPr>
          <p:spPr>
            <a:xfrm>
              <a:off x="3571039" y="2922499"/>
              <a:ext cx="925497" cy="846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-GP access info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-GS access info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-Agent access info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-Agent state info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observation metrics info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1B13C5C-E425-0922-1BE5-4D3997E07D4A}"/>
                </a:ext>
              </a:extLst>
            </p:cNvPr>
            <p:cNvSpPr txBox="1"/>
            <p:nvPr/>
          </p:nvSpPr>
          <p:spPr>
            <a:xfrm>
              <a:off x="3540959" y="5447481"/>
              <a:ext cx="987207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Request (out)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-Information Request (out)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Results (out)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-Planner Results (out)</a:t>
              </a: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6BD6F391-03BE-5974-2ADF-122841988FA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53401" y="2896773"/>
              <a:ext cx="884690" cy="0"/>
            </a:xfrm>
            <a:prstGeom prst="straightConnector1">
              <a:avLst/>
            </a:prstGeom>
            <a:ln w="19050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F3DB52F6-DC85-48AB-544C-FCD2F9E9318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60870" y="4599517"/>
              <a:ext cx="922031" cy="738"/>
            </a:xfrm>
            <a:prstGeom prst="straightConnector1">
              <a:avLst/>
            </a:prstGeom>
            <a:ln w="28575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805EFBA9-F89A-F4AA-B55A-FE4D71BE992A}"/>
                </a:ext>
              </a:extLst>
            </p:cNvPr>
            <p:cNvCxnSpPr>
              <a:cxnSpLocks/>
              <a:endCxn id="9" idx="3"/>
            </p:cNvCxnSpPr>
            <p:nvPr/>
          </p:nvCxnSpPr>
          <p:spPr>
            <a:xfrm flipH="1">
              <a:off x="4851667" y="4599517"/>
              <a:ext cx="886424" cy="739"/>
            </a:xfrm>
            <a:prstGeom prst="straightConnector1">
              <a:avLst/>
            </a:prstGeom>
            <a:ln w="19050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53080E86-4D23-A774-F967-F388C923D11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44967" y="5404528"/>
              <a:ext cx="881221" cy="0"/>
            </a:xfrm>
            <a:prstGeom prst="straightConnector1">
              <a:avLst/>
            </a:prstGeom>
            <a:ln w="19050">
              <a:prstDash val="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9AEA6192-3CFB-C3DC-62C3-6BCFE41476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10320" y="4427232"/>
              <a:ext cx="1655734" cy="0"/>
            </a:xfrm>
            <a:prstGeom prst="straightConnector1">
              <a:avLst/>
            </a:prstGeom>
            <a:ln w="19050">
              <a:prstDash val="sysDot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6EE09718-9461-F519-738D-CED4577346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8420" y="4585956"/>
              <a:ext cx="1652047" cy="0"/>
            </a:xfrm>
            <a:prstGeom prst="straightConnector1">
              <a:avLst/>
            </a:prstGeom>
            <a:ln w="19050"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A7A95947-F6FE-37CA-E02B-B0F9DFACB9A8}"/>
                </a:ext>
              </a:extLst>
            </p:cNvPr>
            <p:cNvCxnSpPr>
              <a:cxnSpLocks/>
            </p:cNvCxnSpPr>
            <p:nvPr/>
          </p:nvCxnSpPr>
          <p:spPr>
            <a:xfrm>
              <a:off x="8299490" y="3051997"/>
              <a:ext cx="0" cy="1288262"/>
            </a:xfrm>
            <a:prstGeom prst="straightConnector1">
              <a:avLst/>
            </a:prstGeom>
            <a:ln w="19050"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465D2550-9A5E-2B9C-C4A5-BEBE059DFA7D}"/>
                </a:ext>
              </a:extLst>
            </p:cNvPr>
            <p:cNvSpPr/>
            <p:nvPr/>
          </p:nvSpPr>
          <p:spPr>
            <a:xfrm>
              <a:off x="5374611" y="1674572"/>
              <a:ext cx="1139027" cy="38575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ysClr val="windowText" lastClr="000000"/>
                  </a:solidFill>
                </a:rPr>
                <a:t>Event Handler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7CDB0AC5-0E15-BEA5-0D41-E610593E1143}"/>
                </a:ext>
              </a:extLst>
            </p:cNvPr>
            <p:cNvSpPr/>
            <p:nvPr/>
          </p:nvSpPr>
          <p:spPr>
            <a:xfrm>
              <a:off x="7311652" y="1674009"/>
              <a:ext cx="1139027" cy="38575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ysClr val="windowText" lastClr="000000"/>
                  </a:solidFill>
                </a:rPr>
                <a:t>Sim Start/End</a:t>
              </a:r>
            </a:p>
          </p:txBody>
        </p:sp>
        <p:cxnSp>
          <p:nvCxnSpPr>
            <p:cNvPr id="54" name="Elbow Connector 56">
              <a:extLst>
                <a:ext uri="{FF2B5EF4-FFF2-40B4-BE49-F238E27FC236}">
                  <a16:creationId xmlns:a16="http://schemas.microsoft.com/office/drawing/2014/main" id="{DED9E14D-4B83-0719-589B-A0247A26D48A}"/>
                </a:ext>
              </a:extLst>
            </p:cNvPr>
            <p:cNvCxnSpPr>
              <a:cxnSpLocks/>
              <a:stCxn id="7" idx="3"/>
              <a:endCxn id="52" idx="1"/>
            </p:cNvCxnSpPr>
            <p:nvPr/>
          </p:nvCxnSpPr>
          <p:spPr>
            <a:xfrm flipV="1">
              <a:off x="4853401" y="1867447"/>
              <a:ext cx="521210" cy="229931"/>
            </a:xfrm>
            <a:prstGeom prst="bentConnector3">
              <a:avLst>
                <a:gd name="adj1" fmla="val 50000"/>
              </a:avLst>
            </a:prstGeom>
            <a:ln w="19050"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8A6007C7-0ABA-1107-19E0-A027CCDFC33B}"/>
                </a:ext>
              </a:extLst>
            </p:cNvPr>
            <p:cNvCxnSpPr>
              <a:cxnSpLocks/>
              <a:stCxn id="53" idx="1"/>
              <a:endCxn id="52" idx="3"/>
            </p:cNvCxnSpPr>
            <p:nvPr/>
          </p:nvCxnSpPr>
          <p:spPr>
            <a:xfrm flipH="1">
              <a:off x="6513638" y="1866884"/>
              <a:ext cx="798014" cy="563"/>
            </a:xfrm>
            <a:prstGeom prst="straightConnector1">
              <a:avLst/>
            </a:prstGeom>
            <a:ln w="19050">
              <a:prstDash val="solid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53E9E35F-81DE-74CF-0F9A-551E2E925FC1}"/>
                </a:ext>
              </a:extLst>
            </p:cNvPr>
            <p:cNvCxnSpPr>
              <a:cxnSpLocks/>
            </p:cNvCxnSpPr>
            <p:nvPr/>
          </p:nvCxnSpPr>
          <p:spPr>
            <a:xfrm>
              <a:off x="5909435" y="2059759"/>
              <a:ext cx="0" cy="452100"/>
            </a:xfrm>
            <a:prstGeom prst="straightConnector1">
              <a:avLst/>
            </a:prstGeom>
            <a:ln w="19050"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Rounded Rectangle 29">
              <a:extLst>
                <a:ext uri="{FF2B5EF4-FFF2-40B4-BE49-F238E27FC236}">
                  <a16:creationId xmlns:a16="http://schemas.microsoft.com/office/drawing/2014/main" id="{8651A971-FD80-C7DD-B497-3D2C3B67E474}"/>
                </a:ext>
              </a:extLst>
            </p:cNvPr>
            <p:cNvSpPr/>
            <p:nvPr/>
          </p:nvSpPr>
          <p:spPr>
            <a:xfrm>
              <a:off x="5251284" y="1345167"/>
              <a:ext cx="3281173" cy="902555"/>
            </a:xfrm>
            <a:prstGeom prst="roundRect">
              <a:avLst>
                <a:gd name="adj" fmla="val 6097"/>
              </a:avLst>
            </a:prstGeom>
            <a:noFill/>
            <a:ln>
              <a:solidFill>
                <a:schemeClr val="accent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200" i="1" dirty="0">
                  <a:solidFill>
                    <a:sysClr val="windowText" lastClr="000000"/>
                  </a:solidFill>
                </a:rPr>
                <a:t>Simulation Module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6E1EDB20-B750-E5E9-8E92-87267775AC19}"/>
                </a:ext>
              </a:extLst>
            </p:cNvPr>
            <p:cNvSpPr txBox="1"/>
            <p:nvPr/>
          </p:nvSpPr>
          <p:spPr>
            <a:xfrm>
              <a:off x="6513638" y="1571019"/>
              <a:ext cx="675212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8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-Simulation Events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1BDFBA05-B539-78D5-5C05-2D3F74E0B517}"/>
                </a:ext>
              </a:extLst>
            </p:cNvPr>
            <p:cNvSpPr txBox="1"/>
            <p:nvPr/>
          </p:nvSpPr>
          <p:spPr>
            <a:xfrm>
              <a:off x="5879314" y="2036161"/>
              <a:ext cx="113902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8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-Scenario Events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80180917-7F8D-9D6D-41FC-6333D62BEFD1}"/>
                </a:ext>
              </a:extLst>
            </p:cNvPr>
            <p:cNvSpPr txBox="1"/>
            <p:nvPr/>
          </p:nvSpPr>
          <p:spPr>
            <a:xfrm>
              <a:off x="6362517" y="4602876"/>
              <a:ext cx="130723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-Scheduled Measurement Measurements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Requests (out)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-Planner Results (out)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992A8F5A-DD95-6C58-AFDA-689A07A09931}"/>
                </a:ext>
              </a:extLst>
            </p:cNvPr>
            <p:cNvSpPr txBox="1"/>
            <p:nvPr/>
          </p:nvSpPr>
          <p:spPr>
            <a:xfrm>
              <a:off x="8299490" y="3497664"/>
              <a:ext cx="124549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Requests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-Information Requests</a:t>
              </a:r>
            </a:p>
          </p:txBody>
        </p: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08A08C4F-0ED5-606C-7B63-4BC65482EA87}"/>
                </a:ext>
              </a:extLst>
            </p:cNvPr>
            <p:cNvCxnSpPr>
              <a:cxnSpLocks/>
              <a:stCxn id="12" idx="1"/>
            </p:cNvCxnSpPr>
            <p:nvPr/>
          </p:nvCxnSpPr>
          <p:spPr>
            <a:xfrm flipH="1">
              <a:off x="6108372" y="2898253"/>
              <a:ext cx="1642095" cy="5648"/>
            </a:xfrm>
            <a:prstGeom prst="straightConnector1">
              <a:avLst/>
            </a:prstGeom>
            <a:ln w="19050">
              <a:solidFill>
                <a:schemeClr val="accent1"/>
              </a:solidFill>
              <a:prstDash val="sysDot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C2405D2-A033-AC54-5C54-3AC3C9EEF5F9}"/>
                </a:ext>
              </a:extLst>
            </p:cNvPr>
            <p:cNvSpPr txBox="1"/>
            <p:nvPr/>
          </p:nvSpPr>
          <p:spPr>
            <a:xfrm>
              <a:off x="5503714" y="6154439"/>
              <a:ext cx="259565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i="1" dirty="0"/>
                <a:t>DMAS Agent Framework</a:t>
              </a:r>
            </a:p>
          </p:txBody>
        </p:sp>
      </p:grpSp>
      <p:sp>
        <p:nvSpPr>
          <p:cNvPr id="20" name="Right Arrow 7">
            <a:extLst>
              <a:ext uri="{FF2B5EF4-FFF2-40B4-BE49-F238E27FC236}">
                <a16:creationId xmlns:a16="http://schemas.microsoft.com/office/drawing/2014/main" id="{B3BF9FB2-51B2-A379-933C-C0A918782F24}"/>
              </a:ext>
            </a:extLst>
          </p:cNvPr>
          <p:cNvSpPr/>
          <p:nvPr/>
        </p:nvSpPr>
        <p:spPr>
          <a:xfrm>
            <a:off x="4340475" y="2971309"/>
            <a:ext cx="575689" cy="1286004"/>
          </a:xfrm>
          <a:prstGeom prst="rightArrow">
            <a:avLst>
              <a:gd name="adj1" fmla="val 43313"/>
              <a:gd name="adj2" fmla="val 50000"/>
            </a:avLst>
          </a:prstGeom>
          <a:solidFill>
            <a:schemeClr val="bg1"/>
          </a:solidFill>
          <a:ln w="28575">
            <a:solidFill>
              <a:srgbClr val="5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7E59C77-75E8-316F-2082-15FBEF9E7A0A}"/>
              </a:ext>
            </a:extLst>
          </p:cNvPr>
          <p:cNvSpPr txBox="1"/>
          <p:nvPr/>
        </p:nvSpPr>
        <p:spPr>
          <a:xfrm>
            <a:off x="8547302" y="2461479"/>
            <a:ext cx="132761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 (from self or other agents)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306EAFF-9C8B-A643-CD1F-6916EE22315C}"/>
              </a:ext>
            </a:extLst>
          </p:cNvPr>
          <p:cNvSpPr txBox="1"/>
          <p:nvPr/>
        </p:nvSpPr>
        <p:spPr>
          <a:xfrm>
            <a:off x="8566863" y="3998591"/>
            <a:ext cx="147442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State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 (in)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Requests (in)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68D70C8-A244-4B38-995E-20B26E5FD3EE}"/>
              </a:ext>
            </a:extLst>
          </p:cNvPr>
          <p:cNvSpPr txBox="1"/>
          <p:nvPr/>
        </p:nvSpPr>
        <p:spPr>
          <a:xfrm>
            <a:off x="5751961" y="3760069"/>
            <a:ext cx="987207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 (in)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 (in)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 (in)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 (in)</a:t>
            </a:r>
          </a:p>
        </p:txBody>
      </p:sp>
      <p:sp>
        <p:nvSpPr>
          <p:cNvPr id="45" name="Rounded Rectangle 24">
            <a:extLst>
              <a:ext uri="{FF2B5EF4-FFF2-40B4-BE49-F238E27FC236}">
                <a16:creationId xmlns:a16="http://schemas.microsoft.com/office/drawing/2014/main" id="{6A53DFC5-56D8-4C39-AA98-4FD010EC2A37}"/>
              </a:ext>
            </a:extLst>
          </p:cNvPr>
          <p:cNvSpPr/>
          <p:nvPr/>
        </p:nvSpPr>
        <p:spPr>
          <a:xfrm>
            <a:off x="516434" y="3785344"/>
            <a:ext cx="3129518" cy="566218"/>
          </a:xfrm>
          <a:prstGeom prst="round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30E250C-4FA3-AB7A-65BC-76209B68EDEB}"/>
              </a:ext>
            </a:extLst>
          </p:cNvPr>
          <p:cNvSpPr txBox="1"/>
          <p:nvPr/>
        </p:nvSpPr>
        <p:spPr>
          <a:xfrm>
            <a:off x="8512747" y="3065571"/>
            <a:ext cx="114373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Data (out)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5D5E9B7-8C98-CF6E-2F23-960B8E0316C8}"/>
              </a:ext>
            </a:extLst>
          </p:cNvPr>
          <p:cNvCxnSpPr>
            <a:cxnSpLocks/>
          </p:cNvCxnSpPr>
          <p:nvPr/>
        </p:nvCxnSpPr>
        <p:spPr>
          <a:xfrm>
            <a:off x="8301792" y="3035700"/>
            <a:ext cx="1646174" cy="0"/>
          </a:xfrm>
          <a:prstGeom prst="straightConnector1">
            <a:avLst/>
          </a:prstGeom>
          <a:ln w="19050">
            <a:solidFill>
              <a:schemeClr val="accent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1882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4C978-9A8F-D19F-6684-24EF10271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Agent Simulation Architecture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5B37C21-00EB-14D0-89A7-0FEBE1E741B1}"/>
              </a:ext>
            </a:extLst>
          </p:cNvPr>
          <p:cNvGrpSpPr/>
          <p:nvPr/>
        </p:nvGrpSpPr>
        <p:grpSpPr>
          <a:xfrm>
            <a:off x="5338413" y="1181475"/>
            <a:ext cx="6579731" cy="5225099"/>
            <a:chOff x="3135041" y="1176489"/>
            <a:chExt cx="6579731" cy="5225099"/>
          </a:xfrm>
        </p:grpSpPr>
        <p:sp>
          <p:nvSpPr>
            <p:cNvPr id="4" name="Rounded Rectangle 29">
              <a:extLst>
                <a:ext uri="{FF2B5EF4-FFF2-40B4-BE49-F238E27FC236}">
                  <a16:creationId xmlns:a16="http://schemas.microsoft.com/office/drawing/2014/main" id="{F40648B5-DE50-3579-FADA-CAF8E94030E7}"/>
                </a:ext>
              </a:extLst>
            </p:cNvPr>
            <p:cNvSpPr/>
            <p:nvPr/>
          </p:nvSpPr>
          <p:spPr>
            <a:xfrm>
              <a:off x="4484638" y="1176489"/>
              <a:ext cx="5230134" cy="4875209"/>
            </a:xfrm>
            <a:prstGeom prst="roundRect">
              <a:avLst>
                <a:gd name="adj" fmla="val 6097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dirty="0">
                  <a:solidFill>
                    <a:sysClr val="windowText" lastClr="000000"/>
                  </a:solidFill>
                </a:rPr>
                <a:t>Agent</a:t>
              </a:r>
            </a:p>
          </p:txBody>
        </p:sp>
        <p:sp>
          <p:nvSpPr>
            <p:cNvPr id="5" name="Rounded Rectangle 30">
              <a:extLst>
                <a:ext uri="{FF2B5EF4-FFF2-40B4-BE49-F238E27FC236}">
                  <a16:creationId xmlns:a16="http://schemas.microsoft.com/office/drawing/2014/main" id="{36FCB5CD-F302-D51B-34A3-A0B1CCDBE6D6}"/>
                </a:ext>
              </a:extLst>
            </p:cNvPr>
            <p:cNvSpPr/>
            <p:nvPr/>
          </p:nvSpPr>
          <p:spPr>
            <a:xfrm rot="16200000">
              <a:off x="2275564" y="2293861"/>
              <a:ext cx="2154955" cy="435998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Environment</a:t>
              </a:r>
            </a:p>
          </p:txBody>
        </p:sp>
        <p:sp>
          <p:nvSpPr>
            <p:cNvPr id="6" name="Rounded Rectangle 30">
              <a:extLst>
                <a:ext uri="{FF2B5EF4-FFF2-40B4-BE49-F238E27FC236}">
                  <a16:creationId xmlns:a16="http://schemas.microsoft.com/office/drawing/2014/main" id="{87F517DA-6E73-F6CB-E770-58B82D97E783}"/>
                </a:ext>
              </a:extLst>
            </p:cNvPr>
            <p:cNvSpPr/>
            <p:nvPr/>
          </p:nvSpPr>
          <p:spPr>
            <a:xfrm rot="16200000">
              <a:off x="2363435" y="4835074"/>
              <a:ext cx="1979210" cy="435998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Other Agents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51FE5CB-B5E3-B8CC-FC28-61C7280D0EC8}"/>
                </a:ext>
              </a:extLst>
            </p:cNvPr>
            <p:cNvSpPr/>
            <p:nvPr/>
          </p:nvSpPr>
          <p:spPr>
            <a:xfrm>
              <a:off x="4484636" y="1914989"/>
              <a:ext cx="368765" cy="36477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i="1" dirty="0">
                  <a:solidFill>
                    <a:sysClr val="windowText" lastClr="000000"/>
                  </a:solidFill>
                </a:rPr>
                <a:t>SUB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C5E1990-9422-5D7F-F9ED-1C8180FDCE4E}"/>
                </a:ext>
              </a:extLst>
            </p:cNvPr>
            <p:cNvSpPr/>
            <p:nvPr/>
          </p:nvSpPr>
          <p:spPr>
            <a:xfrm>
              <a:off x="4484636" y="2713647"/>
              <a:ext cx="368765" cy="36477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i="1" dirty="0">
                  <a:solidFill>
                    <a:sysClr val="windowText" lastClr="000000"/>
                  </a:solidFill>
                </a:rPr>
                <a:t>REQ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E227E52-179E-4D2F-5FC9-FDFD8678AC53}"/>
                </a:ext>
              </a:extLst>
            </p:cNvPr>
            <p:cNvSpPr/>
            <p:nvPr/>
          </p:nvSpPr>
          <p:spPr>
            <a:xfrm>
              <a:off x="4484637" y="4417867"/>
              <a:ext cx="367030" cy="36477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i="1" dirty="0">
                  <a:solidFill>
                    <a:sysClr val="windowText" lastClr="000000"/>
                  </a:solidFill>
                </a:rPr>
                <a:t>REQ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96CB41F-8ECB-30FC-1971-129130FB3B89}"/>
                </a:ext>
              </a:extLst>
            </p:cNvPr>
            <p:cNvSpPr/>
            <p:nvPr/>
          </p:nvSpPr>
          <p:spPr>
            <a:xfrm>
              <a:off x="4484636" y="5216525"/>
              <a:ext cx="368765" cy="36477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i="1" dirty="0">
                  <a:solidFill>
                    <a:sysClr val="windowText" lastClr="000000"/>
                  </a:solidFill>
                </a:rPr>
                <a:t>REP</a:t>
              </a:r>
            </a:p>
          </p:txBody>
        </p:sp>
        <p:sp>
          <p:nvSpPr>
            <p:cNvPr id="11" name="Rounded Rectangle 29">
              <a:extLst>
                <a:ext uri="{FF2B5EF4-FFF2-40B4-BE49-F238E27FC236}">
                  <a16:creationId xmlns:a16="http://schemas.microsoft.com/office/drawing/2014/main" id="{2B32A1C8-1F4D-FE46-0683-3487D1FA5643}"/>
                </a:ext>
              </a:extLst>
            </p:cNvPr>
            <p:cNvSpPr/>
            <p:nvPr/>
          </p:nvSpPr>
          <p:spPr>
            <a:xfrm rot="16200000">
              <a:off x="4331561" y="3921854"/>
              <a:ext cx="3188753" cy="368764"/>
            </a:xfrm>
            <a:prstGeom prst="roundRect">
              <a:avLst>
                <a:gd name="adj" fmla="val 6097"/>
              </a:avLst>
            </a:prstGeom>
            <a:noFill/>
            <a:ln>
              <a:solidFill>
                <a:srgbClr val="43061E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i="1" dirty="0">
                  <a:solidFill>
                    <a:sysClr val="windowText" lastClr="000000"/>
                  </a:solidFill>
                </a:rPr>
                <a:t>Engineering Module</a:t>
              </a:r>
            </a:p>
          </p:txBody>
        </p:sp>
        <p:sp>
          <p:nvSpPr>
            <p:cNvPr id="12" name="Rounded Rectangle 29">
              <a:extLst>
                <a:ext uri="{FF2B5EF4-FFF2-40B4-BE49-F238E27FC236}">
                  <a16:creationId xmlns:a16="http://schemas.microsoft.com/office/drawing/2014/main" id="{12ADA39C-3563-CAEB-6599-771568637F19}"/>
                </a:ext>
              </a:extLst>
            </p:cNvPr>
            <p:cNvSpPr/>
            <p:nvPr/>
          </p:nvSpPr>
          <p:spPr>
            <a:xfrm>
              <a:off x="7750467" y="2744508"/>
              <a:ext cx="1307237" cy="307489"/>
            </a:xfrm>
            <a:prstGeom prst="roundRect">
              <a:avLst>
                <a:gd name="adj" fmla="val 6097"/>
              </a:avLst>
            </a:prstGeom>
            <a:solidFill>
              <a:schemeClr val="accent2">
                <a:lumMod val="10000"/>
                <a:lumOff val="90000"/>
              </a:schemeClr>
            </a:solidFill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200" i="1" dirty="0">
                  <a:solidFill>
                    <a:sysClr val="windowText" lastClr="000000"/>
                  </a:solidFill>
                </a:rPr>
                <a:t>Science Module</a:t>
              </a:r>
            </a:p>
          </p:txBody>
        </p:sp>
        <p:sp>
          <p:nvSpPr>
            <p:cNvPr id="13" name="Rounded Rectangle 29">
              <a:extLst>
                <a:ext uri="{FF2B5EF4-FFF2-40B4-BE49-F238E27FC236}">
                  <a16:creationId xmlns:a16="http://schemas.microsoft.com/office/drawing/2014/main" id="{4CF191CC-E3D1-061E-10AD-55F38E8AB2A6}"/>
                </a:ext>
              </a:extLst>
            </p:cNvPr>
            <p:cNvSpPr/>
            <p:nvPr/>
          </p:nvSpPr>
          <p:spPr>
            <a:xfrm>
              <a:off x="7756716" y="4340259"/>
              <a:ext cx="1307237" cy="307487"/>
            </a:xfrm>
            <a:prstGeom prst="roundRect">
              <a:avLst>
                <a:gd name="adj" fmla="val 6097"/>
              </a:avLst>
            </a:prstGeom>
            <a:noFill/>
            <a:ln>
              <a:solidFill>
                <a:schemeClr val="accent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100" i="1" dirty="0">
                  <a:solidFill>
                    <a:sysClr val="windowText" lastClr="000000"/>
                  </a:solidFill>
                </a:rPr>
                <a:t>Scheduler Module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E2CFE17B-DDF8-C7E1-74CB-183DE935DC4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66821" y="2896035"/>
              <a:ext cx="922031" cy="738"/>
            </a:xfrm>
            <a:prstGeom prst="straightConnector1">
              <a:avLst/>
            </a:prstGeom>
            <a:ln w="28575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EB52B2B7-ABA9-443F-1E5D-AA7CC65B7D4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62604" y="2117307"/>
              <a:ext cx="922031" cy="738"/>
            </a:xfrm>
            <a:prstGeom prst="straightConnector1">
              <a:avLst/>
            </a:prstGeom>
            <a:ln w="28575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D5D870E-5B50-966E-0DA6-166D5BE5BEDA}"/>
                </a:ext>
              </a:extLst>
            </p:cNvPr>
            <p:cNvSpPr txBox="1"/>
            <p:nvPr/>
          </p:nvSpPr>
          <p:spPr>
            <a:xfrm>
              <a:off x="3534232" y="1765577"/>
              <a:ext cx="98720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-Scenario Events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-Simulation Events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F321F822-5C6A-BD15-F8C8-E7C9183E20A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59138" y="5398175"/>
              <a:ext cx="922031" cy="738"/>
            </a:xfrm>
            <a:prstGeom prst="straightConnector1">
              <a:avLst/>
            </a:prstGeom>
            <a:ln w="28575">
              <a:prstDash val="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8D29D6C-EAC1-451B-A927-59E3C49EC7D8}"/>
                </a:ext>
              </a:extLst>
            </p:cNvPr>
            <p:cNvSpPr txBox="1"/>
            <p:nvPr/>
          </p:nvSpPr>
          <p:spPr>
            <a:xfrm>
              <a:off x="3571039" y="2922499"/>
              <a:ext cx="925497" cy="846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-GP access info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-GS access info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-Agent access info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-Agent state info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observation metrics info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1B13C5C-E425-0922-1BE5-4D3997E07D4A}"/>
                </a:ext>
              </a:extLst>
            </p:cNvPr>
            <p:cNvSpPr txBox="1"/>
            <p:nvPr/>
          </p:nvSpPr>
          <p:spPr>
            <a:xfrm>
              <a:off x="3540959" y="5447481"/>
              <a:ext cx="987207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Request (out)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-Information Request (out)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Results (out)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-Planner Results (out)</a:t>
              </a: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6BD6F391-03BE-5974-2ADF-122841988FA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53401" y="2896773"/>
              <a:ext cx="884690" cy="0"/>
            </a:xfrm>
            <a:prstGeom prst="straightConnector1">
              <a:avLst/>
            </a:prstGeom>
            <a:ln w="19050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F3DB52F6-DC85-48AB-544C-FCD2F9E9318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60870" y="4599517"/>
              <a:ext cx="922031" cy="738"/>
            </a:xfrm>
            <a:prstGeom prst="straightConnector1">
              <a:avLst/>
            </a:prstGeom>
            <a:ln w="28575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805EFBA9-F89A-F4AA-B55A-FE4D71BE992A}"/>
                </a:ext>
              </a:extLst>
            </p:cNvPr>
            <p:cNvCxnSpPr>
              <a:cxnSpLocks/>
              <a:endCxn id="9" idx="3"/>
            </p:cNvCxnSpPr>
            <p:nvPr/>
          </p:nvCxnSpPr>
          <p:spPr>
            <a:xfrm flipH="1">
              <a:off x="4851667" y="4599517"/>
              <a:ext cx="886424" cy="739"/>
            </a:xfrm>
            <a:prstGeom prst="straightConnector1">
              <a:avLst/>
            </a:prstGeom>
            <a:ln w="19050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53080E86-4D23-A774-F967-F388C923D11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44967" y="5404528"/>
              <a:ext cx="881221" cy="0"/>
            </a:xfrm>
            <a:prstGeom prst="straightConnector1">
              <a:avLst/>
            </a:prstGeom>
            <a:ln w="19050">
              <a:prstDash val="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9AEA6192-3CFB-C3DC-62C3-6BCFE41476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10320" y="4427232"/>
              <a:ext cx="1655734" cy="0"/>
            </a:xfrm>
            <a:prstGeom prst="straightConnector1">
              <a:avLst/>
            </a:prstGeom>
            <a:ln w="19050">
              <a:prstDash val="sysDot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6EE09718-9461-F519-738D-CED4577346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8420" y="4585956"/>
              <a:ext cx="1652047" cy="0"/>
            </a:xfrm>
            <a:prstGeom prst="straightConnector1">
              <a:avLst/>
            </a:prstGeom>
            <a:ln w="19050"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A7A95947-F6FE-37CA-E02B-B0F9DFACB9A8}"/>
                </a:ext>
              </a:extLst>
            </p:cNvPr>
            <p:cNvCxnSpPr>
              <a:cxnSpLocks/>
            </p:cNvCxnSpPr>
            <p:nvPr/>
          </p:nvCxnSpPr>
          <p:spPr>
            <a:xfrm>
              <a:off x="8299490" y="3051997"/>
              <a:ext cx="0" cy="1288262"/>
            </a:xfrm>
            <a:prstGeom prst="straightConnector1">
              <a:avLst/>
            </a:prstGeom>
            <a:ln w="19050"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465D2550-9A5E-2B9C-C4A5-BEBE059DFA7D}"/>
                </a:ext>
              </a:extLst>
            </p:cNvPr>
            <p:cNvSpPr/>
            <p:nvPr/>
          </p:nvSpPr>
          <p:spPr>
            <a:xfrm>
              <a:off x="5374611" y="1674572"/>
              <a:ext cx="1139027" cy="38575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ysClr val="windowText" lastClr="000000"/>
                  </a:solidFill>
                </a:rPr>
                <a:t>Event Handler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7CDB0AC5-0E15-BEA5-0D41-E610593E1143}"/>
                </a:ext>
              </a:extLst>
            </p:cNvPr>
            <p:cNvSpPr/>
            <p:nvPr/>
          </p:nvSpPr>
          <p:spPr>
            <a:xfrm>
              <a:off x="7311652" y="1674009"/>
              <a:ext cx="1139027" cy="38575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ysClr val="windowText" lastClr="000000"/>
                  </a:solidFill>
                </a:rPr>
                <a:t>Sim Start/End</a:t>
              </a:r>
            </a:p>
          </p:txBody>
        </p:sp>
        <p:cxnSp>
          <p:nvCxnSpPr>
            <p:cNvPr id="54" name="Elbow Connector 56">
              <a:extLst>
                <a:ext uri="{FF2B5EF4-FFF2-40B4-BE49-F238E27FC236}">
                  <a16:creationId xmlns:a16="http://schemas.microsoft.com/office/drawing/2014/main" id="{DED9E14D-4B83-0719-589B-A0247A26D48A}"/>
                </a:ext>
              </a:extLst>
            </p:cNvPr>
            <p:cNvCxnSpPr>
              <a:cxnSpLocks/>
              <a:stCxn id="7" idx="3"/>
              <a:endCxn id="52" idx="1"/>
            </p:cNvCxnSpPr>
            <p:nvPr/>
          </p:nvCxnSpPr>
          <p:spPr>
            <a:xfrm flipV="1">
              <a:off x="4853401" y="1867447"/>
              <a:ext cx="521210" cy="229931"/>
            </a:xfrm>
            <a:prstGeom prst="bentConnector3">
              <a:avLst>
                <a:gd name="adj1" fmla="val 50000"/>
              </a:avLst>
            </a:prstGeom>
            <a:ln w="19050"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8A6007C7-0ABA-1107-19E0-A027CCDFC33B}"/>
                </a:ext>
              </a:extLst>
            </p:cNvPr>
            <p:cNvCxnSpPr>
              <a:cxnSpLocks/>
              <a:stCxn id="53" idx="1"/>
              <a:endCxn id="52" idx="3"/>
            </p:cNvCxnSpPr>
            <p:nvPr/>
          </p:nvCxnSpPr>
          <p:spPr>
            <a:xfrm flipH="1">
              <a:off x="6513638" y="1866884"/>
              <a:ext cx="798014" cy="563"/>
            </a:xfrm>
            <a:prstGeom prst="straightConnector1">
              <a:avLst/>
            </a:prstGeom>
            <a:ln w="19050">
              <a:prstDash val="solid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53E9E35F-81DE-74CF-0F9A-551E2E925FC1}"/>
                </a:ext>
              </a:extLst>
            </p:cNvPr>
            <p:cNvCxnSpPr>
              <a:cxnSpLocks/>
            </p:cNvCxnSpPr>
            <p:nvPr/>
          </p:nvCxnSpPr>
          <p:spPr>
            <a:xfrm>
              <a:off x="5909435" y="2059759"/>
              <a:ext cx="0" cy="452100"/>
            </a:xfrm>
            <a:prstGeom prst="straightConnector1">
              <a:avLst/>
            </a:prstGeom>
            <a:ln w="19050"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Rounded Rectangle 29">
              <a:extLst>
                <a:ext uri="{FF2B5EF4-FFF2-40B4-BE49-F238E27FC236}">
                  <a16:creationId xmlns:a16="http://schemas.microsoft.com/office/drawing/2014/main" id="{8651A971-FD80-C7DD-B497-3D2C3B67E474}"/>
                </a:ext>
              </a:extLst>
            </p:cNvPr>
            <p:cNvSpPr/>
            <p:nvPr/>
          </p:nvSpPr>
          <p:spPr>
            <a:xfrm>
              <a:off x="5251284" y="1345167"/>
              <a:ext cx="3281173" cy="902555"/>
            </a:xfrm>
            <a:prstGeom prst="roundRect">
              <a:avLst>
                <a:gd name="adj" fmla="val 6097"/>
              </a:avLst>
            </a:prstGeom>
            <a:noFill/>
            <a:ln>
              <a:solidFill>
                <a:schemeClr val="accent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200" i="1" dirty="0">
                  <a:solidFill>
                    <a:sysClr val="windowText" lastClr="000000"/>
                  </a:solidFill>
                </a:rPr>
                <a:t>Simulation Module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6E1EDB20-B750-E5E9-8E92-87267775AC19}"/>
                </a:ext>
              </a:extLst>
            </p:cNvPr>
            <p:cNvSpPr txBox="1"/>
            <p:nvPr/>
          </p:nvSpPr>
          <p:spPr>
            <a:xfrm>
              <a:off x="6513638" y="1571019"/>
              <a:ext cx="675212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8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-Simulation Events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1BDFBA05-B539-78D5-5C05-2D3F74E0B517}"/>
                </a:ext>
              </a:extLst>
            </p:cNvPr>
            <p:cNvSpPr txBox="1"/>
            <p:nvPr/>
          </p:nvSpPr>
          <p:spPr>
            <a:xfrm>
              <a:off x="5879314" y="2036161"/>
              <a:ext cx="113902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8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-Scenario Events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80180917-7F8D-9D6D-41FC-6333D62BEFD1}"/>
                </a:ext>
              </a:extLst>
            </p:cNvPr>
            <p:cNvSpPr txBox="1"/>
            <p:nvPr/>
          </p:nvSpPr>
          <p:spPr>
            <a:xfrm>
              <a:off x="6362516" y="4602876"/>
              <a:ext cx="130723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-Scheduled Measurement Measurements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Requests (out)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-Planner Results (out)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992A8F5A-DD95-6C58-AFDA-689A07A09931}"/>
                </a:ext>
              </a:extLst>
            </p:cNvPr>
            <p:cNvSpPr txBox="1"/>
            <p:nvPr/>
          </p:nvSpPr>
          <p:spPr>
            <a:xfrm>
              <a:off x="8299490" y="3497664"/>
              <a:ext cx="124549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Requests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-Information Requests</a:t>
              </a:r>
            </a:p>
          </p:txBody>
        </p: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08A08C4F-0ED5-606C-7B63-4BC65482EA87}"/>
                </a:ext>
              </a:extLst>
            </p:cNvPr>
            <p:cNvCxnSpPr>
              <a:cxnSpLocks/>
              <a:stCxn id="12" idx="1"/>
            </p:cNvCxnSpPr>
            <p:nvPr/>
          </p:nvCxnSpPr>
          <p:spPr>
            <a:xfrm flipH="1">
              <a:off x="6108372" y="2898253"/>
              <a:ext cx="1642095" cy="5648"/>
            </a:xfrm>
            <a:prstGeom prst="straightConnector1">
              <a:avLst/>
            </a:prstGeom>
            <a:ln w="19050">
              <a:solidFill>
                <a:schemeClr val="accent1"/>
              </a:solidFill>
              <a:prstDash val="sysDot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C2405D2-A033-AC54-5C54-3AC3C9EEF5F9}"/>
                </a:ext>
              </a:extLst>
            </p:cNvPr>
            <p:cNvSpPr txBox="1"/>
            <p:nvPr/>
          </p:nvSpPr>
          <p:spPr>
            <a:xfrm>
              <a:off x="5503714" y="6154439"/>
              <a:ext cx="259565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i="1" dirty="0"/>
                <a:t>DMAS Agent Framework</a:t>
              </a: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87E59C77-75E8-316F-2082-15FBEF9E7A0A}"/>
              </a:ext>
            </a:extLst>
          </p:cNvPr>
          <p:cNvSpPr txBox="1"/>
          <p:nvPr/>
        </p:nvSpPr>
        <p:spPr>
          <a:xfrm>
            <a:off x="8547302" y="2461479"/>
            <a:ext cx="132761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 (from self or other agents)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306EAFF-9C8B-A643-CD1F-6916EE22315C}"/>
              </a:ext>
            </a:extLst>
          </p:cNvPr>
          <p:cNvSpPr txBox="1"/>
          <p:nvPr/>
        </p:nvSpPr>
        <p:spPr>
          <a:xfrm>
            <a:off x="8566863" y="3998591"/>
            <a:ext cx="147442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State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 (in)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Requests (in)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68D70C8-A244-4B38-995E-20B26E5FD3EE}"/>
              </a:ext>
            </a:extLst>
          </p:cNvPr>
          <p:cNvSpPr txBox="1"/>
          <p:nvPr/>
        </p:nvSpPr>
        <p:spPr>
          <a:xfrm>
            <a:off x="5751961" y="3760069"/>
            <a:ext cx="987207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 (in)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 (in)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 (in)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 (in)</a:t>
            </a:r>
          </a:p>
        </p:txBody>
      </p:sp>
      <p:sp>
        <p:nvSpPr>
          <p:cNvPr id="46" name="Content Placeholder 2">
            <a:extLst>
              <a:ext uri="{FF2B5EF4-FFF2-40B4-BE49-F238E27FC236}">
                <a16:creationId xmlns:a16="http://schemas.microsoft.com/office/drawing/2014/main" id="{B0425110-08BD-47D8-A1B5-8175FC6AA6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217" y="1770562"/>
            <a:ext cx="4846181" cy="4490959"/>
          </a:xfrm>
        </p:spPr>
        <p:txBody>
          <a:bodyPr>
            <a:normAutofit fontScale="40000" lnSpcReduction="20000"/>
          </a:bodyPr>
          <a:lstStyle/>
          <a:p>
            <a:r>
              <a:rPr lang="en-US" b="1" dirty="0"/>
              <a:t>Desired Capabilities:</a:t>
            </a:r>
          </a:p>
          <a:p>
            <a:r>
              <a:rPr lang="en-US" i="1" dirty="0"/>
              <a:t>On-board Data Processing</a:t>
            </a:r>
          </a:p>
          <a:p>
            <a:pPr marL="174625" indent="-174625">
              <a:buFont typeface="Arial" panose="020B0604020202020204" pitchFamily="34" charset="0"/>
              <a:buChar char="•"/>
            </a:pPr>
            <a:r>
              <a:rPr lang="en-US" dirty="0"/>
              <a:t>Process raw data being sensed by the agent’s instrument</a:t>
            </a:r>
          </a:p>
          <a:p>
            <a:pPr marL="174625" indent="-174625">
              <a:buFont typeface="Arial" panose="020B0604020202020204" pitchFamily="34" charset="0"/>
              <a:buChar char="•"/>
            </a:pPr>
            <a:r>
              <a:rPr lang="en-US" dirty="0"/>
              <a:t>Process raw data sent from other agents who may lack processing capabilities</a:t>
            </a:r>
          </a:p>
          <a:p>
            <a:endParaRPr lang="en-US" i="1" dirty="0"/>
          </a:p>
          <a:p>
            <a:r>
              <a:rPr lang="en-US" i="1" dirty="0"/>
              <a:t>Create measurement requests for areas of interest</a:t>
            </a:r>
          </a:p>
          <a:p>
            <a:pPr marL="174625" indent="-174625">
              <a:buFont typeface="Arial" panose="020B0604020202020204" pitchFamily="34" charset="0"/>
              <a:buChar char="•"/>
            </a:pPr>
            <a:r>
              <a:rPr lang="en-US" dirty="0"/>
              <a:t>Create a data-base with measurements from parent agent or from other agents</a:t>
            </a:r>
          </a:p>
          <a:p>
            <a:pPr marL="174625" indent="-174625">
              <a:buFont typeface="Arial" panose="020B0604020202020204" pitchFamily="34" charset="0"/>
              <a:buChar char="•"/>
            </a:pPr>
            <a:r>
              <a:rPr lang="en-US" dirty="0"/>
              <a:t>Use data-base to detect areas of interest based on processed data</a:t>
            </a:r>
          </a:p>
          <a:p>
            <a:pPr marL="174625" indent="-174625">
              <a:buFont typeface="Arial" panose="020B0604020202020204" pitchFamily="34" charset="0"/>
              <a:buChar char="•"/>
            </a:pPr>
            <a:r>
              <a:rPr lang="en-US" dirty="0"/>
              <a:t>Use predictive models to infer possible future events in areas of interest</a:t>
            </a:r>
          </a:p>
          <a:p>
            <a:pPr marL="174625" indent="-174625">
              <a:buFont typeface="Arial" panose="020B0604020202020204" pitchFamily="34" charset="0"/>
              <a:buChar char="•"/>
            </a:pPr>
            <a:r>
              <a:rPr lang="en-US" dirty="0"/>
              <a:t>Request missing data as a measurement request or an information request to parent agent or to other agents if results would complete predictive model and if prediction would be worth the effort</a:t>
            </a:r>
          </a:p>
          <a:p>
            <a:endParaRPr lang="en-US" i="1" dirty="0"/>
          </a:p>
          <a:p>
            <a:r>
              <a:rPr lang="en-US" i="1" dirty="0"/>
              <a:t>Quantify Scientific Value of a Measurement</a:t>
            </a:r>
          </a:p>
          <a:p>
            <a:pPr marL="174625" indent="-174625">
              <a:buFont typeface="Arial" panose="020B0604020202020204" pitchFamily="34" charset="0"/>
              <a:buChar char="•"/>
            </a:pPr>
            <a:r>
              <a:rPr lang="en-US" dirty="0"/>
              <a:t>Use predictive models, data-base, and (or) mission requirements to infer the scientific benefit of a potential measurement being considered by the scheduler</a:t>
            </a:r>
            <a:endParaRPr lang="en-US" i="1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D583622-6C4B-4082-A658-EA8B776F57EF}"/>
              </a:ext>
            </a:extLst>
          </p:cNvPr>
          <p:cNvSpPr txBox="1"/>
          <p:nvPr/>
        </p:nvSpPr>
        <p:spPr>
          <a:xfrm>
            <a:off x="266217" y="1181475"/>
            <a:ext cx="4846181" cy="461665"/>
          </a:xfrm>
          <a:prstGeom prst="rect">
            <a:avLst/>
          </a:prstGeom>
          <a:solidFill>
            <a:schemeClr val="accent2">
              <a:lumMod val="10000"/>
              <a:lumOff val="90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/>
              <a:t>Objective</a:t>
            </a:r>
            <a:r>
              <a:rPr lang="en-US" sz="1200" dirty="0"/>
              <a:t>: Simulate the agent’s internal state and provide realistic behavior and capabilities based on its components and operations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7D1D08-EA41-3B94-ECA6-A829954B9DEC}"/>
              </a:ext>
            </a:extLst>
          </p:cNvPr>
          <p:cNvSpPr txBox="1"/>
          <p:nvPr/>
        </p:nvSpPr>
        <p:spPr>
          <a:xfrm>
            <a:off x="8512747" y="3065571"/>
            <a:ext cx="114373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Data (out)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95DF2BF-30B9-6C7D-188C-CCFE3BE71AED}"/>
              </a:ext>
            </a:extLst>
          </p:cNvPr>
          <p:cNvCxnSpPr>
            <a:cxnSpLocks/>
          </p:cNvCxnSpPr>
          <p:nvPr/>
        </p:nvCxnSpPr>
        <p:spPr>
          <a:xfrm>
            <a:off x="8301792" y="3035700"/>
            <a:ext cx="1646174" cy="0"/>
          </a:xfrm>
          <a:prstGeom prst="straightConnector1">
            <a:avLst/>
          </a:prstGeom>
          <a:ln w="19050">
            <a:solidFill>
              <a:schemeClr val="accent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3710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FE4038-222B-4473-A12E-29A141090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Mission Concept: 3D-CHESS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9D0640-685F-4318-8CAC-0EA2C8ED8D26}"/>
              </a:ext>
            </a:extLst>
          </p:cNvPr>
          <p:cNvSpPr txBox="1"/>
          <p:nvPr/>
        </p:nvSpPr>
        <p:spPr>
          <a:xfrm>
            <a:off x="266217" y="1083479"/>
            <a:ext cx="6439706" cy="923330"/>
          </a:xfrm>
          <a:prstGeom prst="rect">
            <a:avLst/>
          </a:prstGeom>
          <a:solidFill>
            <a:schemeClr val="accent2">
              <a:lumMod val="10000"/>
              <a:lumOff val="90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b="1" dirty="0"/>
              <a:t>Goal</a:t>
            </a:r>
            <a:r>
              <a:rPr lang="en-US" dirty="0"/>
              <a:t>: provide </a:t>
            </a:r>
            <a:r>
              <a:rPr lang="en-US" b="1" dirty="0"/>
              <a:t>proof of concept </a:t>
            </a:r>
            <a:r>
              <a:rPr lang="en-US" dirty="0"/>
              <a:t>for a context-aware network of heterogeneous sensors, in the context of an inland water ecosystem monitoring mission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262EAC5-B8E3-4F4F-9B36-5780F4B757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19781" y="2342736"/>
            <a:ext cx="3759878" cy="328205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E1F5D00-C273-0024-D973-EBF024E1D84F}"/>
              </a:ext>
            </a:extLst>
          </p:cNvPr>
          <p:cNvCxnSpPr>
            <a:cxnSpLocks/>
          </p:cNvCxnSpPr>
          <p:nvPr/>
        </p:nvCxnSpPr>
        <p:spPr>
          <a:xfrm>
            <a:off x="4651939" y="2129919"/>
            <a:ext cx="0" cy="3717988"/>
          </a:xfrm>
          <a:prstGeom prst="straightConnector1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65FC243C-FC57-7773-9EF5-80FBCB5F93B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13" t="-854" r="-233" b="-718"/>
          <a:stretch/>
        </p:blipFill>
        <p:spPr bwMode="auto">
          <a:xfrm>
            <a:off x="5499596" y="3015185"/>
            <a:ext cx="6082097" cy="1784032"/>
          </a:xfrm>
          <a:prstGeom prst="rect">
            <a:avLst/>
          </a:prstGeom>
          <a:noFill/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27AD0F9-4BC8-884F-BEDA-F5D96FB32952}"/>
              </a:ext>
            </a:extLst>
          </p:cNvPr>
          <p:cNvSpPr txBox="1"/>
          <p:nvPr/>
        </p:nvSpPr>
        <p:spPr>
          <a:xfrm>
            <a:off x="7079318" y="4977893"/>
            <a:ext cx="25956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i="1" dirty="0"/>
              <a:t>Proposed 3D-CHESS Simulation Framework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247269-C55C-309E-9814-EA5304827360}"/>
              </a:ext>
            </a:extLst>
          </p:cNvPr>
          <p:cNvSpPr txBox="1"/>
          <p:nvPr/>
        </p:nvSpPr>
        <p:spPr>
          <a:xfrm>
            <a:off x="1101895" y="5803468"/>
            <a:ext cx="25956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i="1" dirty="0"/>
              <a:t>Proposed 3D-CHESS Scenario</a:t>
            </a:r>
          </a:p>
        </p:txBody>
      </p:sp>
    </p:spTree>
    <p:extLst>
      <p:ext uri="{BB962C8B-B14F-4D97-AF65-F5344CB8AC3E}">
        <p14:creationId xmlns:p14="http://schemas.microsoft.com/office/powerpoint/2010/main" val="3389625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4C978-9A8F-D19F-6684-24EF10271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Science Module</a:t>
            </a:r>
          </a:p>
        </p:txBody>
      </p:sp>
      <p:sp>
        <p:nvSpPr>
          <p:cNvPr id="4" name="Rounded Rectangle 29">
            <a:extLst>
              <a:ext uri="{FF2B5EF4-FFF2-40B4-BE49-F238E27FC236}">
                <a16:creationId xmlns:a16="http://schemas.microsoft.com/office/drawing/2014/main" id="{F40648B5-DE50-3579-FADA-CAF8E94030E7}"/>
              </a:ext>
            </a:extLst>
          </p:cNvPr>
          <p:cNvSpPr/>
          <p:nvPr/>
        </p:nvSpPr>
        <p:spPr>
          <a:xfrm>
            <a:off x="1612345" y="1181475"/>
            <a:ext cx="10305799" cy="4875209"/>
          </a:xfrm>
          <a:prstGeom prst="roundRect">
            <a:avLst>
              <a:gd name="adj" fmla="val 6097"/>
            </a:avLst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ysClr val="windowText" lastClr="000000"/>
                </a:solidFill>
              </a:rPr>
              <a:t>Agent</a:t>
            </a:r>
          </a:p>
        </p:txBody>
      </p:sp>
      <p:sp>
        <p:nvSpPr>
          <p:cNvPr id="5" name="Rounded Rectangle 30">
            <a:extLst>
              <a:ext uri="{FF2B5EF4-FFF2-40B4-BE49-F238E27FC236}">
                <a16:creationId xmlns:a16="http://schemas.microsoft.com/office/drawing/2014/main" id="{36FCB5CD-F302-D51B-34A3-A0B1CCDBE6D6}"/>
              </a:ext>
            </a:extLst>
          </p:cNvPr>
          <p:cNvSpPr/>
          <p:nvPr/>
        </p:nvSpPr>
        <p:spPr>
          <a:xfrm rot="16200000">
            <a:off x="-593260" y="2267141"/>
            <a:ext cx="2154955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Environment</a:t>
            </a:r>
          </a:p>
        </p:txBody>
      </p:sp>
      <p:sp>
        <p:nvSpPr>
          <p:cNvPr id="6" name="Rounded Rectangle 30">
            <a:extLst>
              <a:ext uri="{FF2B5EF4-FFF2-40B4-BE49-F238E27FC236}">
                <a16:creationId xmlns:a16="http://schemas.microsoft.com/office/drawing/2014/main" id="{87F517DA-6E73-F6CB-E770-58B82D97E783}"/>
              </a:ext>
            </a:extLst>
          </p:cNvPr>
          <p:cNvSpPr/>
          <p:nvPr/>
        </p:nvSpPr>
        <p:spPr>
          <a:xfrm rot="16200000">
            <a:off x="-505389" y="4808354"/>
            <a:ext cx="1979210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Other Agents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1FE5CB-B5E3-B8CC-FC28-61C7280D0EC8}"/>
              </a:ext>
            </a:extLst>
          </p:cNvPr>
          <p:cNvSpPr/>
          <p:nvPr/>
        </p:nvSpPr>
        <p:spPr>
          <a:xfrm>
            <a:off x="1615812" y="1888269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SUB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C5E1990-9422-5D7F-F9ED-1C8180FDCE4E}"/>
              </a:ext>
            </a:extLst>
          </p:cNvPr>
          <p:cNvSpPr/>
          <p:nvPr/>
        </p:nvSpPr>
        <p:spPr>
          <a:xfrm>
            <a:off x="1615812" y="2686927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227E52-179E-4D2F-5FC9-FDFD8678AC53}"/>
              </a:ext>
            </a:extLst>
          </p:cNvPr>
          <p:cNvSpPr/>
          <p:nvPr/>
        </p:nvSpPr>
        <p:spPr>
          <a:xfrm>
            <a:off x="1615813" y="4391147"/>
            <a:ext cx="367030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6CB41F-8ECB-30FC-1971-129130FB3B89}"/>
              </a:ext>
            </a:extLst>
          </p:cNvPr>
          <p:cNvSpPr/>
          <p:nvPr/>
        </p:nvSpPr>
        <p:spPr>
          <a:xfrm>
            <a:off x="1615812" y="5189805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REP</a:t>
            </a:r>
          </a:p>
        </p:txBody>
      </p:sp>
      <p:sp>
        <p:nvSpPr>
          <p:cNvPr id="11" name="Rounded Rectangle 29">
            <a:extLst>
              <a:ext uri="{FF2B5EF4-FFF2-40B4-BE49-F238E27FC236}">
                <a16:creationId xmlns:a16="http://schemas.microsoft.com/office/drawing/2014/main" id="{2B32A1C8-1F4D-FE46-0683-3487D1FA5643}"/>
              </a:ext>
            </a:extLst>
          </p:cNvPr>
          <p:cNvSpPr/>
          <p:nvPr/>
        </p:nvSpPr>
        <p:spPr>
          <a:xfrm rot="16200000">
            <a:off x="1468102" y="3914318"/>
            <a:ext cx="3188753" cy="368764"/>
          </a:xfrm>
          <a:prstGeom prst="roundRect">
            <a:avLst>
              <a:gd name="adj" fmla="val 6097"/>
            </a:avLst>
          </a:prstGeom>
          <a:noFill/>
          <a:ln>
            <a:solidFill>
              <a:srgbClr val="43061E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i="1" dirty="0">
                <a:solidFill>
                  <a:sysClr val="windowText" lastClr="000000"/>
                </a:solidFill>
              </a:rPr>
              <a:t>Engineering Module</a:t>
            </a:r>
          </a:p>
        </p:txBody>
      </p:sp>
      <p:sp>
        <p:nvSpPr>
          <p:cNvPr id="12" name="Rounded Rectangle 29">
            <a:extLst>
              <a:ext uri="{FF2B5EF4-FFF2-40B4-BE49-F238E27FC236}">
                <a16:creationId xmlns:a16="http://schemas.microsoft.com/office/drawing/2014/main" id="{12ADA39C-3563-CAEB-6599-771568637F19}"/>
              </a:ext>
            </a:extLst>
          </p:cNvPr>
          <p:cNvSpPr/>
          <p:nvPr/>
        </p:nvSpPr>
        <p:spPr>
          <a:xfrm>
            <a:off x="8395507" y="5199280"/>
            <a:ext cx="1307237" cy="488544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i="1" dirty="0">
                <a:solidFill>
                  <a:sysClr val="windowText" lastClr="000000"/>
                </a:solidFill>
              </a:rPr>
              <a:t>Scheduler Module</a:t>
            </a:r>
          </a:p>
        </p:txBody>
      </p:sp>
      <p:sp>
        <p:nvSpPr>
          <p:cNvPr id="13" name="Rounded Rectangle 29">
            <a:extLst>
              <a:ext uri="{FF2B5EF4-FFF2-40B4-BE49-F238E27FC236}">
                <a16:creationId xmlns:a16="http://schemas.microsoft.com/office/drawing/2014/main" id="{4CF191CC-E3D1-061E-10AD-55F38E8AB2A6}"/>
              </a:ext>
            </a:extLst>
          </p:cNvPr>
          <p:cNvSpPr/>
          <p:nvPr/>
        </p:nvSpPr>
        <p:spPr>
          <a:xfrm>
            <a:off x="6845482" y="1367134"/>
            <a:ext cx="4931058" cy="2663434"/>
          </a:xfrm>
          <a:prstGeom prst="roundRect">
            <a:avLst>
              <a:gd name="adj" fmla="val 6097"/>
            </a:avLst>
          </a:prstGeom>
          <a:solidFill>
            <a:schemeClr val="accent2">
              <a:lumMod val="10000"/>
              <a:lumOff val="90000"/>
            </a:scheme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z="1100" i="1" dirty="0">
                <a:solidFill>
                  <a:sysClr val="windowText" lastClr="000000"/>
                </a:solidFill>
              </a:rPr>
              <a:t>Science Module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2CFE17B-DDF8-C7E1-74CB-183DE935DC47}"/>
              </a:ext>
            </a:extLst>
          </p:cNvPr>
          <p:cNvCxnSpPr>
            <a:cxnSpLocks/>
          </p:cNvCxnSpPr>
          <p:nvPr/>
        </p:nvCxnSpPr>
        <p:spPr>
          <a:xfrm flipH="1" flipV="1">
            <a:off x="697997" y="2869315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B52B2B7-ABA9-443F-1E5D-AA7CC65B7D4C}"/>
              </a:ext>
            </a:extLst>
          </p:cNvPr>
          <p:cNvCxnSpPr>
            <a:cxnSpLocks/>
          </p:cNvCxnSpPr>
          <p:nvPr/>
        </p:nvCxnSpPr>
        <p:spPr>
          <a:xfrm flipH="1" flipV="1">
            <a:off x="693780" y="2090587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D5D870E-5B50-966E-0DA6-166D5BE5BEDA}"/>
              </a:ext>
            </a:extLst>
          </p:cNvPr>
          <p:cNvSpPr txBox="1"/>
          <p:nvPr/>
        </p:nvSpPr>
        <p:spPr>
          <a:xfrm>
            <a:off x="665408" y="1738857"/>
            <a:ext cx="9872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-Environment Events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-Simulation Events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321F822-5C6A-BD15-F8C8-E7C9183E20A6}"/>
              </a:ext>
            </a:extLst>
          </p:cNvPr>
          <p:cNvCxnSpPr>
            <a:cxnSpLocks/>
          </p:cNvCxnSpPr>
          <p:nvPr/>
        </p:nvCxnSpPr>
        <p:spPr>
          <a:xfrm flipH="1" flipV="1">
            <a:off x="690314" y="5371455"/>
            <a:ext cx="922031" cy="738"/>
          </a:xfrm>
          <a:prstGeom prst="straightConnector1">
            <a:avLst/>
          </a:prstGeom>
          <a:ln w="28575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8D29D6C-EAC1-451B-A927-59E3C49EC7D8}"/>
              </a:ext>
            </a:extLst>
          </p:cNvPr>
          <p:cNvSpPr txBox="1"/>
          <p:nvPr/>
        </p:nvSpPr>
        <p:spPr>
          <a:xfrm>
            <a:off x="702215" y="2895779"/>
            <a:ext cx="925497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-GP access req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-GS access req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access req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state req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observation metrics req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868F4BD-FB1A-AD9A-76F9-5248050C7904}"/>
              </a:ext>
            </a:extLst>
          </p:cNvPr>
          <p:cNvSpPr txBox="1"/>
          <p:nvPr/>
        </p:nvSpPr>
        <p:spPr>
          <a:xfrm>
            <a:off x="679765" y="3858989"/>
            <a:ext cx="98720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1B13C5C-E425-0922-1BE5-4D3997E07D4A}"/>
              </a:ext>
            </a:extLst>
          </p:cNvPr>
          <p:cNvSpPr txBox="1"/>
          <p:nvPr/>
        </p:nvSpPr>
        <p:spPr>
          <a:xfrm>
            <a:off x="672135" y="5420761"/>
            <a:ext cx="98720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BD6F391-03BE-5974-2ADF-122841988FAA}"/>
              </a:ext>
            </a:extLst>
          </p:cNvPr>
          <p:cNvCxnSpPr>
            <a:cxnSpLocks/>
          </p:cNvCxnSpPr>
          <p:nvPr/>
        </p:nvCxnSpPr>
        <p:spPr>
          <a:xfrm flipH="1">
            <a:off x="1989942" y="2889237"/>
            <a:ext cx="884690" cy="0"/>
          </a:xfrm>
          <a:prstGeom prst="straightConnector1">
            <a:avLst/>
          </a:prstGeom>
          <a:ln w="19050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3DB52F6-DC85-48AB-544C-FCD2F9E9318D}"/>
              </a:ext>
            </a:extLst>
          </p:cNvPr>
          <p:cNvCxnSpPr>
            <a:cxnSpLocks/>
          </p:cNvCxnSpPr>
          <p:nvPr/>
        </p:nvCxnSpPr>
        <p:spPr>
          <a:xfrm flipH="1" flipV="1">
            <a:off x="692046" y="4572797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05EFBA9-F89A-F4AA-B55A-FE4D71BE992A}"/>
              </a:ext>
            </a:extLst>
          </p:cNvPr>
          <p:cNvCxnSpPr>
            <a:cxnSpLocks/>
            <a:endCxn id="9" idx="3"/>
          </p:cNvCxnSpPr>
          <p:nvPr/>
        </p:nvCxnSpPr>
        <p:spPr>
          <a:xfrm flipH="1">
            <a:off x="1982843" y="4572797"/>
            <a:ext cx="886424" cy="739"/>
          </a:xfrm>
          <a:prstGeom prst="straightConnector1">
            <a:avLst/>
          </a:prstGeom>
          <a:ln w="19050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3080E86-4D23-A774-F967-F388C923D11E}"/>
              </a:ext>
            </a:extLst>
          </p:cNvPr>
          <p:cNvCxnSpPr>
            <a:cxnSpLocks/>
          </p:cNvCxnSpPr>
          <p:nvPr/>
        </p:nvCxnSpPr>
        <p:spPr>
          <a:xfrm flipH="1">
            <a:off x="1981508" y="5396992"/>
            <a:ext cx="881221" cy="0"/>
          </a:xfrm>
          <a:prstGeom prst="straightConnector1">
            <a:avLst/>
          </a:prstGeom>
          <a:ln w="19050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AEA6192-3CFB-C3DC-62C3-6BCFE4147647}"/>
              </a:ext>
            </a:extLst>
          </p:cNvPr>
          <p:cNvCxnSpPr>
            <a:cxnSpLocks/>
          </p:cNvCxnSpPr>
          <p:nvPr/>
        </p:nvCxnSpPr>
        <p:spPr>
          <a:xfrm flipH="1" flipV="1">
            <a:off x="3246861" y="5352139"/>
            <a:ext cx="5139009" cy="1030"/>
          </a:xfrm>
          <a:prstGeom prst="straightConnector1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EE09718-9461-F519-738D-CED4577346E6}"/>
              </a:ext>
            </a:extLst>
          </p:cNvPr>
          <p:cNvCxnSpPr>
            <a:cxnSpLocks/>
          </p:cNvCxnSpPr>
          <p:nvPr/>
        </p:nvCxnSpPr>
        <p:spPr>
          <a:xfrm flipH="1">
            <a:off x="3234961" y="5510863"/>
            <a:ext cx="5160546" cy="0"/>
          </a:xfrm>
          <a:prstGeom prst="straightConnector1">
            <a:avLst/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465D2550-9A5E-2B9C-C4A5-BEBE059DFA7D}"/>
              </a:ext>
            </a:extLst>
          </p:cNvPr>
          <p:cNvSpPr/>
          <p:nvPr/>
        </p:nvSpPr>
        <p:spPr>
          <a:xfrm>
            <a:off x="2511152" y="1667036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Event Handler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CDB0AC5-0E15-BEA5-0D41-E610593E1143}"/>
              </a:ext>
            </a:extLst>
          </p:cNvPr>
          <p:cNvSpPr/>
          <p:nvPr/>
        </p:nvSpPr>
        <p:spPr>
          <a:xfrm>
            <a:off x="4448193" y="1666473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Sim Start/End</a:t>
            </a:r>
          </a:p>
        </p:txBody>
      </p:sp>
      <p:cxnSp>
        <p:nvCxnSpPr>
          <p:cNvPr id="54" name="Elbow Connector 56">
            <a:extLst>
              <a:ext uri="{FF2B5EF4-FFF2-40B4-BE49-F238E27FC236}">
                <a16:creationId xmlns:a16="http://schemas.microsoft.com/office/drawing/2014/main" id="{DED9E14D-4B83-0719-589B-A0247A26D48A}"/>
              </a:ext>
            </a:extLst>
          </p:cNvPr>
          <p:cNvCxnSpPr>
            <a:cxnSpLocks/>
            <a:stCxn id="7" idx="3"/>
            <a:endCxn id="52" idx="1"/>
          </p:cNvCxnSpPr>
          <p:nvPr/>
        </p:nvCxnSpPr>
        <p:spPr>
          <a:xfrm flipV="1">
            <a:off x="1984577" y="1859911"/>
            <a:ext cx="526575" cy="210747"/>
          </a:xfrm>
          <a:prstGeom prst="bentConnector3">
            <a:avLst>
              <a:gd name="adj1" fmla="val 50000"/>
            </a:avLst>
          </a:prstGeom>
          <a:ln w="190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A6007C7-0ABA-1107-19E0-A027CCDFC33B}"/>
              </a:ext>
            </a:extLst>
          </p:cNvPr>
          <p:cNvCxnSpPr>
            <a:cxnSpLocks/>
            <a:stCxn id="53" idx="1"/>
            <a:endCxn id="52" idx="3"/>
          </p:cNvCxnSpPr>
          <p:nvPr/>
        </p:nvCxnSpPr>
        <p:spPr>
          <a:xfrm flipH="1">
            <a:off x="3650179" y="1859348"/>
            <a:ext cx="798014" cy="563"/>
          </a:xfrm>
          <a:prstGeom prst="straightConnector1">
            <a:avLst/>
          </a:prstGeom>
          <a:ln w="19050"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53E9E35F-81DE-74CF-0F9A-551E2E925FC1}"/>
              </a:ext>
            </a:extLst>
          </p:cNvPr>
          <p:cNvCxnSpPr>
            <a:cxnSpLocks/>
          </p:cNvCxnSpPr>
          <p:nvPr/>
        </p:nvCxnSpPr>
        <p:spPr>
          <a:xfrm>
            <a:off x="3069046" y="2052223"/>
            <a:ext cx="0" cy="452100"/>
          </a:xfrm>
          <a:prstGeom prst="straightConnector1">
            <a:avLst/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ounded Rectangle 29">
            <a:extLst>
              <a:ext uri="{FF2B5EF4-FFF2-40B4-BE49-F238E27FC236}">
                <a16:creationId xmlns:a16="http://schemas.microsoft.com/office/drawing/2014/main" id="{8651A971-FD80-C7DD-B497-3D2C3B67E474}"/>
              </a:ext>
            </a:extLst>
          </p:cNvPr>
          <p:cNvSpPr/>
          <p:nvPr/>
        </p:nvSpPr>
        <p:spPr>
          <a:xfrm>
            <a:off x="2387825" y="1337631"/>
            <a:ext cx="3281173" cy="902555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i="1" dirty="0">
                <a:solidFill>
                  <a:sysClr val="windowText" lastClr="000000"/>
                </a:solidFill>
              </a:rPr>
              <a:t>Simulation Module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E1EDB20-B750-E5E9-8E92-87267775AC19}"/>
              </a:ext>
            </a:extLst>
          </p:cNvPr>
          <p:cNvSpPr txBox="1"/>
          <p:nvPr/>
        </p:nvSpPr>
        <p:spPr>
          <a:xfrm>
            <a:off x="3650179" y="1563483"/>
            <a:ext cx="6752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-Simulation Events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1BDFBA05-B539-78D5-5C05-2D3F74E0B517}"/>
              </a:ext>
            </a:extLst>
          </p:cNvPr>
          <p:cNvSpPr txBox="1"/>
          <p:nvPr/>
        </p:nvSpPr>
        <p:spPr>
          <a:xfrm>
            <a:off x="3015855" y="2028625"/>
            <a:ext cx="1139027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-Environment Events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AC94E85-CBF9-94D3-1288-5E961FA14686}"/>
              </a:ext>
            </a:extLst>
          </p:cNvPr>
          <p:cNvSpPr txBox="1"/>
          <p:nvPr/>
        </p:nvSpPr>
        <p:spPr>
          <a:xfrm>
            <a:off x="3453327" y="2363806"/>
            <a:ext cx="1605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Data (from self or in)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34FF55D-0413-80EB-E5E3-6C100C51BDC1}"/>
              </a:ext>
            </a:extLst>
          </p:cNvPr>
          <p:cNvSpPr txBox="1"/>
          <p:nvPr/>
        </p:nvSpPr>
        <p:spPr>
          <a:xfrm>
            <a:off x="3499980" y="4936641"/>
            <a:ext cx="147442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State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 (in)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Requests (in)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80180917-7F8D-9D6D-41FC-6333D62BEFD1}"/>
              </a:ext>
            </a:extLst>
          </p:cNvPr>
          <p:cNvSpPr txBox="1"/>
          <p:nvPr/>
        </p:nvSpPr>
        <p:spPr>
          <a:xfrm>
            <a:off x="3499057" y="5485611"/>
            <a:ext cx="130723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-Tasks (for self or out)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Requests (out)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Requests (out)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 (out)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 (out)</a:t>
            </a:r>
          </a:p>
        </p:txBody>
      </p:sp>
      <p:cxnSp>
        <p:nvCxnSpPr>
          <p:cNvPr id="33" name="Elbow Connector 32">
            <a:extLst>
              <a:ext uri="{FF2B5EF4-FFF2-40B4-BE49-F238E27FC236}">
                <a16:creationId xmlns:a16="http://schemas.microsoft.com/office/drawing/2014/main" id="{A2710D44-CD41-29EF-090E-B62D030E41D5}"/>
              </a:ext>
            </a:extLst>
          </p:cNvPr>
          <p:cNvCxnSpPr>
            <a:cxnSpLocks/>
            <a:endCxn id="40" idx="1"/>
          </p:cNvCxnSpPr>
          <p:nvPr/>
        </p:nvCxnSpPr>
        <p:spPr>
          <a:xfrm flipV="1">
            <a:off x="3246861" y="1878112"/>
            <a:ext cx="3968166" cy="886976"/>
          </a:xfrm>
          <a:prstGeom prst="bentConnector3">
            <a:avLst>
              <a:gd name="adj1" fmla="val 66024"/>
            </a:avLst>
          </a:prstGeom>
          <a:ln w="19050">
            <a:solidFill>
              <a:srgbClr val="43061E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2333C00C-4FE5-2D13-43B0-580354686F1E}"/>
              </a:ext>
            </a:extLst>
          </p:cNvPr>
          <p:cNvSpPr/>
          <p:nvPr/>
        </p:nvSpPr>
        <p:spPr>
          <a:xfrm>
            <a:off x="7215027" y="1681563"/>
            <a:ext cx="1150212" cy="39309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ysClr val="windowText" lastClr="000000"/>
                </a:solidFill>
              </a:rPr>
              <a:t>On-board Processor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83D829D-A528-94C9-8494-2F61383F6CFD}"/>
              </a:ext>
            </a:extLst>
          </p:cNvPr>
          <p:cNvSpPr/>
          <p:nvPr/>
        </p:nvSpPr>
        <p:spPr>
          <a:xfrm>
            <a:off x="10263628" y="3105911"/>
            <a:ext cx="1162323" cy="48781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ysClr val="windowText" lastClr="000000"/>
                </a:solidFill>
              </a:rPr>
              <a:t>Science Value Model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1D70ECF-0BA2-9645-77B0-942EB68B78C9}"/>
              </a:ext>
            </a:extLst>
          </p:cNvPr>
          <p:cNvSpPr/>
          <p:nvPr/>
        </p:nvSpPr>
        <p:spPr>
          <a:xfrm>
            <a:off x="10271453" y="2212713"/>
            <a:ext cx="1150212" cy="51013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ysClr val="windowText" lastClr="000000"/>
                </a:solidFill>
              </a:rPr>
              <a:t>Science Predictive Models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546EED2-3424-1EB9-FF9B-CE253E83208B}"/>
              </a:ext>
            </a:extLst>
          </p:cNvPr>
          <p:cNvSpPr txBox="1"/>
          <p:nvPr/>
        </p:nvSpPr>
        <p:spPr>
          <a:xfrm>
            <a:off x="9048304" y="3381986"/>
            <a:ext cx="76025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</a:t>
            </a:r>
          </a:p>
          <a:p>
            <a:endParaRPr lang="en-US" sz="7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CA20056-4CD9-1B13-1C68-741D4CCA1883}"/>
              </a:ext>
            </a:extLst>
          </p:cNvPr>
          <p:cNvSpPr/>
          <p:nvPr/>
        </p:nvSpPr>
        <p:spPr>
          <a:xfrm>
            <a:off x="8550367" y="2254954"/>
            <a:ext cx="1150212" cy="51013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ysClr val="windowText" lastClr="000000"/>
                </a:solidFill>
              </a:rPr>
              <a:t>Science data-base</a:t>
            </a:r>
          </a:p>
        </p:txBody>
      </p:sp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id="{A03B264E-1616-48A7-58EE-1A987A446DBC}"/>
              </a:ext>
            </a:extLst>
          </p:cNvPr>
          <p:cNvCxnSpPr>
            <a:cxnSpLocks/>
            <a:stCxn id="42" idx="1"/>
            <a:endCxn id="12" idx="0"/>
          </p:cNvCxnSpPr>
          <p:nvPr/>
        </p:nvCxnSpPr>
        <p:spPr>
          <a:xfrm rot="10800000" flipV="1">
            <a:off x="9049126" y="3349816"/>
            <a:ext cx="1214502" cy="1849463"/>
          </a:xfrm>
          <a:prstGeom prst="bentConnector2">
            <a:avLst/>
          </a:prstGeom>
          <a:ln w="19050">
            <a:solidFill>
              <a:srgbClr val="43061E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6B62B4CF-9AD0-3AC7-D462-FC0051C31D88}"/>
              </a:ext>
            </a:extLst>
          </p:cNvPr>
          <p:cNvCxnSpPr>
            <a:cxnSpLocks/>
            <a:stCxn id="43" idx="2"/>
            <a:endCxn id="42" idx="0"/>
          </p:cNvCxnSpPr>
          <p:nvPr/>
        </p:nvCxnSpPr>
        <p:spPr>
          <a:xfrm flipH="1">
            <a:off x="10844790" y="2722848"/>
            <a:ext cx="1769" cy="383063"/>
          </a:xfrm>
          <a:prstGeom prst="straightConnector1">
            <a:avLst/>
          </a:prstGeom>
          <a:ln w="19050"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Elbow Connector 110">
            <a:extLst>
              <a:ext uri="{FF2B5EF4-FFF2-40B4-BE49-F238E27FC236}">
                <a16:creationId xmlns:a16="http://schemas.microsoft.com/office/drawing/2014/main" id="{FC36B9AC-1C0C-F0CC-0FB1-88FE11C81F29}"/>
              </a:ext>
            </a:extLst>
          </p:cNvPr>
          <p:cNvCxnSpPr>
            <a:cxnSpLocks/>
            <a:stCxn id="30" idx="2"/>
          </p:cNvCxnSpPr>
          <p:nvPr/>
        </p:nvCxnSpPr>
        <p:spPr>
          <a:xfrm rot="16200000" flipH="1">
            <a:off x="9507384" y="2383177"/>
            <a:ext cx="374332" cy="1138155"/>
          </a:xfrm>
          <a:prstGeom prst="bentConnector2">
            <a:avLst/>
          </a:prstGeom>
          <a:ln w="19050">
            <a:solidFill>
              <a:srgbClr val="43061E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886F231F-B8B1-62A3-B18F-BFD1B86C5088}"/>
              </a:ext>
            </a:extLst>
          </p:cNvPr>
          <p:cNvSpPr txBox="1"/>
          <p:nvPr/>
        </p:nvSpPr>
        <p:spPr>
          <a:xfrm>
            <a:off x="9088237" y="2819334"/>
            <a:ext cx="11502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-Mission Requirements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-Past measurement data</a:t>
            </a:r>
          </a:p>
        </p:txBody>
      </p:sp>
      <p:cxnSp>
        <p:nvCxnSpPr>
          <p:cNvPr id="35" name="Elbow Connector 34"/>
          <p:cNvCxnSpPr>
            <a:cxnSpLocks/>
            <a:stCxn id="40" idx="3"/>
            <a:endCxn id="30" idx="0"/>
          </p:cNvCxnSpPr>
          <p:nvPr/>
        </p:nvCxnSpPr>
        <p:spPr>
          <a:xfrm>
            <a:off x="8365239" y="1878112"/>
            <a:ext cx="760234" cy="376842"/>
          </a:xfrm>
          <a:prstGeom prst="bentConnector2">
            <a:avLst/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Elbow Connector 45"/>
          <p:cNvCxnSpPr>
            <a:cxnSpLocks/>
            <a:endCxn id="30" idx="1"/>
          </p:cNvCxnSpPr>
          <p:nvPr/>
        </p:nvCxnSpPr>
        <p:spPr>
          <a:xfrm flipV="1">
            <a:off x="3234961" y="2510022"/>
            <a:ext cx="5315406" cy="255067"/>
          </a:xfrm>
          <a:prstGeom prst="bentConnector3">
            <a:avLst>
              <a:gd name="adj1" fmla="val 49504"/>
            </a:avLst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1CA20056-4CD9-1B13-1C68-741D4CCA1883}"/>
              </a:ext>
            </a:extLst>
          </p:cNvPr>
          <p:cNvSpPr/>
          <p:nvPr/>
        </p:nvSpPr>
        <p:spPr>
          <a:xfrm>
            <a:off x="9330521" y="1611313"/>
            <a:ext cx="1150212" cy="51013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ysClr val="windowText" lastClr="000000"/>
                </a:solidFill>
              </a:rPr>
              <a:t>Science “reasoning”</a:t>
            </a:r>
          </a:p>
        </p:txBody>
      </p:sp>
      <p:cxnSp>
        <p:nvCxnSpPr>
          <p:cNvPr id="56" name="Elbow Connector 55"/>
          <p:cNvCxnSpPr>
            <a:stCxn id="70" idx="3"/>
            <a:endCxn id="43" idx="0"/>
          </p:cNvCxnSpPr>
          <p:nvPr/>
        </p:nvCxnSpPr>
        <p:spPr>
          <a:xfrm>
            <a:off x="10480733" y="1866381"/>
            <a:ext cx="365826" cy="346332"/>
          </a:xfrm>
          <a:prstGeom prst="bentConnector2">
            <a:avLst/>
          </a:prstGeom>
          <a:ln w="19050"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886F231F-B8B1-62A3-B18F-BFD1B86C5088}"/>
              </a:ext>
            </a:extLst>
          </p:cNvPr>
          <p:cNvSpPr txBox="1"/>
          <p:nvPr/>
        </p:nvSpPr>
        <p:spPr>
          <a:xfrm>
            <a:off x="8395507" y="1699383"/>
            <a:ext cx="82021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-Processed data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886F231F-B8B1-62A3-B18F-BFD1B86C5088}"/>
              </a:ext>
            </a:extLst>
          </p:cNvPr>
          <p:cNvSpPr txBox="1"/>
          <p:nvPr/>
        </p:nvSpPr>
        <p:spPr>
          <a:xfrm>
            <a:off x="10832816" y="1900055"/>
            <a:ext cx="8202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-Model </a:t>
            </a:r>
            <a:r>
              <a:rPr lang="en-US" sz="7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req</a:t>
            </a:r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/results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886F231F-B8B1-62A3-B18F-BFD1B86C5088}"/>
              </a:ext>
            </a:extLst>
          </p:cNvPr>
          <p:cNvSpPr txBox="1"/>
          <p:nvPr/>
        </p:nvSpPr>
        <p:spPr>
          <a:xfrm>
            <a:off x="10909030" y="2765089"/>
            <a:ext cx="8202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-Model </a:t>
            </a:r>
            <a:r>
              <a:rPr lang="en-US" sz="7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req</a:t>
            </a:r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/results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886F231F-B8B1-62A3-B18F-BFD1B86C5088}"/>
              </a:ext>
            </a:extLst>
          </p:cNvPr>
          <p:cNvSpPr txBox="1"/>
          <p:nvPr/>
        </p:nvSpPr>
        <p:spPr>
          <a:xfrm>
            <a:off x="9644149" y="2216756"/>
            <a:ext cx="82021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-Past data</a:t>
            </a:r>
          </a:p>
        </p:txBody>
      </p: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233B2485-56BB-B744-1691-4A841EE7EED7}"/>
              </a:ext>
            </a:extLst>
          </p:cNvPr>
          <p:cNvCxnSpPr>
            <a:cxnSpLocks/>
          </p:cNvCxnSpPr>
          <p:nvPr/>
        </p:nvCxnSpPr>
        <p:spPr>
          <a:xfrm flipV="1">
            <a:off x="9700066" y="2125461"/>
            <a:ext cx="481381" cy="291293"/>
          </a:xfrm>
          <a:prstGeom prst="bentConnector3">
            <a:avLst>
              <a:gd name="adj1" fmla="val 100319"/>
            </a:avLst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Elbow Connector 44">
            <a:extLst>
              <a:ext uri="{FF2B5EF4-FFF2-40B4-BE49-F238E27FC236}">
                <a16:creationId xmlns:a16="http://schemas.microsoft.com/office/drawing/2014/main" id="{01171FD2-99E9-4BBB-9371-C4AEF15D1C3B}"/>
              </a:ext>
            </a:extLst>
          </p:cNvPr>
          <p:cNvCxnSpPr>
            <a:cxnSpLocks/>
            <a:stCxn id="40" idx="2"/>
          </p:cNvCxnSpPr>
          <p:nvPr/>
        </p:nvCxnSpPr>
        <p:spPr>
          <a:xfrm rot="16200000" flipH="1">
            <a:off x="8447681" y="1417111"/>
            <a:ext cx="1158400" cy="2473497"/>
          </a:xfrm>
          <a:prstGeom prst="bentConnector2">
            <a:avLst/>
          </a:prstGeom>
          <a:ln w="19050">
            <a:solidFill>
              <a:srgbClr val="43061E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C822FD49-F237-4922-AB14-8005E27E3939}"/>
              </a:ext>
            </a:extLst>
          </p:cNvPr>
          <p:cNvSpPr txBox="1"/>
          <p:nvPr/>
        </p:nvSpPr>
        <p:spPr>
          <a:xfrm>
            <a:off x="7119561" y="2722848"/>
            <a:ext cx="77219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-Proposed Measurement Requests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-Proposed Information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Requests</a:t>
            </a:r>
          </a:p>
        </p:txBody>
      </p:sp>
    </p:spTree>
    <p:extLst>
      <p:ext uri="{BB962C8B-B14F-4D97-AF65-F5344CB8AC3E}">
        <p14:creationId xmlns:p14="http://schemas.microsoft.com/office/powerpoint/2010/main" val="106274092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4C978-9A8F-D19F-6684-24EF10271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Science Module</a:t>
            </a:r>
          </a:p>
        </p:txBody>
      </p:sp>
      <p:sp>
        <p:nvSpPr>
          <p:cNvPr id="4" name="Rounded Rectangle 29">
            <a:extLst>
              <a:ext uri="{FF2B5EF4-FFF2-40B4-BE49-F238E27FC236}">
                <a16:creationId xmlns:a16="http://schemas.microsoft.com/office/drawing/2014/main" id="{F40648B5-DE50-3579-FADA-CAF8E94030E7}"/>
              </a:ext>
            </a:extLst>
          </p:cNvPr>
          <p:cNvSpPr/>
          <p:nvPr/>
        </p:nvSpPr>
        <p:spPr>
          <a:xfrm>
            <a:off x="1612345" y="1181475"/>
            <a:ext cx="10305799" cy="4875209"/>
          </a:xfrm>
          <a:prstGeom prst="roundRect">
            <a:avLst>
              <a:gd name="adj" fmla="val 6097"/>
            </a:avLst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ysClr val="windowText" lastClr="000000"/>
                </a:solidFill>
              </a:rPr>
              <a:t>Agent</a:t>
            </a:r>
          </a:p>
        </p:txBody>
      </p:sp>
      <p:sp>
        <p:nvSpPr>
          <p:cNvPr id="5" name="Rounded Rectangle 30">
            <a:extLst>
              <a:ext uri="{FF2B5EF4-FFF2-40B4-BE49-F238E27FC236}">
                <a16:creationId xmlns:a16="http://schemas.microsoft.com/office/drawing/2014/main" id="{36FCB5CD-F302-D51B-34A3-A0B1CCDBE6D6}"/>
              </a:ext>
            </a:extLst>
          </p:cNvPr>
          <p:cNvSpPr/>
          <p:nvPr/>
        </p:nvSpPr>
        <p:spPr>
          <a:xfrm rot="16200000">
            <a:off x="-593260" y="2267141"/>
            <a:ext cx="2154955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Environment</a:t>
            </a:r>
          </a:p>
        </p:txBody>
      </p:sp>
      <p:sp>
        <p:nvSpPr>
          <p:cNvPr id="6" name="Rounded Rectangle 30">
            <a:extLst>
              <a:ext uri="{FF2B5EF4-FFF2-40B4-BE49-F238E27FC236}">
                <a16:creationId xmlns:a16="http://schemas.microsoft.com/office/drawing/2014/main" id="{87F517DA-6E73-F6CB-E770-58B82D97E783}"/>
              </a:ext>
            </a:extLst>
          </p:cNvPr>
          <p:cNvSpPr/>
          <p:nvPr/>
        </p:nvSpPr>
        <p:spPr>
          <a:xfrm rot="16200000">
            <a:off x="-505389" y="4808354"/>
            <a:ext cx="1979210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Other Agents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1FE5CB-B5E3-B8CC-FC28-61C7280D0EC8}"/>
              </a:ext>
            </a:extLst>
          </p:cNvPr>
          <p:cNvSpPr/>
          <p:nvPr/>
        </p:nvSpPr>
        <p:spPr>
          <a:xfrm>
            <a:off x="1615812" y="1888269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SUB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C5E1990-9422-5D7F-F9ED-1C8180FDCE4E}"/>
              </a:ext>
            </a:extLst>
          </p:cNvPr>
          <p:cNvSpPr/>
          <p:nvPr/>
        </p:nvSpPr>
        <p:spPr>
          <a:xfrm>
            <a:off x="1615812" y="2686927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227E52-179E-4D2F-5FC9-FDFD8678AC53}"/>
              </a:ext>
            </a:extLst>
          </p:cNvPr>
          <p:cNvSpPr/>
          <p:nvPr/>
        </p:nvSpPr>
        <p:spPr>
          <a:xfrm>
            <a:off x="1615813" y="4391147"/>
            <a:ext cx="367030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6CB41F-8ECB-30FC-1971-129130FB3B89}"/>
              </a:ext>
            </a:extLst>
          </p:cNvPr>
          <p:cNvSpPr/>
          <p:nvPr/>
        </p:nvSpPr>
        <p:spPr>
          <a:xfrm>
            <a:off x="1615812" y="5189805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REP</a:t>
            </a:r>
          </a:p>
        </p:txBody>
      </p:sp>
      <p:sp>
        <p:nvSpPr>
          <p:cNvPr id="11" name="Rounded Rectangle 29">
            <a:extLst>
              <a:ext uri="{FF2B5EF4-FFF2-40B4-BE49-F238E27FC236}">
                <a16:creationId xmlns:a16="http://schemas.microsoft.com/office/drawing/2014/main" id="{2B32A1C8-1F4D-FE46-0683-3487D1FA5643}"/>
              </a:ext>
            </a:extLst>
          </p:cNvPr>
          <p:cNvSpPr/>
          <p:nvPr/>
        </p:nvSpPr>
        <p:spPr>
          <a:xfrm rot="16200000">
            <a:off x="1468102" y="3914318"/>
            <a:ext cx="3188753" cy="368764"/>
          </a:xfrm>
          <a:prstGeom prst="roundRect">
            <a:avLst>
              <a:gd name="adj" fmla="val 6097"/>
            </a:avLst>
          </a:prstGeom>
          <a:noFill/>
          <a:ln>
            <a:solidFill>
              <a:srgbClr val="43061E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i="1" dirty="0">
                <a:solidFill>
                  <a:sysClr val="windowText" lastClr="000000"/>
                </a:solidFill>
              </a:rPr>
              <a:t>Engineering Module</a:t>
            </a:r>
          </a:p>
        </p:txBody>
      </p:sp>
      <p:sp>
        <p:nvSpPr>
          <p:cNvPr id="12" name="Rounded Rectangle 29">
            <a:extLst>
              <a:ext uri="{FF2B5EF4-FFF2-40B4-BE49-F238E27FC236}">
                <a16:creationId xmlns:a16="http://schemas.microsoft.com/office/drawing/2014/main" id="{12ADA39C-3563-CAEB-6599-771568637F19}"/>
              </a:ext>
            </a:extLst>
          </p:cNvPr>
          <p:cNvSpPr/>
          <p:nvPr/>
        </p:nvSpPr>
        <p:spPr>
          <a:xfrm>
            <a:off x="8395507" y="5199280"/>
            <a:ext cx="1307237" cy="488544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i="1" dirty="0">
                <a:solidFill>
                  <a:sysClr val="windowText" lastClr="000000"/>
                </a:solidFill>
              </a:rPr>
              <a:t>Scheduler Module</a:t>
            </a:r>
          </a:p>
        </p:txBody>
      </p:sp>
      <p:sp>
        <p:nvSpPr>
          <p:cNvPr id="13" name="Rounded Rectangle 29">
            <a:extLst>
              <a:ext uri="{FF2B5EF4-FFF2-40B4-BE49-F238E27FC236}">
                <a16:creationId xmlns:a16="http://schemas.microsoft.com/office/drawing/2014/main" id="{4CF191CC-E3D1-061E-10AD-55F38E8AB2A6}"/>
              </a:ext>
            </a:extLst>
          </p:cNvPr>
          <p:cNvSpPr/>
          <p:nvPr/>
        </p:nvSpPr>
        <p:spPr>
          <a:xfrm>
            <a:off x="6845482" y="1367134"/>
            <a:ext cx="4931058" cy="2663434"/>
          </a:xfrm>
          <a:prstGeom prst="roundRect">
            <a:avLst>
              <a:gd name="adj" fmla="val 6097"/>
            </a:avLst>
          </a:prstGeom>
          <a:solidFill>
            <a:schemeClr val="accent2">
              <a:lumMod val="10000"/>
              <a:lumOff val="90000"/>
            </a:scheme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z="1100" i="1" dirty="0">
                <a:solidFill>
                  <a:sysClr val="windowText" lastClr="000000"/>
                </a:solidFill>
              </a:rPr>
              <a:t>Science Module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2CFE17B-DDF8-C7E1-74CB-183DE935DC47}"/>
              </a:ext>
            </a:extLst>
          </p:cNvPr>
          <p:cNvCxnSpPr>
            <a:cxnSpLocks/>
          </p:cNvCxnSpPr>
          <p:nvPr/>
        </p:nvCxnSpPr>
        <p:spPr>
          <a:xfrm flipH="1" flipV="1">
            <a:off x="697997" y="2869315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B52B2B7-ABA9-443F-1E5D-AA7CC65B7D4C}"/>
              </a:ext>
            </a:extLst>
          </p:cNvPr>
          <p:cNvCxnSpPr>
            <a:cxnSpLocks/>
          </p:cNvCxnSpPr>
          <p:nvPr/>
        </p:nvCxnSpPr>
        <p:spPr>
          <a:xfrm flipH="1" flipV="1">
            <a:off x="693780" y="2090587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D5D870E-5B50-966E-0DA6-166D5BE5BEDA}"/>
              </a:ext>
            </a:extLst>
          </p:cNvPr>
          <p:cNvSpPr txBox="1"/>
          <p:nvPr/>
        </p:nvSpPr>
        <p:spPr>
          <a:xfrm>
            <a:off x="665408" y="1738857"/>
            <a:ext cx="9872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-Environment Events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-Simulation Events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321F822-5C6A-BD15-F8C8-E7C9183E20A6}"/>
              </a:ext>
            </a:extLst>
          </p:cNvPr>
          <p:cNvCxnSpPr>
            <a:cxnSpLocks/>
          </p:cNvCxnSpPr>
          <p:nvPr/>
        </p:nvCxnSpPr>
        <p:spPr>
          <a:xfrm flipH="1" flipV="1">
            <a:off x="690314" y="5371455"/>
            <a:ext cx="922031" cy="738"/>
          </a:xfrm>
          <a:prstGeom prst="straightConnector1">
            <a:avLst/>
          </a:prstGeom>
          <a:ln w="28575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8D29D6C-EAC1-451B-A927-59E3C49EC7D8}"/>
              </a:ext>
            </a:extLst>
          </p:cNvPr>
          <p:cNvSpPr txBox="1"/>
          <p:nvPr/>
        </p:nvSpPr>
        <p:spPr>
          <a:xfrm>
            <a:off x="702215" y="2895779"/>
            <a:ext cx="925497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-GP access req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-GS access req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access req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state req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observation metrics req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868F4BD-FB1A-AD9A-76F9-5248050C7904}"/>
              </a:ext>
            </a:extLst>
          </p:cNvPr>
          <p:cNvSpPr txBox="1"/>
          <p:nvPr/>
        </p:nvSpPr>
        <p:spPr>
          <a:xfrm>
            <a:off x="679765" y="3858989"/>
            <a:ext cx="98720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1B13C5C-E425-0922-1BE5-4D3997E07D4A}"/>
              </a:ext>
            </a:extLst>
          </p:cNvPr>
          <p:cNvSpPr txBox="1"/>
          <p:nvPr/>
        </p:nvSpPr>
        <p:spPr>
          <a:xfrm>
            <a:off x="672135" y="5420761"/>
            <a:ext cx="98720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BD6F391-03BE-5974-2ADF-122841988FAA}"/>
              </a:ext>
            </a:extLst>
          </p:cNvPr>
          <p:cNvCxnSpPr>
            <a:cxnSpLocks/>
          </p:cNvCxnSpPr>
          <p:nvPr/>
        </p:nvCxnSpPr>
        <p:spPr>
          <a:xfrm flipH="1">
            <a:off x="1989942" y="2889237"/>
            <a:ext cx="884690" cy="0"/>
          </a:xfrm>
          <a:prstGeom prst="straightConnector1">
            <a:avLst/>
          </a:prstGeom>
          <a:ln w="19050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3DB52F6-DC85-48AB-544C-FCD2F9E9318D}"/>
              </a:ext>
            </a:extLst>
          </p:cNvPr>
          <p:cNvCxnSpPr>
            <a:cxnSpLocks/>
          </p:cNvCxnSpPr>
          <p:nvPr/>
        </p:nvCxnSpPr>
        <p:spPr>
          <a:xfrm flipH="1" flipV="1">
            <a:off x="692046" y="4572797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05EFBA9-F89A-F4AA-B55A-FE4D71BE992A}"/>
              </a:ext>
            </a:extLst>
          </p:cNvPr>
          <p:cNvCxnSpPr>
            <a:cxnSpLocks/>
            <a:endCxn id="9" idx="3"/>
          </p:cNvCxnSpPr>
          <p:nvPr/>
        </p:nvCxnSpPr>
        <p:spPr>
          <a:xfrm flipH="1">
            <a:off x="1982843" y="4572797"/>
            <a:ext cx="886424" cy="739"/>
          </a:xfrm>
          <a:prstGeom prst="straightConnector1">
            <a:avLst/>
          </a:prstGeom>
          <a:ln w="19050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3080E86-4D23-A774-F967-F388C923D11E}"/>
              </a:ext>
            </a:extLst>
          </p:cNvPr>
          <p:cNvCxnSpPr>
            <a:cxnSpLocks/>
          </p:cNvCxnSpPr>
          <p:nvPr/>
        </p:nvCxnSpPr>
        <p:spPr>
          <a:xfrm flipH="1">
            <a:off x="1981508" y="5396992"/>
            <a:ext cx="881221" cy="0"/>
          </a:xfrm>
          <a:prstGeom prst="straightConnector1">
            <a:avLst/>
          </a:prstGeom>
          <a:ln w="19050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AEA6192-3CFB-C3DC-62C3-6BCFE4147647}"/>
              </a:ext>
            </a:extLst>
          </p:cNvPr>
          <p:cNvCxnSpPr>
            <a:cxnSpLocks/>
          </p:cNvCxnSpPr>
          <p:nvPr/>
        </p:nvCxnSpPr>
        <p:spPr>
          <a:xfrm flipH="1" flipV="1">
            <a:off x="3246861" y="5352139"/>
            <a:ext cx="5139009" cy="1030"/>
          </a:xfrm>
          <a:prstGeom prst="straightConnector1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EE09718-9461-F519-738D-CED4577346E6}"/>
              </a:ext>
            </a:extLst>
          </p:cNvPr>
          <p:cNvCxnSpPr>
            <a:cxnSpLocks/>
          </p:cNvCxnSpPr>
          <p:nvPr/>
        </p:nvCxnSpPr>
        <p:spPr>
          <a:xfrm flipH="1">
            <a:off x="3234961" y="5510863"/>
            <a:ext cx="5160546" cy="0"/>
          </a:xfrm>
          <a:prstGeom prst="straightConnector1">
            <a:avLst/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465D2550-9A5E-2B9C-C4A5-BEBE059DFA7D}"/>
              </a:ext>
            </a:extLst>
          </p:cNvPr>
          <p:cNvSpPr/>
          <p:nvPr/>
        </p:nvSpPr>
        <p:spPr>
          <a:xfrm>
            <a:off x="2511152" y="1667036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Event Handler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CDB0AC5-0E15-BEA5-0D41-E610593E1143}"/>
              </a:ext>
            </a:extLst>
          </p:cNvPr>
          <p:cNvSpPr/>
          <p:nvPr/>
        </p:nvSpPr>
        <p:spPr>
          <a:xfrm>
            <a:off x="4448193" y="1666473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Sim Start/End</a:t>
            </a:r>
          </a:p>
        </p:txBody>
      </p:sp>
      <p:cxnSp>
        <p:nvCxnSpPr>
          <p:cNvPr id="54" name="Elbow Connector 56">
            <a:extLst>
              <a:ext uri="{FF2B5EF4-FFF2-40B4-BE49-F238E27FC236}">
                <a16:creationId xmlns:a16="http://schemas.microsoft.com/office/drawing/2014/main" id="{DED9E14D-4B83-0719-589B-A0247A26D48A}"/>
              </a:ext>
            </a:extLst>
          </p:cNvPr>
          <p:cNvCxnSpPr>
            <a:cxnSpLocks/>
            <a:stCxn id="7" idx="3"/>
            <a:endCxn id="52" idx="1"/>
          </p:cNvCxnSpPr>
          <p:nvPr/>
        </p:nvCxnSpPr>
        <p:spPr>
          <a:xfrm flipV="1">
            <a:off x="1984577" y="1859911"/>
            <a:ext cx="526575" cy="210747"/>
          </a:xfrm>
          <a:prstGeom prst="bentConnector3">
            <a:avLst>
              <a:gd name="adj1" fmla="val 50000"/>
            </a:avLst>
          </a:prstGeom>
          <a:ln w="190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A6007C7-0ABA-1107-19E0-A027CCDFC33B}"/>
              </a:ext>
            </a:extLst>
          </p:cNvPr>
          <p:cNvCxnSpPr>
            <a:cxnSpLocks/>
            <a:stCxn id="53" idx="1"/>
            <a:endCxn id="52" idx="3"/>
          </p:cNvCxnSpPr>
          <p:nvPr/>
        </p:nvCxnSpPr>
        <p:spPr>
          <a:xfrm flipH="1">
            <a:off x="3650179" y="1859348"/>
            <a:ext cx="798014" cy="563"/>
          </a:xfrm>
          <a:prstGeom prst="straightConnector1">
            <a:avLst/>
          </a:prstGeom>
          <a:ln w="19050"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53E9E35F-81DE-74CF-0F9A-551E2E925FC1}"/>
              </a:ext>
            </a:extLst>
          </p:cNvPr>
          <p:cNvCxnSpPr>
            <a:cxnSpLocks/>
          </p:cNvCxnSpPr>
          <p:nvPr/>
        </p:nvCxnSpPr>
        <p:spPr>
          <a:xfrm>
            <a:off x="3069046" y="2052223"/>
            <a:ext cx="0" cy="452100"/>
          </a:xfrm>
          <a:prstGeom prst="straightConnector1">
            <a:avLst/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ounded Rectangle 29">
            <a:extLst>
              <a:ext uri="{FF2B5EF4-FFF2-40B4-BE49-F238E27FC236}">
                <a16:creationId xmlns:a16="http://schemas.microsoft.com/office/drawing/2014/main" id="{8651A971-FD80-C7DD-B497-3D2C3B67E474}"/>
              </a:ext>
            </a:extLst>
          </p:cNvPr>
          <p:cNvSpPr/>
          <p:nvPr/>
        </p:nvSpPr>
        <p:spPr>
          <a:xfrm>
            <a:off x="2387825" y="1337631"/>
            <a:ext cx="3281173" cy="902555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i="1" dirty="0">
                <a:solidFill>
                  <a:sysClr val="windowText" lastClr="000000"/>
                </a:solidFill>
              </a:rPr>
              <a:t>Simulation Module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E1EDB20-B750-E5E9-8E92-87267775AC19}"/>
              </a:ext>
            </a:extLst>
          </p:cNvPr>
          <p:cNvSpPr txBox="1"/>
          <p:nvPr/>
        </p:nvSpPr>
        <p:spPr>
          <a:xfrm>
            <a:off x="3650179" y="1563483"/>
            <a:ext cx="6752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-Simulation Events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1BDFBA05-B539-78D5-5C05-2D3F74E0B517}"/>
              </a:ext>
            </a:extLst>
          </p:cNvPr>
          <p:cNvSpPr txBox="1"/>
          <p:nvPr/>
        </p:nvSpPr>
        <p:spPr>
          <a:xfrm>
            <a:off x="3015855" y="2028625"/>
            <a:ext cx="1139027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-Environment Events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AC94E85-CBF9-94D3-1288-5E961FA14686}"/>
              </a:ext>
            </a:extLst>
          </p:cNvPr>
          <p:cNvSpPr txBox="1"/>
          <p:nvPr/>
        </p:nvSpPr>
        <p:spPr>
          <a:xfrm>
            <a:off x="3453327" y="2363806"/>
            <a:ext cx="1605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Data (from self or in)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34FF55D-0413-80EB-E5E3-6C100C51BDC1}"/>
              </a:ext>
            </a:extLst>
          </p:cNvPr>
          <p:cNvSpPr txBox="1"/>
          <p:nvPr/>
        </p:nvSpPr>
        <p:spPr>
          <a:xfrm>
            <a:off x="3499980" y="4936641"/>
            <a:ext cx="147442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State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 (in)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Requests (in)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80180917-7F8D-9D6D-41FC-6333D62BEFD1}"/>
              </a:ext>
            </a:extLst>
          </p:cNvPr>
          <p:cNvSpPr txBox="1"/>
          <p:nvPr/>
        </p:nvSpPr>
        <p:spPr>
          <a:xfrm>
            <a:off x="3499057" y="5485611"/>
            <a:ext cx="130723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-Tasks (for self or out)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Requests (out)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Requests (out)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 (out)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 (out)</a:t>
            </a:r>
          </a:p>
        </p:txBody>
      </p:sp>
      <p:cxnSp>
        <p:nvCxnSpPr>
          <p:cNvPr id="33" name="Elbow Connector 32">
            <a:extLst>
              <a:ext uri="{FF2B5EF4-FFF2-40B4-BE49-F238E27FC236}">
                <a16:creationId xmlns:a16="http://schemas.microsoft.com/office/drawing/2014/main" id="{A2710D44-CD41-29EF-090E-B62D030E41D5}"/>
              </a:ext>
            </a:extLst>
          </p:cNvPr>
          <p:cNvCxnSpPr>
            <a:cxnSpLocks/>
            <a:endCxn id="40" idx="1"/>
          </p:cNvCxnSpPr>
          <p:nvPr/>
        </p:nvCxnSpPr>
        <p:spPr>
          <a:xfrm flipV="1">
            <a:off x="3246861" y="1878112"/>
            <a:ext cx="3968166" cy="886976"/>
          </a:xfrm>
          <a:prstGeom prst="bentConnector3">
            <a:avLst>
              <a:gd name="adj1" fmla="val 66024"/>
            </a:avLst>
          </a:prstGeom>
          <a:ln w="19050">
            <a:solidFill>
              <a:srgbClr val="43061E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2333C00C-4FE5-2D13-43B0-580354686F1E}"/>
              </a:ext>
            </a:extLst>
          </p:cNvPr>
          <p:cNvSpPr/>
          <p:nvPr/>
        </p:nvSpPr>
        <p:spPr>
          <a:xfrm>
            <a:off x="7215027" y="1681563"/>
            <a:ext cx="1150212" cy="39309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ysClr val="windowText" lastClr="000000"/>
                </a:solidFill>
              </a:rPr>
              <a:t>On-board Processor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83D829D-A528-94C9-8494-2F61383F6CFD}"/>
              </a:ext>
            </a:extLst>
          </p:cNvPr>
          <p:cNvSpPr/>
          <p:nvPr/>
        </p:nvSpPr>
        <p:spPr>
          <a:xfrm>
            <a:off x="10263628" y="3105911"/>
            <a:ext cx="1162323" cy="48781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ysClr val="windowText" lastClr="000000"/>
                </a:solidFill>
              </a:rPr>
              <a:t>Science Value Model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1D70ECF-0BA2-9645-77B0-942EB68B78C9}"/>
              </a:ext>
            </a:extLst>
          </p:cNvPr>
          <p:cNvSpPr/>
          <p:nvPr/>
        </p:nvSpPr>
        <p:spPr>
          <a:xfrm>
            <a:off x="10271453" y="2212713"/>
            <a:ext cx="1150212" cy="51013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ysClr val="windowText" lastClr="000000"/>
                </a:solidFill>
              </a:rPr>
              <a:t>Science Predictive Models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546EED2-3424-1EB9-FF9B-CE253E83208B}"/>
              </a:ext>
            </a:extLst>
          </p:cNvPr>
          <p:cNvSpPr txBox="1"/>
          <p:nvPr/>
        </p:nvSpPr>
        <p:spPr>
          <a:xfrm>
            <a:off x="9048304" y="3381986"/>
            <a:ext cx="76025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</a:t>
            </a:r>
          </a:p>
          <a:p>
            <a:endParaRPr lang="en-US" sz="7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CA20056-4CD9-1B13-1C68-741D4CCA1883}"/>
              </a:ext>
            </a:extLst>
          </p:cNvPr>
          <p:cNvSpPr/>
          <p:nvPr/>
        </p:nvSpPr>
        <p:spPr>
          <a:xfrm>
            <a:off x="8550367" y="2254954"/>
            <a:ext cx="1150212" cy="51013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ysClr val="windowText" lastClr="000000"/>
                </a:solidFill>
              </a:rPr>
              <a:t>Science data-base</a:t>
            </a:r>
          </a:p>
        </p:txBody>
      </p:sp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id="{A03B264E-1616-48A7-58EE-1A987A446DBC}"/>
              </a:ext>
            </a:extLst>
          </p:cNvPr>
          <p:cNvCxnSpPr>
            <a:cxnSpLocks/>
            <a:stCxn id="42" idx="1"/>
            <a:endCxn id="12" idx="0"/>
          </p:cNvCxnSpPr>
          <p:nvPr/>
        </p:nvCxnSpPr>
        <p:spPr>
          <a:xfrm rot="10800000" flipV="1">
            <a:off x="9049126" y="3349816"/>
            <a:ext cx="1214502" cy="1849463"/>
          </a:xfrm>
          <a:prstGeom prst="bentConnector2">
            <a:avLst/>
          </a:prstGeom>
          <a:ln w="19050">
            <a:solidFill>
              <a:srgbClr val="43061E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6B62B4CF-9AD0-3AC7-D462-FC0051C31D88}"/>
              </a:ext>
            </a:extLst>
          </p:cNvPr>
          <p:cNvCxnSpPr>
            <a:cxnSpLocks/>
            <a:stCxn id="43" idx="2"/>
            <a:endCxn id="42" idx="0"/>
          </p:cNvCxnSpPr>
          <p:nvPr/>
        </p:nvCxnSpPr>
        <p:spPr>
          <a:xfrm flipH="1">
            <a:off x="10844790" y="2722848"/>
            <a:ext cx="1769" cy="383063"/>
          </a:xfrm>
          <a:prstGeom prst="straightConnector1">
            <a:avLst/>
          </a:prstGeom>
          <a:ln w="19050"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Elbow Connector 110">
            <a:extLst>
              <a:ext uri="{FF2B5EF4-FFF2-40B4-BE49-F238E27FC236}">
                <a16:creationId xmlns:a16="http://schemas.microsoft.com/office/drawing/2014/main" id="{FC36B9AC-1C0C-F0CC-0FB1-88FE11C81F29}"/>
              </a:ext>
            </a:extLst>
          </p:cNvPr>
          <p:cNvCxnSpPr>
            <a:cxnSpLocks/>
            <a:stCxn id="30" idx="2"/>
          </p:cNvCxnSpPr>
          <p:nvPr/>
        </p:nvCxnSpPr>
        <p:spPr>
          <a:xfrm rot="16200000" flipH="1">
            <a:off x="9507384" y="2383177"/>
            <a:ext cx="374332" cy="1138155"/>
          </a:xfrm>
          <a:prstGeom prst="bentConnector2">
            <a:avLst/>
          </a:prstGeom>
          <a:ln w="19050">
            <a:solidFill>
              <a:srgbClr val="43061E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886F231F-B8B1-62A3-B18F-BFD1B86C5088}"/>
              </a:ext>
            </a:extLst>
          </p:cNvPr>
          <p:cNvSpPr txBox="1"/>
          <p:nvPr/>
        </p:nvSpPr>
        <p:spPr>
          <a:xfrm>
            <a:off x="9088237" y="2819334"/>
            <a:ext cx="11502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-Mission Requirements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-Past measurement data</a:t>
            </a:r>
          </a:p>
        </p:txBody>
      </p:sp>
      <p:cxnSp>
        <p:nvCxnSpPr>
          <p:cNvPr id="35" name="Elbow Connector 34"/>
          <p:cNvCxnSpPr>
            <a:cxnSpLocks/>
            <a:stCxn id="40" idx="3"/>
            <a:endCxn id="30" idx="0"/>
          </p:cNvCxnSpPr>
          <p:nvPr/>
        </p:nvCxnSpPr>
        <p:spPr>
          <a:xfrm>
            <a:off x="8365239" y="1878112"/>
            <a:ext cx="760234" cy="376842"/>
          </a:xfrm>
          <a:prstGeom prst="bentConnector2">
            <a:avLst/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Elbow Connector 45"/>
          <p:cNvCxnSpPr>
            <a:cxnSpLocks/>
            <a:endCxn id="30" idx="1"/>
          </p:cNvCxnSpPr>
          <p:nvPr/>
        </p:nvCxnSpPr>
        <p:spPr>
          <a:xfrm flipV="1">
            <a:off x="3234961" y="2510022"/>
            <a:ext cx="5315406" cy="255067"/>
          </a:xfrm>
          <a:prstGeom prst="bentConnector3">
            <a:avLst>
              <a:gd name="adj1" fmla="val 49504"/>
            </a:avLst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1CA20056-4CD9-1B13-1C68-741D4CCA1883}"/>
              </a:ext>
            </a:extLst>
          </p:cNvPr>
          <p:cNvSpPr/>
          <p:nvPr/>
        </p:nvSpPr>
        <p:spPr>
          <a:xfrm>
            <a:off x="9330521" y="1611313"/>
            <a:ext cx="1150212" cy="51013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ysClr val="windowText" lastClr="000000"/>
                </a:solidFill>
              </a:rPr>
              <a:t>Science “reasoning”</a:t>
            </a:r>
          </a:p>
        </p:txBody>
      </p:sp>
      <p:cxnSp>
        <p:nvCxnSpPr>
          <p:cNvPr id="56" name="Elbow Connector 55"/>
          <p:cNvCxnSpPr>
            <a:stCxn id="70" idx="3"/>
            <a:endCxn id="43" idx="0"/>
          </p:cNvCxnSpPr>
          <p:nvPr/>
        </p:nvCxnSpPr>
        <p:spPr>
          <a:xfrm>
            <a:off x="10480733" y="1866381"/>
            <a:ext cx="365826" cy="346332"/>
          </a:xfrm>
          <a:prstGeom prst="bentConnector2">
            <a:avLst/>
          </a:prstGeom>
          <a:ln w="19050"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886F231F-B8B1-62A3-B18F-BFD1B86C5088}"/>
              </a:ext>
            </a:extLst>
          </p:cNvPr>
          <p:cNvSpPr txBox="1"/>
          <p:nvPr/>
        </p:nvSpPr>
        <p:spPr>
          <a:xfrm>
            <a:off x="8395507" y="1699383"/>
            <a:ext cx="82021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-Processed data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886F231F-B8B1-62A3-B18F-BFD1B86C5088}"/>
              </a:ext>
            </a:extLst>
          </p:cNvPr>
          <p:cNvSpPr txBox="1"/>
          <p:nvPr/>
        </p:nvSpPr>
        <p:spPr>
          <a:xfrm>
            <a:off x="10832816" y="1900055"/>
            <a:ext cx="8202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-Model </a:t>
            </a:r>
            <a:r>
              <a:rPr lang="en-US" sz="7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req</a:t>
            </a:r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/results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886F231F-B8B1-62A3-B18F-BFD1B86C5088}"/>
              </a:ext>
            </a:extLst>
          </p:cNvPr>
          <p:cNvSpPr txBox="1"/>
          <p:nvPr/>
        </p:nvSpPr>
        <p:spPr>
          <a:xfrm>
            <a:off x="10909030" y="2765089"/>
            <a:ext cx="8202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-Model </a:t>
            </a:r>
            <a:r>
              <a:rPr lang="en-US" sz="7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req</a:t>
            </a:r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/results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886F231F-B8B1-62A3-B18F-BFD1B86C5088}"/>
              </a:ext>
            </a:extLst>
          </p:cNvPr>
          <p:cNvSpPr txBox="1"/>
          <p:nvPr/>
        </p:nvSpPr>
        <p:spPr>
          <a:xfrm>
            <a:off x="9644149" y="2216756"/>
            <a:ext cx="82021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-Past data</a:t>
            </a:r>
          </a:p>
        </p:txBody>
      </p: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233B2485-56BB-B744-1691-4A841EE7EED7}"/>
              </a:ext>
            </a:extLst>
          </p:cNvPr>
          <p:cNvCxnSpPr>
            <a:cxnSpLocks/>
          </p:cNvCxnSpPr>
          <p:nvPr/>
        </p:nvCxnSpPr>
        <p:spPr>
          <a:xfrm flipV="1">
            <a:off x="9700066" y="2125461"/>
            <a:ext cx="481381" cy="291293"/>
          </a:xfrm>
          <a:prstGeom prst="bentConnector3">
            <a:avLst>
              <a:gd name="adj1" fmla="val 100319"/>
            </a:avLst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Elbow Connector 44">
            <a:extLst>
              <a:ext uri="{FF2B5EF4-FFF2-40B4-BE49-F238E27FC236}">
                <a16:creationId xmlns:a16="http://schemas.microsoft.com/office/drawing/2014/main" id="{01171FD2-99E9-4BBB-9371-C4AEF15D1C3B}"/>
              </a:ext>
            </a:extLst>
          </p:cNvPr>
          <p:cNvCxnSpPr>
            <a:cxnSpLocks/>
            <a:stCxn id="40" idx="2"/>
          </p:cNvCxnSpPr>
          <p:nvPr/>
        </p:nvCxnSpPr>
        <p:spPr>
          <a:xfrm rot="16200000" flipH="1">
            <a:off x="8447681" y="1417111"/>
            <a:ext cx="1158400" cy="2473497"/>
          </a:xfrm>
          <a:prstGeom prst="bentConnector2">
            <a:avLst/>
          </a:prstGeom>
          <a:ln w="19050">
            <a:solidFill>
              <a:srgbClr val="43061E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C822FD49-F237-4922-AB14-8005E27E3939}"/>
              </a:ext>
            </a:extLst>
          </p:cNvPr>
          <p:cNvSpPr txBox="1"/>
          <p:nvPr/>
        </p:nvSpPr>
        <p:spPr>
          <a:xfrm>
            <a:off x="7119561" y="2722848"/>
            <a:ext cx="77219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-Proposed Measurement Requests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-Proposed Information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Requests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0F6FD293-F4CE-4CDA-86B0-D99533C38144}"/>
                  </a:ext>
                </a:extLst>
              </p:cNvPr>
              <p:cNvSpPr/>
              <p:nvPr/>
            </p:nvSpPr>
            <p:spPr>
              <a:xfrm>
                <a:off x="6672653" y="3609545"/>
                <a:ext cx="1900369" cy="140547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i="1" dirty="0">
                    <a:solidFill>
                      <a:sysClr val="windowText" lastClr="000000"/>
                    </a:solidFill>
                  </a:rPr>
                  <a:t>Measurement Request</a:t>
                </a:r>
              </a:p>
              <a:p>
                <a:pPr algn="ctr"/>
                <a:endParaRPr lang="en-US" sz="1400" b="1" dirty="0">
                  <a:solidFill>
                    <a:sysClr val="windowText" lastClr="000000"/>
                  </a:solidFill>
                </a:endParaRPr>
              </a:p>
              <a:p>
                <a:r>
                  <a:rPr lang="en-US" sz="1200" b="1" dirty="0">
                    <a:solidFill>
                      <a:sysClr val="windowText" lastClr="000000"/>
                    </a:solidFill>
                  </a:rPr>
                  <a:t>Contains: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sz="1050" dirty="0">
                    <a:solidFill>
                      <a:sysClr val="windowText" lastClr="000000"/>
                    </a:solidFill>
                  </a:rPr>
                  <a:t>Observation target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sz="1050" dirty="0">
                    <a:solidFill>
                      <a:sysClr val="windowText" lastClr="000000"/>
                    </a:solidFill>
                  </a:rPr>
                  <a:t>Observation Requirements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0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0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10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US" sz="1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≔</m:t>
                    </m:r>
                  </m:oMath>
                </a14:m>
                <a:r>
                  <a:rPr lang="en-US" sz="1000" i="1" dirty="0">
                    <a:solidFill>
                      <a:sysClr val="windowText" lastClr="000000"/>
                    </a:solidFill>
                  </a:rPr>
                  <a:t> </a:t>
                </a:r>
                <a:r>
                  <a:rPr lang="en-US" sz="1000" dirty="0">
                    <a:solidFill>
                      <a:sysClr val="windowText" lastClr="000000"/>
                    </a:solidFill>
                  </a:rPr>
                  <a:t>Science Value of Measurement</a:t>
                </a:r>
              </a:p>
            </p:txBody>
          </p:sp>
        </mc:Choice>
        <mc:Fallback xmlns="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0F6FD293-F4CE-4CDA-86B0-D99533C381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2653" y="3609545"/>
                <a:ext cx="1900369" cy="140547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F487B893-31B4-4DE7-8498-6A02F00C4AD0}"/>
              </a:ext>
            </a:extLst>
          </p:cNvPr>
          <p:cNvCxnSpPr>
            <a:cxnSpLocks/>
          </p:cNvCxnSpPr>
          <p:nvPr/>
        </p:nvCxnSpPr>
        <p:spPr>
          <a:xfrm flipV="1">
            <a:off x="8550367" y="3480244"/>
            <a:ext cx="612286" cy="153918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85EB060F-0AAE-429C-B747-4230E138B653}"/>
              </a:ext>
            </a:extLst>
          </p:cNvPr>
          <p:cNvCxnSpPr>
            <a:cxnSpLocks/>
          </p:cNvCxnSpPr>
          <p:nvPr/>
        </p:nvCxnSpPr>
        <p:spPr>
          <a:xfrm flipV="1">
            <a:off x="8568336" y="3480245"/>
            <a:ext cx="594317" cy="1293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74029234-726C-4DE8-81E6-3C050553D42E}"/>
              </a:ext>
            </a:extLst>
          </p:cNvPr>
          <p:cNvCxnSpPr>
            <a:cxnSpLocks/>
          </p:cNvCxnSpPr>
          <p:nvPr/>
        </p:nvCxnSpPr>
        <p:spPr>
          <a:xfrm flipV="1">
            <a:off x="6672653" y="3480245"/>
            <a:ext cx="2452820" cy="1293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48948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29">
            <a:extLst>
              <a:ext uri="{FF2B5EF4-FFF2-40B4-BE49-F238E27FC236}">
                <a16:creationId xmlns:a16="http://schemas.microsoft.com/office/drawing/2014/main" id="{F40648B5-DE50-3579-FADA-CAF8E94030E7}"/>
              </a:ext>
            </a:extLst>
          </p:cNvPr>
          <p:cNvSpPr/>
          <p:nvPr/>
        </p:nvSpPr>
        <p:spPr>
          <a:xfrm>
            <a:off x="1612345" y="1181475"/>
            <a:ext cx="10305799" cy="4875209"/>
          </a:xfrm>
          <a:prstGeom prst="roundRect">
            <a:avLst>
              <a:gd name="adj" fmla="val 6097"/>
            </a:avLst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ysClr val="windowText" lastClr="000000"/>
                </a:solidFill>
              </a:rPr>
              <a:t>Agent</a:t>
            </a:r>
          </a:p>
        </p:txBody>
      </p:sp>
      <p:sp>
        <p:nvSpPr>
          <p:cNvPr id="47" name="Rounded Rectangle 29">
            <a:extLst>
              <a:ext uri="{FF2B5EF4-FFF2-40B4-BE49-F238E27FC236}">
                <a16:creationId xmlns:a16="http://schemas.microsoft.com/office/drawing/2014/main" id="{3A443F89-11F1-FBE1-23E1-36C226530222}"/>
              </a:ext>
            </a:extLst>
          </p:cNvPr>
          <p:cNvSpPr/>
          <p:nvPr/>
        </p:nvSpPr>
        <p:spPr>
          <a:xfrm>
            <a:off x="6845482" y="1367134"/>
            <a:ext cx="4931058" cy="2663434"/>
          </a:xfrm>
          <a:prstGeom prst="roundRect">
            <a:avLst>
              <a:gd name="adj" fmla="val 6097"/>
            </a:avLst>
          </a:prstGeom>
          <a:solidFill>
            <a:schemeClr val="accent2">
              <a:lumMod val="10000"/>
              <a:lumOff val="90000"/>
            </a:scheme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z="1100" i="1" dirty="0">
                <a:solidFill>
                  <a:sysClr val="windowText" lastClr="000000"/>
                </a:solidFill>
              </a:rPr>
              <a:t>Science Module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04C978-9A8F-D19F-6684-24EF10271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Science Module – </a:t>
            </a:r>
            <a:r>
              <a:rPr lang="en-US" dirty="0" err="1"/>
              <a:t>Chl</a:t>
            </a:r>
            <a:r>
              <a:rPr lang="en-US" dirty="0"/>
              <a:t> example</a:t>
            </a:r>
          </a:p>
        </p:txBody>
      </p:sp>
      <p:sp>
        <p:nvSpPr>
          <p:cNvPr id="5" name="Rounded Rectangle 30">
            <a:extLst>
              <a:ext uri="{FF2B5EF4-FFF2-40B4-BE49-F238E27FC236}">
                <a16:creationId xmlns:a16="http://schemas.microsoft.com/office/drawing/2014/main" id="{36FCB5CD-F302-D51B-34A3-A0B1CCDBE6D6}"/>
              </a:ext>
            </a:extLst>
          </p:cNvPr>
          <p:cNvSpPr/>
          <p:nvPr/>
        </p:nvSpPr>
        <p:spPr>
          <a:xfrm rot="16200000">
            <a:off x="-593260" y="2267141"/>
            <a:ext cx="2154955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Environment</a:t>
            </a:r>
          </a:p>
        </p:txBody>
      </p:sp>
      <p:sp>
        <p:nvSpPr>
          <p:cNvPr id="6" name="Rounded Rectangle 30">
            <a:extLst>
              <a:ext uri="{FF2B5EF4-FFF2-40B4-BE49-F238E27FC236}">
                <a16:creationId xmlns:a16="http://schemas.microsoft.com/office/drawing/2014/main" id="{87F517DA-6E73-F6CB-E770-58B82D97E783}"/>
              </a:ext>
            </a:extLst>
          </p:cNvPr>
          <p:cNvSpPr/>
          <p:nvPr/>
        </p:nvSpPr>
        <p:spPr>
          <a:xfrm rot="16200000">
            <a:off x="-505389" y="4808354"/>
            <a:ext cx="1979210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Other Agents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1FE5CB-B5E3-B8CC-FC28-61C7280D0EC8}"/>
              </a:ext>
            </a:extLst>
          </p:cNvPr>
          <p:cNvSpPr/>
          <p:nvPr/>
        </p:nvSpPr>
        <p:spPr>
          <a:xfrm>
            <a:off x="1615812" y="1888269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SUB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C5E1990-9422-5D7F-F9ED-1C8180FDCE4E}"/>
              </a:ext>
            </a:extLst>
          </p:cNvPr>
          <p:cNvSpPr/>
          <p:nvPr/>
        </p:nvSpPr>
        <p:spPr>
          <a:xfrm>
            <a:off x="1615812" y="2686927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227E52-179E-4D2F-5FC9-FDFD8678AC53}"/>
              </a:ext>
            </a:extLst>
          </p:cNvPr>
          <p:cNvSpPr/>
          <p:nvPr/>
        </p:nvSpPr>
        <p:spPr>
          <a:xfrm>
            <a:off x="1615813" y="4391147"/>
            <a:ext cx="367030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6CB41F-8ECB-30FC-1971-129130FB3B89}"/>
              </a:ext>
            </a:extLst>
          </p:cNvPr>
          <p:cNvSpPr/>
          <p:nvPr/>
        </p:nvSpPr>
        <p:spPr>
          <a:xfrm>
            <a:off x="1615812" y="5189805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REP</a:t>
            </a:r>
          </a:p>
        </p:txBody>
      </p:sp>
      <p:sp>
        <p:nvSpPr>
          <p:cNvPr id="11" name="Rounded Rectangle 29">
            <a:extLst>
              <a:ext uri="{FF2B5EF4-FFF2-40B4-BE49-F238E27FC236}">
                <a16:creationId xmlns:a16="http://schemas.microsoft.com/office/drawing/2014/main" id="{2B32A1C8-1F4D-FE46-0683-3487D1FA5643}"/>
              </a:ext>
            </a:extLst>
          </p:cNvPr>
          <p:cNvSpPr/>
          <p:nvPr/>
        </p:nvSpPr>
        <p:spPr>
          <a:xfrm rot="16200000">
            <a:off x="1468102" y="3914318"/>
            <a:ext cx="3188753" cy="368764"/>
          </a:xfrm>
          <a:prstGeom prst="roundRect">
            <a:avLst>
              <a:gd name="adj" fmla="val 6097"/>
            </a:avLst>
          </a:prstGeom>
          <a:noFill/>
          <a:ln>
            <a:solidFill>
              <a:srgbClr val="43061E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i="1" dirty="0">
                <a:solidFill>
                  <a:sysClr val="windowText" lastClr="000000"/>
                </a:solidFill>
              </a:rPr>
              <a:t>Engineering Module</a:t>
            </a:r>
          </a:p>
        </p:txBody>
      </p:sp>
      <p:sp>
        <p:nvSpPr>
          <p:cNvPr id="12" name="Rounded Rectangle 29">
            <a:extLst>
              <a:ext uri="{FF2B5EF4-FFF2-40B4-BE49-F238E27FC236}">
                <a16:creationId xmlns:a16="http://schemas.microsoft.com/office/drawing/2014/main" id="{12ADA39C-3563-CAEB-6599-771568637F19}"/>
              </a:ext>
            </a:extLst>
          </p:cNvPr>
          <p:cNvSpPr/>
          <p:nvPr/>
        </p:nvSpPr>
        <p:spPr>
          <a:xfrm>
            <a:off x="8395507" y="5199280"/>
            <a:ext cx="1307237" cy="488544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i="1" dirty="0">
                <a:solidFill>
                  <a:sysClr val="windowText" lastClr="000000"/>
                </a:solidFill>
              </a:rPr>
              <a:t>Scheduler Module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2CFE17B-DDF8-C7E1-74CB-183DE935DC47}"/>
              </a:ext>
            </a:extLst>
          </p:cNvPr>
          <p:cNvCxnSpPr>
            <a:cxnSpLocks/>
          </p:cNvCxnSpPr>
          <p:nvPr/>
        </p:nvCxnSpPr>
        <p:spPr>
          <a:xfrm flipH="1" flipV="1">
            <a:off x="697997" y="2869315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B52B2B7-ABA9-443F-1E5D-AA7CC65B7D4C}"/>
              </a:ext>
            </a:extLst>
          </p:cNvPr>
          <p:cNvCxnSpPr>
            <a:cxnSpLocks/>
          </p:cNvCxnSpPr>
          <p:nvPr/>
        </p:nvCxnSpPr>
        <p:spPr>
          <a:xfrm flipH="1" flipV="1">
            <a:off x="693780" y="2090587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D5D870E-5B50-966E-0DA6-166D5BE5BEDA}"/>
              </a:ext>
            </a:extLst>
          </p:cNvPr>
          <p:cNvSpPr txBox="1"/>
          <p:nvPr/>
        </p:nvSpPr>
        <p:spPr>
          <a:xfrm>
            <a:off x="665408" y="1738857"/>
            <a:ext cx="9872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-Environment Events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-Simulation Events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321F822-5C6A-BD15-F8C8-E7C9183E20A6}"/>
              </a:ext>
            </a:extLst>
          </p:cNvPr>
          <p:cNvCxnSpPr>
            <a:cxnSpLocks/>
          </p:cNvCxnSpPr>
          <p:nvPr/>
        </p:nvCxnSpPr>
        <p:spPr>
          <a:xfrm flipH="1" flipV="1">
            <a:off x="690314" y="5371455"/>
            <a:ext cx="922031" cy="738"/>
          </a:xfrm>
          <a:prstGeom prst="straightConnector1">
            <a:avLst/>
          </a:prstGeom>
          <a:ln w="28575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8D29D6C-EAC1-451B-A927-59E3C49EC7D8}"/>
              </a:ext>
            </a:extLst>
          </p:cNvPr>
          <p:cNvSpPr txBox="1"/>
          <p:nvPr/>
        </p:nvSpPr>
        <p:spPr>
          <a:xfrm>
            <a:off x="702215" y="2895779"/>
            <a:ext cx="925497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-GP access req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-GS access req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access req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state req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observation metrics req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868F4BD-FB1A-AD9A-76F9-5248050C7904}"/>
              </a:ext>
            </a:extLst>
          </p:cNvPr>
          <p:cNvSpPr txBox="1"/>
          <p:nvPr/>
        </p:nvSpPr>
        <p:spPr>
          <a:xfrm>
            <a:off x="679765" y="3858989"/>
            <a:ext cx="98720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1B13C5C-E425-0922-1BE5-4D3997E07D4A}"/>
              </a:ext>
            </a:extLst>
          </p:cNvPr>
          <p:cNvSpPr txBox="1"/>
          <p:nvPr/>
        </p:nvSpPr>
        <p:spPr>
          <a:xfrm>
            <a:off x="672135" y="5420761"/>
            <a:ext cx="98720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BD6F391-03BE-5974-2ADF-122841988FAA}"/>
              </a:ext>
            </a:extLst>
          </p:cNvPr>
          <p:cNvCxnSpPr>
            <a:cxnSpLocks/>
          </p:cNvCxnSpPr>
          <p:nvPr/>
        </p:nvCxnSpPr>
        <p:spPr>
          <a:xfrm flipH="1">
            <a:off x="1989942" y="2889237"/>
            <a:ext cx="884690" cy="0"/>
          </a:xfrm>
          <a:prstGeom prst="straightConnector1">
            <a:avLst/>
          </a:prstGeom>
          <a:ln w="19050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3DB52F6-DC85-48AB-544C-FCD2F9E9318D}"/>
              </a:ext>
            </a:extLst>
          </p:cNvPr>
          <p:cNvCxnSpPr>
            <a:cxnSpLocks/>
          </p:cNvCxnSpPr>
          <p:nvPr/>
        </p:nvCxnSpPr>
        <p:spPr>
          <a:xfrm flipH="1" flipV="1">
            <a:off x="692046" y="4572797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05EFBA9-F89A-F4AA-B55A-FE4D71BE992A}"/>
              </a:ext>
            </a:extLst>
          </p:cNvPr>
          <p:cNvCxnSpPr>
            <a:cxnSpLocks/>
            <a:endCxn id="9" idx="3"/>
          </p:cNvCxnSpPr>
          <p:nvPr/>
        </p:nvCxnSpPr>
        <p:spPr>
          <a:xfrm flipH="1">
            <a:off x="1982843" y="4572797"/>
            <a:ext cx="886424" cy="739"/>
          </a:xfrm>
          <a:prstGeom prst="straightConnector1">
            <a:avLst/>
          </a:prstGeom>
          <a:ln w="19050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3080E86-4D23-A774-F967-F388C923D11E}"/>
              </a:ext>
            </a:extLst>
          </p:cNvPr>
          <p:cNvCxnSpPr>
            <a:cxnSpLocks/>
          </p:cNvCxnSpPr>
          <p:nvPr/>
        </p:nvCxnSpPr>
        <p:spPr>
          <a:xfrm flipH="1">
            <a:off x="1981508" y="5396992"/>
            <a:ext cx="881221" cy="0"/>
          </a:xfrm>
          <a:prstGeom prst="straightConnector1">
            <a:avLst/>
          </a:prstGeom>
          <a:ln w="19050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AEA6192-3CFB-C3DC-62C3-6BCFE4147647}"/>
              </a:ext>
            </a:extLst>
          </p:cNvPr>
          <p:cNvCxnSpPr>
            <a:cxnSpLocks/>
          </p:cNvCxnSpPr>
          <p:nvPr/>
        </p:nvCxnSpPr>
        <p:spPr>
          <a:xfrm flipH="1" flipV="1">
            <a:off x="3246861" y="5352139"/>
            <a:ext cx="5139009" cy="1030"/>
          </a:xfrm>
          <a:prstGeom prst="straightConnector1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EE09718-9461-F519-738D-CED4577346E6}"/>
              </a:ext>
            </a:extLst>
          </p:cNvPr>
          <p:cNvCxnSpPr>
            <a:cxnSpLocks/>
          </p:cNvCxnSpPr>
          <p:nvPr/>
        </p:nvCxnSpPr>
        <p:spPr>
          <a:xfrm flipH="1">
            <a:off x="3234961" y="5510863"/>
            <a:ext cx="5160546" cy="0"/>
          </a:xfrm>
          <a:prstGeom prst="straightConnector1">
            <a:avLst/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465D2550-9A5E-2B9C-C4A5-BEBE059DFA7D}"/>
              </a:ext>
            </a:extLst>
          </p:cNvPr>
          <p:cNvSpPr/>
          <p:nvPr/>
        </p:nvSpPr>
        <p:spPr>
          <a:xfrm>
            <a:off x="2511152" y="1667036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Event Handler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CDB0AC5-0E15-BEA5-0D41-E610593E1143}"/>
              </a:ext>
            </a:extLst>
          </p:cNvPr>
          <p:cNvSpPr/>
          <p:nvPr/>
        </p:nvSpPr>
        <p:spPr>
          <a:xfrm>
            <a:off x="4448193" y="1666473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Sim Start/End</a:t>
            </a:r>
          </a:p>
        </p:txBody>
      </p:sp>
      <p:cxnSp>
        <p:nvCxnSpPr>
          <p:cNvPr id="54" name="Elbow Connector 56">
            <a:extLst>
              <a:ext uri="{FF2B5EF4-FFF2-40B4-BE49-F238E27FC236}">
                <a16:creationId xmlns:a16="http://schemas.microsoft.com/office/drawing/2014/main" id="{DED9E14D-4B83-0719-589B-A0247A26D48A}"/>
              </a:ext>
            </a:extLst>
          </p:cNvPr>
          <p:cNvCxnSpPr>
            <a:cxnSpLocks/>
            <a:stCxn id="7" idx="3"/>
            <a:endCxn id="52" idx="1"/>
          </p:cNvCxnSpPr>
          <p:nvPr/>
        </p:nvCxnSpPr>
        <p:spPr>
          <a:xfrm flipV="1">
            <a:off x="1984577" y="1859911"/>
            <a:ext cx="526575" cy="210747"/>
          </a:xfrm>
          <a:prstGeom prst="bentConnector3">
            <a:avLst>
              <a:gd name="adj1" fmla="val 50000"/>
            </a:avLst>
          </a:prstGeom>
          <a:ln w="190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A6007C7-0ABA-1107-19E0-A027CCDFC33B}"/>
              </a:ext>
            </a:extLst>
          </p:cNvPr>
          <p:cNvCxnSpPr>
            <a:cxnSpLocks/>
            <a:stCxn id="53" idx="1"/>
            <a:endCxn id="52" idx="3"/>
          </p:cNvCxnSpPr>
          <p:nvPr/>
        </p:nvCxnSpPr>
        <p:spPr>
          <a:xfrm flipH="1">
            <a:off x="3650179" y="1859348"/>
            <a:ext cx="798014" cy="563"/>
          </a:xfrm>
          <a:prstGeom prst="straightConnector1">
            <a:avLst/>
          </a:prstGeom>
          <a:ln w="19050"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53E9E35F-81DE-74CF-0F9A-551E2E925FC1}"/>
              </a:ext>
            </a:extLst>
          </p:cNvPr>
          <p:cNvCxnSpPr>
            <a:cxnSpLocks/>
          </p:cNvCxnSpPr>
          <p:nvPr/>
        </p:nvCxnSpPr>
        <p:spPr>
          <a:xfrm>
            <a:off x="3069046" y="2052223"/>
            <a:ext cx="0" cy="452100"/>
          </a:xfrm>
          <a:prstGeom prst="straightConnector1">
            <a:avLst/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ounded Rectangle 29">
            <a:extLst>
              <a:ext uri="{FF2B5EF4-FFF2-40B4-BE49-F238E27FC236}">
                <a16:creationId xmlns:a16="http://schemas.microsoft.com/office/drawing/2014/main" id="{8651A971-FD80-C7DD-B497-3D2C3B67E474}"/>
              </a:ext>
            </a:extLst>
          </p:cNvPr>
          <p:cNvSpPr/>
          <p:nvPr/>
        </p:nvSpPr>
        <p:spPr>
          <a:xfrm>
            <a:off x="2387825" y="1337631"/>
            <a:ext cx="3281173" cy="902555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i="1" dirty="0">
                <a:solidFill>
                  <a:sysClr val="windowText" lastClr="000000"/>
                </a:solidFill>
              </a:rPr>
              <a:t>Simulation Module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E1EDB20-B750-E5E9-8E92-87267775AC19}"/>
              </a:ext>
            </a:extLst>
          </p:cNvPr>
          <p:cNvSpPr txBox="1"/>
          <p:nvPr/>
        </p:nvSpPr>
        <p:spPr>
          <a:xfrm>
            <a:off x="3650179" y="1563483"/>
            <a:ext cx="6752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-Simulation Events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1BDFBA05-B539-78D5-5C05-2D3F74E0B517}"/>
              </a:ext>
            </a:extLst>
          </p:cNvPr>
          <p:cNvSpPr txBox="1"/>
          <p:nvPr/>
        </p:nvSpPr>
        <p:spPr>
          <a:xfrm>
            <a:off x="3015855" y="2028625"/>
            <a:ext cx="1139027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-Environment Events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AC94E85-CBF9-94D3-1288-5E961FA14686}"/>
              </a:ext>
            </a:extLst>
          </p:cNvPr>
          <p:cNvSpPr txBox="1"/>
          <p:nvPr/>
        </p:nvSpPr>
        <p:spPr>
          <a:xfrm>
            <a:off x="3467025" y="2352780"/>
            <a:ext cx="128466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-Raw multi/hyperspectral images (from self or other agents)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80180917-7F8D-9D6D-41FC-6333D62BEFD1}"/>
              </a:ext>
            </a:extLst>
          </p:cNvPr>
          <p:cNvSpPr txBox="1"/>
          <p:nvPr/>
        </p:nvSpPr>
        <p:spPr>
          <a:xfrm>
            <a:off x="3499057" y="5527783"/>
            <a:ext cx="13995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-Scheduled Measurement Measurements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Requests (out)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 (out)</a:t>
            </a:r>
          </a:p>
        </p:txBody>
      </p:sp>
      <p:cxnSp>
        <p:nvCxnSpPr>
          <p:cNvPr id="33" name="Elbow Connector 32">
            <a:extLst>
              <a:ext uri="{FF2B5EF4-FFF2-40B4-BE49-F238E27FC236}">
                <a16:creationId xmlns:a16="http://schemas.microsoft.com/office/drawing/2014/main" id="{A2710D44-CD41-29EF-090E-B62D030E41D5}"/>
              </a:ext>
            </a:extLst>
          </p:cNvPr>
          <p:cNvCxnSpPr>
            <a:cxnSpLocks/>
            <a:endCxn id="40" idx="1"/>
          </p:cNvCxnSpPr>
          <p:nvPr/>
        </p:nvCxnSpPr>
        <p:spPr>
          <a:xfrm flipV="1">
            <a:off x="3233481" y="1878112"/>
            <a:ext cx="3981546" cy="1002550"/>
          </a:xfrm>
          <a:prstGeom prst="bentConnector3">
            <a:avLst>
              <a:gd name="adj1" fmla="val 65666"/>
            </a:avLst>
          </a:prstGeom>
          <a:ln w="19050">
            <a:solidFill>
              <a:srgbClr val="43061E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2333C00C-4FE5-2D13-43B0-580354686F1E}"/>
              </a:ext>
            </a:extLst>
          </p:cNvPr>
          <p:cNvSpPr/>
          <p:nvPr/>
        </p:nvSpPr>
        <p:spPr>
          <a:xfrm>
            <a:off x="7215027" y="1681563"/>
            <a:ext cx="1150212" cy="39309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i="1" dirty="0">
                <a:solidFill>
                  <a:sysClr val="windowText" lastClr="000000"/>
                </a:solidFill>
              </a:rPr>
              <a:t>On-board Processor – 2BDA algorithm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83D829D-A528-94C9-8494-2F61383F6CFD}"/>
              </a:ext>
            </a:extLst>
          </p:cNvPr>
          <p:cNvSpPr/>
          <p:nvPr/>
        </p:nvSpPr>
        <p:spPr>
          <a:xfrm>
            <a:off x="10263628" y="3105911"/>
            <a:ext cx="1162323" cy="48781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ysClr val="windowText" lastClr="000000"/>
                </a:solidFill>
              </a:rPr>
              <a:t>Science Value Model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1D70ECF-0BA2-9645-77B0-942EB68B78C9}"/>
              </a:ext>
            </a:extLst>
          </p:cNvPr>
          <p:cNvSpPr/>
          <p:nvPr/>
        </p:nvSpPr>
        <p:spPr>
          <a:xfrm>
            <a:off x="10271453" y="2212713"/>
            <a:ext cx="1150212" cy="51013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Science Predictive Models – rainfall? Temperature? Historical?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546EED2-3424-1EB9-FF9B-CE253E83208B}"/>
              </a:ext>
            </a:extLst>
          </p:cNvPr>
          <p:cNvSpPr txBox="1"/>
          <p:nvPr/>
        </p:nvSpPr>
        <p:spPr>
          <a:xfrm>
            <a:off x="8922878" y="3426949"/>
            <a:ext cx="7602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CA20056-4CD9-1B13-1C68-741D4CCA1883}"/>
              </a:ext>
            </a:extLst>
          </p:cNvPr>
          <p:cNvSpPr/>
          <p:nvPr/>
        </p:nvSpPr>
        <p:spPr>
          <a:xfrm>
            <a:off x="8550367" y="2254954"/>
            <a:ext cx="1150212" cy="51013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i="1" dirty="0">
                <a:solidFill>
                  <a:sysClr val="windowText" lastClr="000000"/>
                </a:solidFill>
              </a:rPr>
              <a:t>Science data-base – past and current chlorophyll levels</a:t>
            </a:r>
          </a:p>
        </p:txBody>
      </p:sp>
      <p:cxnSp>
        <p:nvCxnSpPr>
          <p:cNvPr id="62" name="Elbow Connector 61">
            <a:extLst>
              <a:ext uri="{FF2B5EF4-FFF2-40B4-BE49-F238E27FC236}">
                <a16:creationId xmlns:a16="http://schemas.microsoft.com/office/drawing/2014/main" id="{17F36ACC-D4DE-F93B-AFEE-AD3304AF327B}"/>
              </a:ext>
            </a:extLst>
          </p:cNvPr>
          <p:cNvCxnSpPr>
            <a:cxnSpLocks/>
          </p:cNvCxnSpPr>
          <p:nvPr/>
        </p:nvCxnSpPr>
        <p:spPr>
          <a:xfrm rot="10800000" flipV="1">
            <a:off x="3233481" y="2014631"/>
            <a:ext cx="3981546" cy="1032300"/>
          </a:xfrm>
          <a:prstGeom prst="bentConnector3">
            <a:avLst>
              <a:gd name="adj1" fmla="val 29468"/>
            </a:avLst>
          </a:prstGeom>
          <a:ln w="19050">
            <a:solidFill>
              <a:srgbClr val="43061E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76EC3041-3164-13AC-902A-60821ECB5BEA}"/>
              </a:ext>
            </a:extLst>
          </p:cNvPr>
          <p:cNvSpPr txBox="1"/>
          <p:nvPr/>
        </p:nvSpPr>
        <p:spPr>
          <a:xfrm>
            <a:off x="3454391" y="3070502"/>
            <a:ext cx="12846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Data (from self)</a:t>
            </a:r>
          </a:p>
        </p:txBody>
      </p:sp>
      <p:cxnSp>
        <p:nvCxnSpPr>
          <p:cNvPr id="90" name="Elbow Connector 89">
            <a:extLst>
              <a:ext uri="{FF2B5EF4-FFF2-40B4-BE49-F238E27FC236}">
                <a16:creationId xmlns:a16="http://schemas.microsoft.com/office/drawing/2014/main" id="{939AA12F-0A90-92EA-F0B3-309DA49DE62F}"/>
              </a:ext>
            </a:extLst>
          </p:cNvPr>
          <p:cNvCxnSpPr>
            <a:cxnSpLocks/>
            <a:stCxn id="42" idx="1"/>
          </p:cNvCxnSpPr>
          <p:nvPr/>
        </p:nvCxnSpPr>
        <p:spPr>
          <a:xfrm rot="10800000" flipV="1">
            <a:off x="8889666" y="3349817"/>
            <a:ext cx="1373963" cy="1844306"/>
          </a:xfrm>
          <a:prstGeom prst="bentConnector2">
            <a:avLst/>
          </a:prstGeom>
          <a:ln w="19050">
            <a:solidFill>
              <a:srgbClr val="43061E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Elbow Connector 110">
            <a:extLst>
              <a:ext uri="{FF2B5EF4-FFF2-40B4-BE49-F238E27FC236}">
                <a16:creationId xmlns:a16="http://schemas.microsoft.com/office/drawing/2014/main" id="{FC36B9AC-1C0C-F0CC-0FB1-88FE11C81F29}"/>
              </a:ext>
            </a:extLst>
          </p:cNvPr>
          <p:cNvCxnSpPr>
            <a:cxnSpLocks/>
            <a:stCxn id="30" idx="2"/>
          </p:cNvCxnSpPr>
          <p:nvPr/>
        </p:nvCxnSpPr>
        <p:spPr>
          <a:xfrm rot="16200000" flipH="1">
            <a:off x="9507384" y="2383177"/>
            <a:ext cx="374332" cy="1138155"/>
          </a:xfrm>
          <a:prstGeom prst="bentConnector2">
            <a:avLst/>
          </a:prstGeom>
          <a:ln w="19050">
            <a:solidFill>
              <a:srgbClr val="43061E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886F231F-B8B1-62A3-B18F-BFD1B86C5088}"/>
              </a:ext>
            </a:extLst>
          </p:cNvPr>
          <p:cNvSpPr txBox="1"/>
          <p:nvPr/>
        </p:nvSpPr>
        <p:spPr>
          <a:xfrm>
            <a:off x="9088237" y="2819334"/>
            <a:ext cx="11502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-Mission Requirements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-Past measurement data</a:t>
            </a:r>
          </a:p>
        </p:txBody>
      </p:sp>
      <p:cxnSp>
        <p:nvCxnSpPr>
          <p:cNvPr id="35" name="Elbow Connector 34"/>
          <p:cNvCxnSpPr>
            <a:stCxn id="40" idx="3"/>
            <a:endCxn id="30" idx="0"/>
          </p:cNvCxnSpPr>
          <p:nvPr/>
        </p:nvCxnSpPr>
        <p:spPr>
          <a:xfrm>
            <a:off x="8365239" y="1878112"/>
            <a:ext cx="760234" cy="376842"/>
          </a:xfrm>
          <a:prstGeom prst="bentConnector2">
            <a:avLst/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Elbow Connector 45"/>
          <p:cNvCxnSpPr>
            <a:cxnSpLocks/>
            <a:endCxn id="30" idx="1"/>
          </p:cNvCxnSpPr>
          <p:nvPr/>
        </p:nvCxnSpPr>
        <p:spPr>
          <a:xfrm flipV="1">
            <a:off x="3233481" y="2510022"/>
            <a:ext cx="5316886" cy="370640"/>
          </a:xfrm>
          <a:prstGeom prst="bentConnector3">
            <a:avLst>
              <a:gd name="adj1" fmla="val 49203"/>
            </a:avLst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1CA20056-4CD9-1B13-1C68-741D4CCA1883}"/>
              </a:ext>
            </a:extLst>
          </p:cNvPr>
          <p:cNvSpPr/>
          <p:nvPr/>
        </p:nvSpPr>
        <p:spPr>
          <a:xfrm>
            <a:off x="9330521" y="1611313"/>
            <a:ext cx="1150212" cy="51013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Science “reasoning” – sees if chlorophyll concentration is above 1 standard deviation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886F231F-B8B1-62A3-B18F-BFD1B86C5088}"/>
              </a:ext>
            </a:extLst>
          </p:cNvPr>
          <p:cNvSpPr txBox="1"/>
          <p:nvPr/>
        </p:nvSpPr>
        <p:spPr>
          <a:xfrm>
            <a:off x="8395507" y="1699383"/>
            <a:ext cx="82021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</a:t>
            </a:r>
            <a:r>
              <a:rPr lang="en-US" sz="7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Chl</a:t>
            </a:r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 product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886F231F-B8B1-62A3-B18F-BFD1B86C5088}"/>
              </a:ext>
            </a:extLst>
          </p:cNvPr>
          <p:cNvSpPr txBox="1"/>
          <p:nvPr/>
        </p:nvSpPr>
        <p:spPr>
          <a:xfrm>
            <a:off x="9631969" y="2258237"/>
            <a:ext cx="5473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-Past </a:t>
            </a:r>
            <a:r>
              <a:rPr lang="en-US" sz="7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chl</a:t>
            </a:r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 levels</a:t>
            </a:r>
          </a:p>
        </p:txBody>
      </p: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233B2485-56BB-B744-1691-4A841EE7EED7}"/>
              </a:ext>
            </a:extLst>
          </p:cNvPr>
          <p:cNvCxnSpPr>
            <a:cxnSpLocks/>
            <a:endCxn id="70" idx="2"/>
          </p:cNvCxnSpPr>
          <p:nvPr/>
        </p:nvCxnSpPr>
        <p:spPr>
          <a:xfrm flipV="1">
            <a:off x="9702382" y="2121448"/>
            <a:ext cx="203245" cy="155096"/>
          </a:xfrm>
          <a:prstGeom prst="bentConnector2">
            <a:avLst/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C6E81B2D-133C-C8B1-CCCA-615B7862CE99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0793867" y="2773772"/>
            <a:ext cx="383063" cy="281216"/>
          </a:xfrm>
          <a:prstGeom prst="bentConnector3">
            <a:avLst>
              <a:gd name="adj1" fmla="val 50000"/>
            </a:avLst>
          </a:prstGeom>
          <a:ln w="19050">
            <a:solidFill>
              <a:srgbClr val="43061E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>
            <a:extLst>
              <a:ext uri="{FF2B5EF4-FFF2-40B4-BE49-F238E27FC236}">
                <a16:creationId xmlns:a16="http://schemas.microsoft.com/office/drawing/2014/main" id="{FE5450C8-5388-0386-A60C-800429B4E539}"/>
              </a:ext>
            </a:extLst>
          </p:cNvPr>
          <p:cNvCxnSpPr>
            <a:cxnSpLocks/>
          </p:cNvCxnSpPr>
          <p:nvPr/>
        </p:nvCxnSpPr>
        <p:spPr>
          <a:xfrm rot="16200000" flipH="1">
            <a:off x="11125161" y="2883147"/>
            <a:ext cx="422196" cy="85959"/>
          </a:xfrm>
          <a:prstGeom prst="bentConnector3">
            <a:avLst>
              <a:gd name="adj1" fmla="val 50000"/>
            </a:avLst>
          </a:prstGeom>
          <a:ln w="19050">
            <a:solidFill>
              <a:srgbClr val="43061E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20E2132F-2F8C-01D3-FD22-6766287F098D}"/>
              </a:ext>
            </a:extLst>
          </p:cNvPr>
          <p:cNvSpPr txBox="1"/>
          <p:nvPr/>
        </p:nvSpPr>
        <p:spPr>
          <a:xfrm>
            <a:off x="10496651" y="2672942"/>
            <a:ext cx="7577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-Observation metrics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78B51E8-7086-C37A-CDCD-C660859A835E}"/>
              </a:ext>
            </a:extLst>
          </p:cNvPr>
          <p:cNvSpPr txBox="1"/>
          <p:nvPr/>
        </p:nvSpPr>
        <p:spPr>
          <a:xfrm>
            <a:off x="11231217" y="2667615"/>
            <a:ext cx="7577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-Algal bloom likelihood</a:t>
            </a:r>
          </a:p>
        </p:txBody>
      </p: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id="{F20571F1-E866-30E6-F1FB-FD721F80B7FE}"/>
              </a:ext>
            </a:extLst>
          </p:cNvPr>
          <p:cNvCxnSpPr>
            <a:cxnSpLocks/>
          </p:cNvCxnSpPr>
          <p:nvPr/>
        </p:nvCxnSpPr>
        <p:spPr>
          <a:xfrm rot="16200000" flipH="1">
            <a:off x="9856338" y="2465598"/>
            <a:ext cx="984461" cy="296164"/>
          </a:xfrm>
          <a:prstGeom prst="bentConnector3">
            <a:avLst>
              <a:gd name="adj1" fmla="val 70299"/>
            </a:avLst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A09AB819-BE2F-2DD3-5C7B-5CFC6E6541E1}"/>
              </a:ext>
            </a:extLst>
          </p:cNvPr>
          <p:cNvSpPr txBox="1"/>
          <p:nvPr/>
        </p:nvSpPr>
        <p:spPr>
          <a:xfrm>
            <a:off x="9797720" y="2561141"/>
            <a:ext cx="6189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</a:t>
            </a:r>
            <a:r>
              <a:rPr lang="en-US" sz="7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Chl</a:t>
            </a:r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 outliers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393CA94-BA1D-4112-B212-2D2DA1FFF84E}"/>
              </a:ext>
            </a:extLst>
          </p:cNvPr>
          <p:cNvSpPr txBox="1"/>
          <p:nvPr/>
        </p:nvSpPr>
        <p:spPr>
          <a:xfrm>
            <a:off x="3499980" y="4936641"/>
            <a:ext cx="147442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State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 (in)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Requests (in)</a:t>
            </a:r>
          </a:p>
        </p:txBody>
      </p:sp>
    </p:spTree>
    <p:extLst>
      <p:ext uri="{BB962C8B-B14F-4D97-AF65-F5344CB8AC3E}">
        <p14:creationId xmlns:p14="http://schemas.microsoft.com/office/powerpoint/2010/main" val="368412118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4C978-9A8F-D19F-6684-24EF10271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Agent Simulation Architecture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EA55BD-4E70-DF9B-13EB-2AC660B125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770" t="-854" r="-233" b="-718"/>
          <a:stretch/>
        </p:blipFill>
        <p:spPr bwMode="auto">
          <a:xfrm>
            <a:off x="451334" y="2648186"/>
            <a:ext cx="3301072" cy="1784032"/>
          </a:xfrm>
          <a:prstGeom prst="rect">
            <a:avLst/>
          </a:prstGeom>
          <a:noFill/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A174731-6786-6F6D-DC9D-FD8C2C6A0131}"/>
              </a:ext>
            </a:extLst>
          </p:cNvPr>
          <p:cNvSpPr txBox="1"/>
          <p:nvPr/>
        </p:nvSpPr>
        <p:spPr>
          <a:xfrm>
            <a:off x="801357" y="4422398"/>
            <a:ext cx="25956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i="1" dirty="0"/>
              <a:t>Proposed 3D-CHESS Agent Framework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5B37C21-00EB-14D0-89A7-0FEBE1E741B1}"/>
              </a:ext>
            </a:extLst>
          </p:cNvPr>
          <p:cNvGrpSpPr/>
          <p:nvPr/>
        </p:nvGrpSpPr>
        <p:grpSpPr>
          <a:xfrm>
            <a:off x="5338413" y="1181475"/>
            <a:ext cx="6579731" cy="5225099"/>
            <a:chOff x="3135041" y="1176489"/>
            <a:chExt cx="6579731" cy="5225099"/>
          </a:xfrm>
        </p:grpSpPr>
        <p:sp>
          <p:nvSpPr>
            <p:cNvPr id="4" name="Rounded Rectangle 29">
              <a:extLst>
                <a:ext uri="{FF2B5EF4-FFF2-40B4-BE49-F238E27FC236}">
                  <a16:creationId xmlns:a16="http://schemas.microsoft.com/office/drawing/2014/main" id="{F40648B5-DE50-3579-FADA-CAF8E94030E7}"/>
                </a:ext>
              </a:extLst>
            </p:cNvPr>
            <p:cNvSpPr/>
            <p:nvPr/>
          </p:nvSpPr>
          <p:spPr>
            <a:xfrm>
              <a:off x="4484638" y="1176489"/>
              <a:ext cx="5230134" cy="4875209"/>
            </a:xfrm>
            <a:prstGeom prst="roundRect">
              <a:avLst>
                <a:gd name="adj" fmla="val 6097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dirty="0">
                  <a:solidFill>
                    <a:sysClr val="windowText" lastClr="000000"/>
                  </a:solidFill>
                </a:rPr>
                <a:t>Agent</a:t>
              </a:r>
            </a:p>
          </p:txBody>
        </p:sp>
        <p:sp>
          <p:nvSpPr>
            <p:cNvPr id="5" name="Rounded Rectangle 30">
              <a:extLst>
                <a:ext uri="{FF2B5EF4-FFF2-40B4-BE49-F238E27FC236}">
                  <a16:creationId xmlns:a16="http://schemas.microsoft.com/office/drawing/2014/main" id="{36FCB5CD-F302-D51B-34A3-A0B1CCDBE6D6}"/>
                </a:ext>
              </a:extLst>
            </p:cNvPr>
            <p:cNvSpPr/>
            <p:nvPr/>
          </p:nvSpPr>
          <p:spPr>
            <a:xfrm rot="16200000">
              <a:off x="2275564" y="2293861"/>
              <a:ext cx="2154955" cy="435998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Environment</a:t>
              </a:r>
            </a:p>
          </p:txBody>
        </p:sp>
        <p:sp>
          <p:nvSpPr>
            <p:cNvPr id="6" name="Rounded Rectangle 30">
              <a:extLst>
                <a:ext uri="{FF2B5EF4-FFF2-40B4-BE49-F238E27FC236}">
                  <a16:creationId xmlns:a16="http://schemas.microsoft.com/office/drawing/2014/main" id="{87F517DA-6E73-F6CB-E770-58B82D97E783}"/>
                </a:ext>
              </a:extLst>
            </p:cNvPr>
            <p:cNvSpPr/>
            <p:nvPr/>
          </p:nvSpPr>
          <p:spPr>
            <a:xfrm rot="16200000">
              <a:off x="2363435" y="4835074"/>
              <a:ext cx="1979210" cy="435998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Other Agents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51FE5CB-B5E3-B8CC-FC28-61C7280D0EC8}"/>
                </a:ext>
              </a:extLst>
            </p:cNvPr>
            <p:cNvSpPr/>
            <p:nvPr/>
          </p:nvSpPr>
          <p:spPr>
            <a:xfrm>
              <a:off x="4484636" y="1914989"/>
              <a:ext cx="368765" cy="36477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i="1" dirty="0">
                  <a:solidFill>
                    <a:sysClr val="windowText" lastClr="000000"/>
                  </a:solidFill>
                </a:rPr>
                <a:t>SUB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C5E1990-9422-5D7F-F9ED-1C8180FDCE4E}"/>
                </a:ext>
              </a:extLst>
            </p:cNvPr>
            <p:cNvSpPr/>
            <p:nvPr/>
          </p:nvSpPr>
          <p:spPr>
            <a:xfrm>
              <a:off x="4484636" y="2713647"/>
              <a:ext cx="368765" cy="36477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i="1" dirty="0">
                  <a:solidFill>
                    <a:sysClr val="windowText" lastClr="000000"/>
                  </a:solidFill>
                </a:rPr>
                <a:t>REQ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E227E52-179E-4D2F-5FC9-FDFD8678AC53}"/>
                </a:ext>
              </a:extLst>
            </p:cNvPr>
            <p:cNvSpPr/>
            <p:nvPr/>
          </p:nvSpPr>
          <p:spPr>
            <a:xfrm>
              <a:off x="4484637" y="4417867"/>
              <a:ext cx="367030" cy="36477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i="1" dirty="0">
                  <a:solidFill>
                    <a:sysClr val="windowText" lastClr="000000"/>
                  </a:solidFill>
                </a:rPr>
                <a:t>REQ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96CB41F-8ECB-30FC-1971-129130FB3B89}"/>
                </a:ext>
              </a:extLst>
            </p:cNvPr>
            <p:cNvSpPr/>
            <p:nvPr/>
          </p:nvSpPr>
          <p:spPr>
            <a:xfrm>
              <a:off x="4484636" y="5216525"/>
              <a:ext cx="368765" cy="36477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i="1" dirty="0">
                  <a:solidFill>
                    <a:sysClr val="windowText" lastClr="000000"/>
                  </a:solidFill>
                </a:rPr>
                <a:t>REP</a:t>
              </a:r>
            </a:p>
          </p:txBody>
        </p:sp>
        <p:sp>
          <p:nvSpPr>
            <p:cNvPr id="11" name="Rounded Rectangle 29">
              <a:extLst>
                <a:ext uri="{FF2B5EF4-FFF2-40B4-BE49-F238E27FC236}">
                  <a16:creationId xmlns:a16="http://schemas.microsoft.com/office/drawing/2014/main" id="{2B32A1C8-1F4D-FE46-0683-3487D1FA5643}"/>
                </a:ext>
              </a:extLst>
            </p:cNvPr>
            <p:cNvSpPr/>
            <p:nvPr/>
          </p:nvSpPr>
          <p:spPr>
            <a:xfrm rot="16200000">
              <a:off x="4331561" y="3921854"/>
              <a:ext cx="3188753" cy="368764"/>
            </a:xfrm>
            <a:prstGeom prst="roundRect">
              <a:avLst>
                <a:gd name="adj" fmla="val 6097"/>
              </a:avLst>
            </a:prstGeom>
            <a:noFill/>
            <a:ln>
              <a:solidFill>
                <a:srgbClr val="43061E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i="1" dirty="0">
                  <a:solidFill>
                    <a:sysClr val="windowText" lastClr="000000"/>
                  </a:solidFill>
                </a:rPr>
                <a:t>Engineering Module</a:t>
              </a:r>
            </a:p>
          </p:txBody>
        </p:sp>
        <p:sp>
          <p:nvSpPr>
            <p:cNvPr id="12" name="Rounded Rectangle 29">
              <a:extLst>
                <a:ext uri="{FF2B5EF4-FFF2-40B4-BE49-F238E27FC236}">
                  <a16:creationId xmlns:a16="http://schemas.microsoft.com/office/drawing/2014/main" id="{12ADA39C-3563-CAEB-6599-771568637F19}"/>
                </a:ext>
              </a:extLst>
            </p:cNvPr>
            <p:cNvSpPr/>
            <p:nvPr/>
          </p:nvSpPr>
          <p:spPr>
            <a:xfrm>
              <a:off x="7750467" y="2744508"/>
              <a:ext cx="1307237" cy="307489"/>
            </a:xfrm>
            <a:prstGeom prst="roundRect">
              <a:avLst>
                <a:gd name="adj" fmla="val 6097"/>
              </a:avLst>
            </a:prstGeom>
            <a:noFill/>
            <a:ln>
              <a:solidFill>
                <a:schemeClr val="accent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200" i="1" dirty="0">
                  <a:solidFill>
                    <a:sysClr val="windowText" lastClr="000000"/>
                  </a:solidFill>
                </a:rPr>
                <a:t>Science Module</a:t>
              </a:r>
            </a:p>
          </p:txBody>
        </p:sp>
        <p:sp>
          <p:nvSpPr>
            <p:cNvPr id="13" name="Rounded Rectangle 29">
              <a:extLst>
                <a:ext uri="{FF2B5EF4-FFF2-40B4-BE49-F238E27FC236}">
                  <a16:creationId xmlns:a16="http://schemas.microsoft.com/office/drawing/2014/main" id="{4CF191CC-E3D1-061E-10AD-55F38E8AB2A6}"/>
                </a:ext>
              </a:extLst>
            </p:cNvPr>
            <p:cNvSpPr/>
            <p:nvPr/>
          </p:nvSpPr>
          <p:spPr>
            <a:xfrm>
              <a:off x="7756716" y="4340259"/>
              <a:ext cx="1307237" cy="307487"/>
            </a:xfrm>
            <a:prstGeom prst="roundRect">
              <a:avLst>
                <a:gd name="adj" fmla="val 6097"/>
              </a:avLst>
            </a:prstGeom>
            <a:solidFill>
              <a:schemeClr val="accent2">
                <a:lumMod val="10000"/>
                <a:lumOff val="90000"/>
              </a:schemeClr>
            </a:solidFill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100" i="1" dirty="0">
                  <a:solidFill>
                    <a:sysClr val="windowText" lastClr="000000"/>
                  </a:solidFill>
                </a:rPr>
                <a:t>Scheduler Module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E2CFE17B-DDF8-C7E1-74CB-183DE935DC4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66821" y="2896035"/>
              <a:ext cx="922031" cy="738"/>
            </a:xfrm>
            <a:prstGeom prst="straightConnector1">
              <a:avLst/>
            </a:prstGeom>
            <a:ln w="28575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EB52B2B7-ABA9-443F-1E5D-AA7CC65B7D4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62604" y="2117307"/>
              <a:ext cx="922031" cy="738"/>
            </a:xfrm>
            <a:prstGeom prst="straightConnector1">
              <a:avLst/>
            </a:prstGeom>
            <a:ln w="28575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D5D870E-5B50-966E-0DA6-166D5BE5BEDA}"/>
                </a:ext>
              </a:extLst>
            </p:cNvPr>
            <p:cNvSpPr txBox="1"/>
            <p:nvPr/>
          </p:nvSpPr>
          <p:spPr>
            <a:xfrm>
              <a:off x="3534232" y="1765577"/>
              <a:ext cx="98720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-Scenario Events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-Simulation Events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F321F822-5C6A-BD15-F8C8-E7C9183E20A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59138" y="5398175"/>
              <a:ext cx="922031" cy="738"/>
            </a:xfrm>
            <a:prstGeom prst="straightConnector1">
              <a:avLst/>
            </a:prstGeom>
            <a:ln w="28575">
              <a:prstDash val="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8D29D6C-EAC1-451B-A927-59E3C49EC7D8}"/>
                </a:ext>
              </a:extLst>
            </p:cNvPr>
            <p:cNvSpPr txBox="1"/>
            <p:nvPr/>
          </p:nvSpPr>
          <p:spPr>
            <a:xfrm>
              <a:off x="3571039" y="2922499"/>
              <a:ext cx="925497" cy="846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-GP access info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-GS access info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-Agent access info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-Agent state info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observation metrics info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1B13C5C-E425-0922-1BE5-4D3997E07D4A}"/>
                </a:ext>
              </a:extLst>
            </p:cNvPr>
            <p:cNvSpPr txBox="1"/>
            <p:nvPr/>
          </p:nvSpPr>
          <p:spPr>
            <a:xfrm>
              <a:off x="3540959" y="5447481"/>
              <a:ext cx="987207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Request (out)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-Information Request (out)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Results (out)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-Planner Results (out)</a:t>
              </a: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6BD6F391-03BE-5974-2ADF-122841988FA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53401" y="2896773"/>
              <a:ext cx="884690" cy="0"/>
            </a:xfrm>
            <a:prstGeom prst="straightConnector1">
              <a:avLst/>
            </a:prstGeom>
            <a:ln w="19050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F3DB52F6-DC85-48AB-544C-FCD2F9E9318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60870" y="4599517"/>
              <a:ext cx="922031" cy="738"/>
            </a:xfrm>
            <a:prstGeom prst="straightConnector1">
              <a:avLst/>
            </a:prstGeom>
            <a:ln w="28575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805EFBA9-F89A-F4AA-B55A-FE4D71BE992A}"/>
                </a:ext>
              </a:extLst>
            </p:cNvPr>
            <p:cNvCxnSpPr>
              <a:cxnSpLocks/>
              <a:endCxn id="9" idx="3"/>
            </p:cNvCxnSpPr>
            <p:nvPr/>
          </p:nvCxnSpPr>
          <p:spPr>
            <a:xfrm flipH="1">
              <a:off x="4851667" y="4599517"/>
              <a:ext cx="886424" cy="739"/>
            </a:xfrm>
            <a:prstGeom prst="straightConnector1">
              <a:avLst/>
            </a:prstGeom>
            <a:ln w="19050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53080E86-4D23-A774-F967-F388C923D11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44967" y="5404528"/>
              <a:ext cx="881221" cy="0"/>
            </a:xfrm>
            <a:prstGeom prst="straightConnector1">
              <a:avLst/>
            </a:prstGeom>
            <a:ln w="19050">
              <a:prstDash val="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9AEA6192-3CFB-C3DC-62C3-6BCFE41476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10320" y="4427232"/>
              <a:ext cx="1655734" cy="0"/>
            </a:xfrm>
            <a:prstGeom prst="straightConnector1">
              <a:avLst/>
            </a:prstGeom>
            <a:ln w="19050">
              <a:prstDash val="sysDot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6EE09718-9461-F519-738D-CED4577346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8420" y="4585956"/>
              <a:ext cx="1652047" cy="0"/>
            </a:xfrm>
            <a:prstGeom prst="straightConnector1">
              <a:avLst/>
            </a:prstGeom>
            <a:ln w="19050"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A7A95947-F6FE-37CA-E02B-B0F9DFACB9A8}"/>
                </a:ext>
              </a:extLst>
            </p:cNvPr>
            <p:cNvCxnSpPr>
              <a:cxnSpLocks/>
            </p:cNvCxnSpPr>
            <p:nvPr/>
          </p:nvCxnSpPr>
          <p:spPr>
            <a:xfrm>
              <a:off x="8299490" y="3051997"/>
              <a:ext cx="0" cy="1288262"/>
            </a:xfrm>
            <a:prstGeom prst="straightConnector1">
              <a:avLst/>
            </a:prstGeom>
            <a:ln w="19050"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465D2550-9A5E-2B9C-C4A5-BEBE059DFA7D}"/>
                </a:ext>
              </a:extLst>
            </p:cNvPr>
            <p:cNvSpPr/>
            <p:nvPr/>
          </p:nvSpPr>
          <p:spPr>
            <a:xfrm>
              <a:off x="5374611" y="1674572"/>
              <a:ext cx="1139027" cy="38575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ysClr val="windowText" lastClr="000000"/>
                  </a:solidFill>
                </a:rPr>
                <a:t>Event Handler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7CDB0AC5-0E15-BEA5-0D41-E610593E1143}"/>
                </a:ext>
              </a:extLst>
            </p:cNvPr>
            <p:cNvSpPr/>
            <p:nvPr/>
          </p:nvSpPr>
          <p:spPr>
            <a:xfrm>
              <a:off x="7311652" y="1674009"/>
              <a:ext cx="1139027" cy="38575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ysClr val="windowText" lastClr="000000"/>
                  </a:solidFill>
                </a:rPr>
                <a:t>Sim Start/End</a:t>
              </a:r>
            </a:p>
          </p:txBody>
        </p:sp>
        <p:cxnSp>
          <p:nvCxnSpPr>
            <p:cNvPr id="54" name="Elbow Connector 56">
              <a:extLst>
                <a:ext uri="{FF2B5EF4-FFF2-40B4-BE49-F238E27FC236}">
                  <a16:creationId xmlns:a16="http://schemas.microsoft.com/office/drawing/2014/main" id="{DED9E14D-4B83-0719-589B-A0247A26D48A}"/>
                </a:ext>
              </a:extLst>
            </p:cNvPr>
            <p:cNvCxnSpPr>
              <a:cxnSpLocks/>
              <a:stCxn id="7" idx="3"/>
              <a:endCxn id="52" idx="1"/>
            </p:cNvCxnSpPr>
            <p:nvPr/>
          </p:nvCxnSpPr>
          <p:spPr>
            <a:xfrm flipV="1">
              <a:off x="4853401" y="1867447"/>
              <a:ext cx="521210" cy="229931"/>
            </a:xfrm>
            <a:prstGeom prst="bentConnector3">
              <a:avLst>
                <a:gd name="adj1" fmla="val 50000"/>
              </a:avLst>
            </a:prstGeom>
            <a:ln w="19050"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8A6007C7-0ABA-1107-19E0-A027CCDFC33B}"/>
                </a:ext>
              </a:extLst>
            </p:cNvPr>
            <p:cNvCxnSpPr>
              <a:cxnSpLocks/>
              <a:stCxn id="53" idx="1"/>
              <a:endCxn id="52" idx="3"/>
            </p:cNvCxnSpPr>
            <p:nvPr/>
          </p:nvCxnSpPr>
          <p:spPr>
            <a:xfrm flipH="1">
              <a:off x="6513638" y="1866884"/>
              <a:ext cx="798014" cy="563"/>
            </a:xfrm>
            <a:prstGeom prst="straightConnector1">
              <a:avLst/>
            </a:prstGeom>
            <a:ln w="19050">
              <a:prstDash val="solid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53E9E35F-81DE-74CF-0F9A-551E2E925FC1}"/>
                </a:ext>
              </a:extLst>
            </p:cNvPr>
            <p:cNvCxnSpPr>
              <a:cxnSpLocks/>
            </p:cNvCxnSpPr>
            <p:nvPr/>
          </p:nvCxnSpPr>
          <p:spPr>
            <a:xfrm>
              <a:off x="5909435" y="2059759"/>
              <a:ext cx="0" cy="452100"/>
            </a:xfrm>
            <a:prstGeom prst="straightConnector1">
              <a:avLst/>
            </a:prstGeom>
            <a:ln w="19050"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Rounded Rectangle 29">
              <a:extLst>
                <a:ext uri="{FF2B5EF4-FFF2-40B4-BE49-F238E27FC236}">
                  <a16:creationId xmlns:a16="http://schemas.microsoft.com/office/drawing/2014/main" id="{8651A971-FD80-C7DD-B497-3D2C3B67E474}"/>
                </a:ext>
              </a:extLst>
            </p:cNvPr>
            <p:cNvSpPr/>
            <p:nvPr/>
          </p:nvSpPr>
          <p:spPr>
            <a:xfrm>
              <a:off x="5251284" y="1345167"/>
              <a:ext cx="3281173" cy="902555"/>
            </a:xfrm>
            <a:prstGeom prst="roundRect">
              <a:avLst>
                <a:gd name="adj" fmla="val 6097"/>
              </a:avLst>
            </a:prstGeom>
            <a:noFill/>
            <a:ln>
              <a:solidFill>
                <a:schemeClr val="accent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200" i="1" dirty="0">
                  <a:solidFill>
                    <a:sysClr val="windowText" lastClr="000000"/>
                  </a:solidFill>
                </a:rPr>
                <a:t>Simulation Module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6E1EDB20-B750-E5E9-8E92-87267775AC19}"/>
                </a:ext>
              </a:extLst>
            </p:cNvPr>
            <p:cNvSpPr txBox="1"/>
            <p:nvPr/>
          </p:nvSpPr>
          <p:spPr>
            <a:xfrm>
              <a:off x="6513638" y="1571019"/>
              <a:ext cx="675212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8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-Simulation Events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1BDFBA05-B539-78D5-5C05-2D3F74E0B517}"/>
                </a:ext>
              </a:extLst>
            </p:cNvPr>
            <p:cNvSpPr txBox="1"/>
            <p:nvPr/>
          </p:nvSpPr>
          <p:spPr>
            <a:xfrm>
              <a:off x="5879314" y="2036161"/>
              <a:ext cx="113902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8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-Scenario Events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80180917-7F8D-9D6D-41FC-6333D62BEFD1}"/>
                </a:ext>
              </a:extLst>
            </p:cNvPr>
            <p:cNvSpPr txBox="1"/>
            <p:nvPr/>
          </p:nvSpPr>
          <p:spPr>
            <a:xfrm>
              <a:off x="6362517" y="4602876"/>
              <a:ext cx="130903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-Scheduled Measurement Measurements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Requests (out)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-Planner Results (out)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992A8F5A-DD95-6C58-AFDA-689A07A09931}"/>
                </a:ext>
              </a:extLst>
            </p:cNvPr>
            <p:cNvSpPr txBox="1"/>
            <p:nvPr/>
          </p:nvSpPr>
          <p:spPr>
            <a:xfrm>
              <a:off x="8299490" y="3497664"/>
              <a:ext cx="124549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Requests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-Information Requests</a:t>
              </a:r>
            </a:p>
          </p:txBody>
        </p: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08A08C4F-0ED5-606C-7B63-4BC65482EA87}"/>
                </a:ext>
              </a:extLst>
            </p:cNvPr>
            <p:cNvCxnSpPr>
              <a:cxnSpLocks/>
              <a:stCxn id="12" idx="1"/>
            </p:cNvCxnSpPr>
            <p:nvPr/>
          </p:nvCxnSpPr>
          <p:spPr>
            <a:xfrm flipH="1">
              <a:off x="6108372" y="2898253"/>
              <a:ext cx="1642095" cy="5648"/>
            </a:xfrm>
            <a:prstGeom prst="straightConnector1">
              <a:avLst/>
            </a:prstGeom>
            <a:ln w="19050">
              <a:solidFill>
                <a:schemeClr val="accent1"/>
              </a:solidFill>
              <a:prstDash val="sysDot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C2405D2-A033-AC54-5C54-3AC3C9EEF5F9}"/>
                </a:ext>
              </a:extLst>
            </p:cNvPr>
            <p:cNvSpPr txBox="1"/>
            <p:nvPr/>
          </p:nvSpPr>
          <p:spPr>
            <a:xfrm>
              <a:off x="5503714" y="6154439"/>
              <a:ext cx="259565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i="1" dirty="0"/>
                <a:t>DMAS Agent Framework</a:t>
              </a:r>
            </a:p>
          </p:txBody>
        </p:sp>
      </p:grpSp>
      <p:sp>
        <p:nvSpPr>
          <p:cNvPr id="20" name="Right Arrow 7">
            <a:extLst>
              <a:ext uri="{FF2B5EF4-FFF2-40B4-BE49-F238E27FC236}">
                <a16:creationId xmlns:a16="http://schemas.microsoft.com/office/drawing/2014/main" id="{B3BF9FB2-51B2-A379-933C-C0A918782F24}"/>
              </a:ext>
            </a:extLst>
          </p:cNvPr>
          <p:cNvSpPr/>
          <p:nvPr/>
        </p:nvSpPr>
        <p:spPr>
          <a:xfrm>
            <a:off x="4340475" y="2971309"/>
            <a:ext cx="575689" cy="1286004"/>
          </a:xfrm>
          <a:prstGeom prst="rightArrow">
            <a:avLst>
              <a:gd name="adj1" fmla="val 43313"/>
              <a:gd name="adj2" fmla="val 50000"/>
            </a:avLst>
          </a:prstGeom>
          <a:solidFill>
            <a:schemeClr val="bg1"/>
          </a:solidFill>
          <a:ln w="28575">
            <a:solidFill>
              <a:srgbClr val="5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7E59C77-75E8-316F-2082-15FBEF9E7A0A}"/>
              </a:ext>
            </a:extLst>
          </p:cNvPr>
          <p:cNvSpPr txBox="1"/>
          <p:nvPr/>
        </p:nvSpPr>
        <p:spPr>
          <a:xfrm>
            <a:off x="8547302" y="2461479"/>
            <a:ext cx="132761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 (from self or other agents)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306EAFF-9C8B-A643-CD1F-6916EE22315C}"/>
              </a:ext>
            </a:extLst>
          </p:cNvPr>
          <p:cNvSpPr txBox="1"/>
          <p:nvPr/>
        </p:nvSpPr>
        <p:spPr>
          <a:xfrm>
            <a:off x="8566863" y="3998591"/>
            <a:ext cx="147442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State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 (in)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Requests (in)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68D70C8-A244-4B38-995E-20B26E5FD3EE}"/>
              </a:ext>
            </a:extLst>
          </p:cNvPr>
          <p:cNvSpPr txBox="1"/>
          <p:nvPr/>
        </p:nvSpPr>
        <p:spPr>
          <a:xfrm>
            <a:off x="5751961" y="3760069"/>
            <a:ext cx="987207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 (in)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 (in)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 (in)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 (in)</a:t>
            </a:r>
          </a:p>
        </p:txBody>
      </p:sp>
      <p:sp>
        <p:nvSpPr>
          <p:cNvPr id="45" name="Rounded Rectangle 24">
            <a:extLst>
              <a:ext uri="{FF2B5EF4-FFF2-40B4-BE49-F238E27FC236}">
                <a16:creationId xmlns:a16="http://schemas.microsoft.com/office/drawing/2014/main" id="{51AA28BA-6862-4663-8446-48D72CFAD80B}"/>
              </a:ext>
            </a:extLst>
          </p:cNvPr>
          <p:cNvSpPr/>
          <p:nvPr/>
        </p:nvSpPr>
        <p:spPr>
          <a:xfrm>
            <a:off x="1071654" y="3252183"/>
            <a:ext cx="2208387" cy="566218"/>
          </a:xfrm>
          <a:prstGeom prst="round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E23CBA2-40F9-6782-4913-A8CD0DACBD13}"/>
              </a:ext>
            </a:extLst>
          </p:cNvPr>
          <p:cNvSpPr txBox="1"/>
          <p:nvPr/>
        </p:nvSpPr>
        <p:spPr>
          <a:xfrm>
            <a:off x="8512747" y="3065571"/>
            <a:ext cx="114373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Data (out)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8467A47-C1AC-9ED1-7933-4D2A75918A66}"/>
              </a:ext>
            </a:extLst>
          </p:cNvPr>
          <p:cNvCxnSpPr>
            <a:cxnSpLocks/>
          </p:cNvCxnSpPr>
          <p:nvPr/>
        </p:nvCxnSpPr>
        <p:spPr>
          <a:xfrm>
            <a:off x="8301792" y="3035700"/>
            <a:ext cx="1646174" cy="0"/>
          </a:xfrm>
          <a:prstGeom prst="straightConnector1">
            <a:avLst/>
          </a:prstGeom>
          <a:ln w="19050">
            <a:solidFill>
              <a:schemeClr val="accent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0070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4C978-9A8F-D19F-6684-24EF10271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Agent Simulation Architecture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5B37C21-00EB-14D0-89A7-0FEBE1E741B1}"/>
              </a:ext>
            </a:extLst>
          </p:cNvPr>
          <p:cNvGrpSpPr/>
          <p:nvPr/>
        </p:nvGrpSpPr>
        <p:grpSpPr>
          <a:xfrm>
            <a:off x="5338413" y="1171338"/>
            <a:ext cx="6587370" cy="5235236"/>
            <a:chOff x="3135041" y="1166352"/>
            <a:chExt cx="6587370" cy="5235236"/>
          </a:xfrm>
        </p:grpSpPr>
        <p:sp>
          <p:nvSpPr>
            <p:cNvPr id="4" name="Rounded Rectangle 29">
              <a:extLst>
                <a:ext uri="{FF2B5EF4-FFF2-40B4-BE49-F238E27FC236}">
                  <a16:creationId xmlns:a16="http://schemas.microsoft.com/office/drawing/2014/main" id="{F40648B5-DE50-3579-FADA-CAF8E94030E7}"/>
                </a:ext>
              </a:extLst>
            </p:cNvPr>
            <p:cNvSpPr/>
            <p:nvPr/>
          </p:nvSpPr>
          <p:spPr>
            <a:xfrm>
              <a:off x="4492277" y="1166352"/>
              <a:ext cx="5230134" cy="4875209"/>
            </a:xfrm>
            <a:prstGeom prst="roundRect">
              <a:avLst>
                <a:gd name="adj" fmla="val 6097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dirty="0">
                  <a:solidFill>
                    <a:sysClr val="windowText" lastClr="000000"/>
                  </a:solidFill>
                </a:rPr>
                <a:t>Agent</a:t>
              </a:r>
            </a:p>
          </p:txBody>
        </p:sp>
        <p:sp>
          <p:nvSpPr>
            <p:cNvPr id="5" name="Rounded Rectangle 30">
              <a:extLst>
                <a:ext uri="{FF2B5EF4-FFF2-40B4-BE49-F238E27FC236}">
                  <a16:creationId xmlns:a16="http://schemas.microsoft.com/office/drawing/2014/main" id="{36FCB5CD-F302-D51B-34A3-A0B1CCDBE6D6}"/>
                </a:ext>
              </a:extLst>
            </p:cNvPr>
            <p:cNvSpPr/>
            <p:nvPr/>
          </p:nvSpPr>
          <p:spPr>
            <a:xfrm rot="16200000">
              <a:off x="2275564" y="2293861"/>
              <a:ext cx="2154955" cy="435998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Environment</a:t>
              </a:r>
            </a:p>
          </p:txBody>
        </p:sp>
        <p:sp>
          <p:nvSpPr>
            <p:cNvPr id="6" name="Rounded Rectangle 30">
              <a:extLst>
                <a:ext uri="{FF2B5EF4-FFF2-40B4-BE49-F238E27FC236}">
                  <a16:creationId xmlns:a16="http://schemas.microsoft.com/office/drawing/2014/main" id="{87F517DA-6E73-F6CB-E770-58B82D97E783}"/>
                </a:ext>
              </a:extLst>
            </p:cNvPr>
            <p:cNvSpPr/>
            <p:nvPr/>
          </p:nvSpPr>
          <p:spPr>
            <a:xfrm rot="16200000">
              <a:off x="2363435" y="4835074"/>
              <a:ext cx="1979210" cy="435998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Other Agents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51FE5CB-B5E3-B8CC-FC28-61C7280D0EC8}"/>
                </a:ext>
              </a:extLst>
            </p:cNvPr>
            <p:cNvSpPr/>
            <p:nvPr/>
          </p:nvSpPr>
          <p:spPr>
            <a:xfrm>
              <a:off x="4484636" y="1914989"/>
              <a:ext cx="368765" cy="36477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i="1" dirty="0">
                  <a:solidFill>
                    <a:sysClr val="windowText" lastClr="000000"/>
                  </a:solidFill>
                </a:rPr>
                <a:t>SUB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C5E1990-9422-5D7F-F9ED-1C8180FDCE4E}"/>
                </a:ext>
              </a:extLst>
            </p:cNvPr>
            <p:cNvSpPr/>
            <p:nvPr/>
          </p:nvSpPr>
          <p:spPr>
            <a:xfrm>
              <a:off x="4484636" y="2713647"/>
              <a:ext cx="368765" cy="36477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i="1" dirty="0">
                  <a:solidFill>
                    <a:sysClr val="windowText" lastClr="000000"/>
                  </a:solidFill>
                </a:rPr>
                <a:t>REQ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E227E52-179E-4D2F-5FC9-FDFD8678AC53}"/>
                </a:ext>
              </a:extLst>
            </p:cNvPr>
            <p:cNvSpPr/>
            <p:nvPr/>
          </p:nvSpPr>
          <p:spPr>
            <a:xfrm>
              <a:off x="4484637" y="4417867"/>
              <a:ext cx="367030" cy="36477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i="1" dirty="0">
                  <a:solidFill>
                    <a:sysClr val="windowText" lastClr="000000"/>
                  </a:solidFill>
                </a:rPr>
                <a:t>REQ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96CB41F-8ECB-30FC-1971-129130FB3B89}"/>
                </a:ext>
              </a:extLst>
            </p:cNvPr>
            <p:cNvSpPr/>
            <p:nvPr/>
          </p:nvSpPr>
          <p:spPr>
            <a:xfrm>
              <a:off x="4484636" y="5216525"/>
              <a:ext cx="368765" cy="36477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i="1" dirty="0">
                  <a:solidFill>
                    <a:sysClr val="windowText" lastClr="000000"/>
                  </a:solidFill>
                </a:rPr>
                <a:t>REP</a:t>
              </a:r>
            </a:p>
          </p:txBody>
        </p:sp>
        <p:sp>
          <p:nvSpPr>
            <p:cNvPr id="11" name="Rounded Rectangle 29">
              <a:extLst>
                <a:ext uri="{FF2B5EF4-FFF2-40B4-BE49-F238E27FC236}">
                  <a16:creationId xmlns:a16="http://schemas.microsoft.com/office/drawing/2014/main" id="{2B32A1C8-1F4D-FE46-0683-3487D1FA5643}"/>
                </a:ext>
              </a:extLst>
            </p:cNvPr>
            <p:cNvSpPr/>
            <p:nvPr/>
          </p:nvSpPr>
          <p:spPr>
            <a:xfrm rot="16200000">
              <a:off x="4331561" y="3921854"/>
              <a:ext cx="3188753" cy="368764"/>
            </a:xfrm>
            <a:prstGeom prst="roundRect">
              <a:avLst>
                <a:gd name="adj" fmla="val 6097"/>
              </a:avLst>
            </a:prstGeom>
            <a:noFill/>
            <a:ln>
              <a:solidFill>
                <a:srgbClr val="43061E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i="1" dirty="0">
                  <a:solidFill>
                    <a:sysClr val="windowText" lastClr="000000"/>
                  </a:solidFill>
                </a:rPr>
                <a:t>Engineering Module</a:t>
              </a:r>
            </a:p>
          </p:txBody>
        </p:sp>
        <p:sp>
          <p:nvSpPr>
            <p:cNvPr id="12" name="Rounded Rectangle 29">
              <a:extLst>
                <a:ext uri="{FF2B5EF4-FFF2-40B4-BE49-F238E27FC236}">
                  <a16:creationId xmlns:a16="http://schemas.microsoft.com/office/drawing/2014/main" id="{12ADA39C-3563-CAEB-6599-771568637F19}"/>
                </a:ext>
              </a:extLst>
            </p:cNvPr>
            <p:cNvSpPr/>
            <p:nvPr/>
          </p:nvSpPr>
          <p:spPr>
            <a:xfrm>
              <a:off x="7750467" y="2744508"/>
              <a:ext cx="1307237" cy="307489"/>
            </a:xfrm>
            <a:prstGeom prst="roundRect">
              <a:avLst>
                <a:gd name="adj" fmla="val 6097"/>
              </a:avLst>
            </a:prstGeom>
            <a:noFill/>
            <a:ln>
              <a:solidFill>
                <a:schemeClr val="accent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200" i="1" dirty="0">
                  <a:solidFill>
                    <a:sysClr val="windowText" lastClr="000000"/>
                  </a:solidFill>
                </a:rPr>
                <a:t>Science Module</a:t>
              </a:r>
            </a:p>
          </p:txBody>
        </p:sp>
        <p:sp>
          <p:nvSpPr>
            <p:cNvPr id="13" name="Rounded Rectangle 29">
              <a:extLst>
                <a:ext uri="{FF2B5EF4-FFF2-40B4-BE49-F238E27FC236}">
                  <a16:creationId xmlns:a16="http://schemas.microsoft.com/office/drawing/2014/main" id="{4CF191CC-E3D1-061E-10AD-55F38E8AB2A6}"/>
                </a:ext>
              </a:extLst>
            </p:cNvPr>
            <p:cNvSpPr/>
            <p:nvPr/>
          </p:nvSpPr>
          <p:spPr>
            <a:xfrm>
              <a:off x="7756716" y="4340259"/>
              <a:ext cx="1307237" cy="307487"/>
            </a:xfrm>
            <a:prstGeom prst="roundRect">
              <a:avLst>
                <a:gd name="adj" fmla="val 6097"/>
              </a:avLst>
            </a:prstGeom>
            <a:solidFill>
              <a:schemeClr val="accent2">
                <a:lumMod val="10000"/>
                <a:lumOff val="90000"/>
              </a:schemeClr>
            </a:solidFill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100" i="1" dirty="0">
                  <a:solidFill>
                    <a:sysClr val="windowText" lastClr="000000"/>
                  </a:solidFill>
                </a:rPr>
                <a:t>Scheduler Module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E2CFE17B-DDF8-C7E1-74CB-183DE935DC4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66821" y="2896035"/>
              <a:ext cx="922031" cy="738"/>
            </a:xfrm>
            <a:prstGeom prst="straightConnector1">
              <a:avLst/>
            </a:prstGeom>
            <a:ln w="28575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EB52B2B7-ABA9-443F-1E5D-AA7CC65B7D4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62604" y="2117307"/>
              <a:ext cx="922031" cy="738"/>
            </a:xfrm>
            <a:prstGeom prst="straightConnector1">
              <a:avLst/>
            </a:prstGeom>
            <a:ln w="28575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D5D870E-5B50-966E-0DA6-166D5BE5BEDA}"/>
                </a:ext>
              </a:extLst>
            </p:cNvPr>
            <p:cNvSpPr txBox="1"/>
            <p:nvPr/>
          </p:nvSpPr>
          <p:spPr>
            <a:xfrm>
              <a:off x="3534232" y="1765577"/>
              <a:ext cx="98720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-Scenario Events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-Simulation Events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F321F822-5C6A-BD15-F8C8-E7C9183E20A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59138" y="5398175"/>
              <a:ext cx="922031" cy="738"/>
            </a:xfrm>
            <a:prstGeom prst="straightConnector1">
              <a:avLst/>
            </a:prstGeom>
            <a:ln w="28575">
              <a:prstDash val="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8D29D6C-EAC1-451B-A927-59E3C49EC7D8}"/>
                </a:ext>
              </a:extLst>
            </p:cNvPr>
            <p:cNvSpPr txBox="1"/>
            <p:nvPr/>
          </p:nvSpPr>
          <p:spPr>
            <a:xfrm>
              <a:off x="3571039" y="2922499"/>
              <a:ext cx="925497" cy="846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-GP access info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-GS access info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-Agent access info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-Agent state info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observation metrics info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1B13C5C-E425-0922-1BE5-4D3997E07D4A}"/>
                </a:ext>
              </a:extLst>
            </p:cNvPr>
            <p:cNvSpPr txBox="1"/>
            <p:nvPr/>
          </p:nvSpPr>
          <p:spPr>
            <a:xfrm>
              <a:off x="3540959" y="5447481"/>
              <a:ext cx="987207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Request (out)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-Information Request (out)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Results (out)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-Planner Results (out)</a:t>
              </a: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6BD6F391-03BE-5974-2ADF-122841988FA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53401" y="2896773"/>
              <a:ext cx="884690" cy="0"/>
            </a:xfrm>
            <a:prstGeom prst="straightConnector1">
              <a:avLst/>
            </a:prstGeom>
            <a:ln w="19050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F3DB52F6-DC85-48AB-544C-FCD2F9E9318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60870" y="4599517"/>
              <a:ext cx="922031" cy="738"/>
            </a:xfrm>
            <a:prstGeom prst="straightConnector1">
              <a:avLst/>
            </a:prstGeom>
            <a:ln w="28575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805EFBA9-F89A-F4AA-B55A-FE4D71BE992A}"/>
                </a:ext>
              </a:extLst>
            </p:cNvPr>
            <p:cNvCxnSpPr>
              <a:cxnSpLocks/>
              <a:endCxn id="9" idx="3"/>
            </p:cNvCxnSpPr>
            <p:nvPr/>
          </p:nvCxnSpPr>
          <p:spPr>
            <a:xfrm flipH="1">
              <a:off x="4851667" y="4599517"/>
              <a:ext cx="886424" cy="739"/>
            </a:xfrm>
            <a:prstGeom prst="straightConnector1">
              <a:avLst/>
            </a:prstGeom>
            <a:ln w="19050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53080E86-4D23-A774-F967-F388C923D11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44967" y="5404528"/>
              <a:ext cx="881221" cy="0"/>
            </a:xfrm>
            <a:prstGeom prst="straightConnector1">
              <a:avLst/>
            </a:prstGeom>
            <a:ln w="19050">
              <a:prstDash val="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9AEA6192-3CFB-C3DC-62C3-6BCFE41476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10320" y="4427232"/>
              <a:ext cx="1655734" cy="0"/>
            </a:xfrm>
            <a:prstGeom prst="straightConnector1">
              <a:avLst/>
            </a:prstGeom>
            <a:ln w="19050">
              <a:prstDash val="sysDot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6EE09718-9461-F519-738D-CED4577346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8420" y="4585956"/>
              <a:ext cx="1652047" cy="0"/>
            </a:xfrm>
            <a:prstGeom prst="straightConnector1">
              <a:avLst/>
            </a:prstGeom>
            <a:ln w="19050"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A7A95947-F6FE-37CA-E02B-B0F9DFACB9A8}"/>
                </a:ext>
              </a:extLst>
            </p:cNvPr>
            <p:cNvCxnSpPr>
              <a:cxnSpLocks/>
            </p:cNvCxnSpPr>
            <p:nvPr/>
          </p:nvCxnSpPr>
          <p:spPr>
            <a:xfrm>
              <a:off x="8299490" y="3051997"/>
              <a:ext cx="0" cy="1288262"/>
            </a:xfrm>
            <a:prstGeom prst="straightConnector1">
              <a:avLst/>
            </a:prstGeom>
            <a:ln w="19050"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465D2550-9A5E-2B9C-C4A5-BEBE059DFA7D}"/>
                </a:ext>
              </a:extLst>
            </p:cNvPr>
            <p:cNvSpPr/>
            <p:nvPr/>
          </p:nvSpPr>
          <p:spPr>
            <a:xfrm>
              <a:off x="5374611" y="1674572"/>
              <a:ext cx="1139027" cy="38575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ysClr val="windowText" lastClr="000000"/>
                  </a:solidFill>
                </a:rPr>
                <a:t>Event Handler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7CDB0AC5-0E15-BEA5-0D41-E610593E1143}"/>
                </a:ext>
              </a:extLst>
            </p:cNvPr>
            <p:cNvSpPr/>
            <p:nvPr/>
          </p:nvSpPr>
          <p:spPr>
            <a:xfrm>
              <a:off x="7311652" y="1674009"/>
              <a:ext cx="1139027" cy="38575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ysClr val="windowText" lastClr="000000"/>
                  </a:solidFill>
                </a:rPr>
                <a:t>Sim Start/End</a:t>
              </a:r>
            </a:p>
          </p:txBody>
        </p:sp>
        <p:cxnSp>
          <p:nvCxnSpPr>
            <p:cNvPr id="54" name="Elbow Connector 56">
              <a:extLst>
                <a:ext uri="{FF2B5EF4-FFF2-40B4-BE49-F238E27FC236}">
                  <a16:creationId xmlns:a16="http://schemas.microsoft.com/office/drawing/2014/main" id="{DED9E14D-4B83-0719-589B-A0247A26D48A}"/>
                </a:ext>
              </a:extLst>
            </p:cNvPr>
            <p:cNvCxnSpPr>
              <a:cxnSpLocks/>
              <a:stCxn id="7" idx="3"/>
              <a:endCxn id="52" idx="1"/>
            </p:cNvCxnSpPr>
            <p:nvPr/>
          </p:nvCxnSpPr>
          <p:spPr>
            <a:xfrm flipV="1">
              <a:off x="4853401" y="1867447"/>
              <a:ext cx="521210" cy="229931"/>
            </a:xfrm>
            <a:prstGeom prst="bentConnector3">
              <a:avLst>
                <a:gd name="adj1" fmla="val 50000"/>
              </a:avLst>
            </a:prstGeom>
            <a:ln w="19050"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8A6007C7-0ABA-1107-19E0-A027CCDFC33B}"/>
                </a:ext>
              </a:extLst>
            </p:cNvPr>
            <p:cNvCxnSpPr>
              <a:cxnSpLocks/>
              <a:stCxn id="53" idx="1"/>
              <a:endCxn id="52" idx="3"/>
            </p:cNvCxnSpPr>
            <p:nvPr/>
          </p:nvCxnSpPr>
          <p:spPr>
            <a:xfrm flipH="1">
              <a:off x="6513638" y="1866884"/>
              <a:ext cx="798014" cy="563"/>
            </a:xfrm>
            <a:prstGeom prst="straightConnector1">
              <a:avLst/>
            </a:prstGeom>
            <a:ln w="19050">
              <a:prstDash val="solid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53E9E35F-81DE-74CF-0F9A-551E2E925FC1}"/>
                </a:ext>
              </a:extLst>
            </p:cNvPr>
            <p:cNvCxnSpPr>
              <a:cxnSpLocks/>
            </p:cNvCxnSpPr>
            <p:nvPr/>
          </p:nvCxnSpPr>
          <p:spPr>
            <a:xfrm>
              <a:off x="5909435" y="2059759"/>
              <a:ext cx="0" cy="452100"/>
            </a:xfrm>
            <a:prstGeom prst="straightConnector1">
              <a:avLst/>
            </a:prstGeom>
            <a:ln w="19050"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Rounded Rectangle 29">
              <a:extLst>
                <a:ext uri="{FF2B5EF4-FFF2-40B4-BE49-F238E27FC236}">
                  <a16:creationId xmlns:a16="http://schemas.microsoft.com/office/drawing/2014/main" id="{8651A971-FD80-C7DD-B497-3D2C3B67E474}"/>
                </a:ext>
              </a:extLst>
            </p:cNvPr>
            <p:cNvSpPr/>
            <p:nvPr/>
          </p:nvSpPr>
          <p:spPr>
            <a:xfrm>
              <a:off x="5251284" y="1345167"/>
              <a:ext cx="3281173" cy="902555"/>
            </a:xfrm>
            <a:prstGeom prst="roundRect">
              <a:avLst>
                <a:gd name="adj" fmla="val 6097"/>
              </a:avLst>
            </a:prstGeom>
            <a:noFill/>
            <a:ln>
              <a:solidFill>
                <a:schemeClr val="accent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200" i="1" dirty="0">
                  <a:solidFill>
                    <a:sysClr val="windowText" lastClr="000000"/>
                  </a:solidFill>
                </a:rPr>
                <a:t>Simulation Module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6E1EDB20-B750-E5E9-8E92-87267775AC19}"/>
                </a:ext>
              </a:extLst>
            </p:cNvPr>
            <p:cNvSpPr txBox="1"/>
            <p:nvPr/>
          </p:nvSpPr>
          <p:spPr>
            <a:xfrm>
              <a:off x="6513638" y="1571019"/>
              <a:ext cx="675212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8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-Simulation Events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1BDFBA05-B539-78D5-5C05-2D3F74E0B517}"/>
                </a:ext>
              </a:extLst>
            </p:cNvPr>
            <p:cNvSpPr txBox="1"/>
            <p:nvPr/>
          </p:nvSpPr>
          <p:spPr>
            <a:xfrm>
              <a:off x="5879314" y="2036161"/>
              <a:ext cx="113902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8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-Scenario Events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80180917-7F8D-9D6D-41FC-6333D62BEFD1}"/>
                </a:ext>
              </a:extLst>
            </p:cNvPr>
            <p:cNvSpPr txBox="1"/>
            <p:nvPr/>
          </p:nvSpPr>
          <p:spPr>
            <a:xfrm>
              <a:off x="6362517" y="4602876"/>
              <a:ext cx="130903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-Scheduled Measurement Measurements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Requests (out)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-Planner Results (out)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992A8F5A-DD95-6C58-AFDA-689A07A09931}"/>
                </a:ext>
              </a:extLst>
            </p:cNvPr>
            <p:cNvSpPr txBox="1"/>
            <p:nvPr/>
          </p:nvSpPr>
          <p:spPr>
            <a:xfrm>
              <a:off x="8299490" y="3497664"/>
              <a:ext cx="124549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Requests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-Information Requests</a:t>
              </a:r>
            </a:p>
          </p:txBody>
        </p: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08A08C4F-0ED5-606C-7B63-4BC65482EA87}"/>
                </a:ext>
              </a:extLst>
            </p:cNvPr>
            <p:cNvCxnSpPr>
              <a:cxnSpLocks/>
              <a:stCxn id="12" idx="1"/>
            </p:cNvCxnSpPr>
            <p:nvPr/>
          </p:nvCxnSpPr>
          <p:spPr>
            <a:xfrm flipH="1" flipV="1">
              <a:off x="6106410" y="2895822"/>
              <a:ext cx="1644057" cy="2431"/>
            </a:xfrm>
            <a:prstGeom prst="straightConnector1">
              <a:avLst/>
            </a:prstGeom>
            <a:ln w="19050">
              <a:solidFill>
                <a:schemeClr val="accent1"/>
              </a:solidFill>
              <a:prstDash val="sysDot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C2405D2-A033-AC54-5C54-3AC3C9EEF5F9}"/>
                </a:ext>
              </a:extLst>
            </p:cNvPr>
            <p:cNvSpPr txBox="1"/>
            <p:nvPr/>
          </p:nvSpPr>
          <p:spPr>
            <a:xfrm>
              <a:off x="5503714" y="6154439"/>
              <a:ext cx="259565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i="1" dirty="0"/>
                <a:t>DMAS Agent Framework</a:t>
              </a: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87E59C77-75E8-316F-2082-15FBEF9E7A0A}"/>
              </a:ext>
            </a:extLst>
          </p:cNvPr>
          <p:cNvSpPr txBox="1"/>
          <p:nvPr/>
        </p:nvSpPr>
        <p:spPr>
          <a:xfrm>
            <a:off x="8547302" y="2461479"/>
            <a:ext cx="132761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 (from self or other agents)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306EAFF-9C8B-A643-CD1F-6916EE22315C}"/>
              </a:ext>
            </a:extLst>
          </p:cNvPr>
          <p:cNvSpPr txBox="1"/>
          <p:nvPr/>
        </p:nvSpPr>
        <p:spPr>
          <a:xfrm>
            <a:off x="8566863" y="3998591"/>
            <a:ext cx="147442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State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 (in)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Requests (in)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68D70C8-A244-4B38-995E-20B26E5FD3EE}"/>
              </a:ext>
            </a:extLst>
          </p:cNvPr>
          <p:cNvSpPr txBox="1"/>
          <p:nvPr/>
        </p:nvSpPr>
        <p:spPr>
          <a:xfrm>
            <a:off x="5751961" y="3760069"/>
            <a:ext cx="987207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 (in)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 (in)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 (in)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 (in)</a:t>
            </a:r>
          </a:p>
        </p:txBody>
      </p:sp>
      <p:sp>
        <p:nvSpPr>
          <p:cNvPr id="46" name="Content Placeholder 2">
            <a:extLst>
              <a:ext uri="{FF2B5EF4-FFF2-40B4-BE49-F238E27FC236}">
                <a16:creationId xmlns:a16="http://schemas.microsoft.com/office/drawing/2014/main" id="{62E0D686-6540-441C-B29B-969B48A40E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217" y="1770562"/>
            <a:ext cx="4846181" cy="4490959"/>
          </a:xfrm>
        </p:spPr>
        <p:txBody>
          <a:bodyPr>
            <a:normAutofit/>
          </a:bodyPr>
          <a:lstStyle/>
          <a:p>
            <a:r>
              <a:rPr lang="en-US" sz="1200" b="1" dirty="0"/>
              <a:t>Desired Capabilities:</a:t>
            </a:r>
          </a:p>
          <a:p>
            <a:r>
              <a:rPr lang="en-US" sz="1200" i="1" dirty="0"/>
              <a:t>Consider Agent capabilities</a:t>
            </a:r>
          </a:p>
          <a:p>
            <a:pPr marL="174625" indent="-174625">
              <a:buFont typeface="Arial" panose="020B0604020202020204" pitchFamily="34" charset="0"/>
              <a:buChar char="•"/>
            </a:pPr>
            <a:r>
              <a:rPr lang="en-US" sz="1200" dirty="0"/>
              <a:t>Use Knowledge-Base to inform whether the agent can perform a measurement</a:t>
            </a:r>
            <a:endParaRPr lang="en-US" sz="1200" i="1" dirty="0"/>
          </a:p>
          <a:p>
            <a:r>
              <a:rPr lang="en-US" sz="1200" i="1" dirty="0"/>
              <a:t>Consider agent’s current and future state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1200" dirty="0"/>
              <a:t>Use engineering module for current state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1200" dirty="0"/>
              <a:t>Predict agent state as proposed scheduled actions are being performed</a:t>
            </a:r>
            <a:endParaRPr lang="en-US" sz="1200" i="1" dirty="0"/>
          </a:p>
          <a:p>
            <a:r>
              <a:rPr lang="en-US" sz="1200" i="1" dirty="0"/>
              <a:t>Schedule measurements as to maximize scientific value and minimize cost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1200" dirty="0"/>
              <a:t>Quantify the predicted scientific value of a measurement and schedule accordingly</a:t>
            </a:r>
            <a:r>
              <a:rPr lang="en-US" sz="1200" i="1" dirty="0"/>
              <a:t> 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1200" dirty="0"/>
              <a:t>Contain some sort of cost model that weighs down the value of measurements. Can be tied to the engineering cost of performing measurements</a:t>
            </a:r>
            <a:endParaRPr lang="en-US" sz="1200" i="1" dirty="0"/>
          </a:p>
          <a:p>
            <a:r>
              <a:rPr lang="en-US" sz="1200" i="1" dirty="0"/>
              <a:t>Publish and receive results to and from other agent if scheduling algorithm require collaboration with other agents 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32E236A-31D4-461D-A040-E7B0E9333D2F}"/>
              </a:ext>
            </a:extLst>
          </p:cNvPr>
          <p:cNvSpPr txBox="1"/>
          <p:nvPr/>
        </p:nvSpPr>
        <p:spPr>
          <a:xfrm>
            <a:off x="266217" y="1181475"/>
            <a:ext cx="4846181" cy="461665"/>
          </a:xfrm>
          <a:prstGeom prst="rect">
            <a:avLst/>
          </a:prstGeom>
          <a:solidFill>
            <a:schemeClr val="accent2">
              <a:lumMod val="10000"/>
              <a:lumOff val="90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/>
              <a:t>Objective</a:t>
            </a:r>
            <a:r>
              <a:rPr lang="en-US" sz="1200" dirty="0"/>
              <a:t>: Schedule measurement requests according to the agent’s measurement capabilities and state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AB550DC-F04E-B5C4-ECF3-847E6EF346F4}"/>
              </a:ext>
            </a:extLst>
          </p:cNvPr>
          <p:cNvSpPr txBox="1"/>
          <p:nvPr/>
        </p:nvSpPr>
        <p:spPr>
          <a:xfrm>
            <a:off x="8512747" y="3065571"/>
            <a:ext cx="114373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Data (out)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55B41E4-61C3-0AE0-8757-6229D2875DE4}"/>
              </a:ext>
            </a:extLst>
          </p:cNvPr>
          <p:cNvCxnSpPr>
            <a:cxnSpLocks/>
          </p:cNvCxnSpPr>
          <p:nvPr/>
        </p:nvCxnSpPr>
        <p:spPr>
          <a:xfrm>
            <a:off x="8301792" y="3035700"/>
            <a:ext cx="1646174" cy="0"/>
          </a:xfrm>
          <a:prstGeom prst="straightConnector1">
            <a:avLst/>
          </a:prstGeom>
          <a:ln w="19050">
            <a:solidFill>
              <a:schemeClr val="accent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7836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4C978-9A8F-D19F-6684-24EF10271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Scheduler Module</a:t>
            </a:r>
          </a:p>
        </p:txBody>
      </p:sp>
      <p:sp>
        <p:nvSpPr>
          <p:cNvPr id="4" name="Rounded Rectangle 29">
            <a:extLst>
              <a:ext uri="{FF2B5EF4-FFF2-40B4-BE49-F238E27FC236}">
                <a16:creationId xmlns:a16="http://schemas.microsoft.com/office/drawing/2014/main" id="{F40648B5-DE50-3579-FADA-CAF8E94030E7}"/>
              </a:ext>
            </a:extLst>
          </p:cNvPr>
          <p:cNvSpPr/>
          <p:nvPr/>
        </p:nvSpPr>
        <p:spPr>
          <a:xfrm>
            <a:off x="1612345" y="1181475"/>
            <a:ext cx="10305799" cy="4875209"/>
          </a:xfrm>
          <a:prstGeom prst="roundRect">
            <a:avLst>
              <a:gd name="adj" fmla="val 6097"/>
            </a:avLst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ysClr val="windowText" lastClr="000000"/>
                </a:solidFill>
              </a:rPr>
              <a:t>Agent</a:t>
            </a:r>
          </a:p>
        </p:txBody>
      </p:sp>
      <p:sp>
        <p:nvSpPr>
          <p:cNvPr id="5" name="Rounded Rectangle 30">
            <a:extLst>
              <a:ext uri="{FF2B5EF4-FFF2-40B4-BE49-F238E27FC236}">
                <a16:creationId xmlns:a16="http://schemas.microsoft.com/office/drawing/2014/main" id="{36FCB5CD-F302-D51B-34A3-A0B1CCDBE6D6}"/>
              </a:ext>
            </a:extLst>
          </p:cNvPr>
          <p:cNvSpPr/>
          <p:nvPr/>
        </p:nvSpPr>
        <p:spPr>
          <a:xfrm rot="16200000">
            <a:off x="-593260" y="2267141"/>
            <a:ext cx="2154955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Environment</a:t>
            </a:r>
          </a:p>
        </p:txBody>
      </p:sp>
      <p:sp>
        <p:nvSpPr>
          <p:cNvPr id="6" name="Rounded Rectangle 30">
            <a:extLst>
              <a:ext uri="{FF2B5EF4-FFF2-40B4-BE49-F238E27FC236}">
                <a16:creationId xmlns:a16="http://schemas.microsoft.com/office/drawing/2014/main" id="{87F517DA-6E73-F6CB-E770-58B82D97E783}"/>
              </a:ext>
            </a:extLst>
          </p:cNvPr>
          <p:cNvSpPr/>
          <p:nvPr/>
        </p:nvSpPr>
        <p:spPr>
          <a:xfrm rot="16200000">
            <a:off x="-505389" y="4808354"/>
            <a:ext cx="1979210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Other Agents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1FE5CB-B5E3-B8CC-FC28-61C7280D0EC8}"/>
              </a:ext>
            </a:extLst>
          </p:cNvPr>
          <p:cNvSpPr/>
          <p:nvPr/>
        </p:nvSpPr>
        <p:spPr>
          <a:xfrm>
            <a:off x="1615812" y="1888269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SUB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C5E1990-9422-5D7F-F9ED-1C8180FDCE4E}"/>
              </a:ext>
            </a:extLst>
          </p:cNvPr>
          <p:cNvSpPr/>
          <p:nvPr/>
        </p:nvSpPr>
        <p:spPr>
          <a:xfrm>
            <a:off x="1615812" y="2686927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227E52-179E-4D2F-5FC9-FDFD8678AC53}"/>
              </a:ext>
            </a:extLst>
          </p:cNvPr>
          <p:cNvSpPr/>
          <p:nvPr/>
        </p:nvSpPr>
        <p:spPr>
          <a:xfrm>
            <a:off x="1615813" y="4391147"/>
            <a:ext cx="367030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6CB41F-8ECB-30FC-1971-129130FB3B89}"/>
              </a:ext>
            </a:extLst>
          </p:cNvPr>
          <p:cNvSpPr/>
          <p:nvPr/>
        </p:nvSpPr>
        <p:spPr>
          <a:xfrm>
            <a:off x="1615812" y="5189805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REP</a:t>
            </a:r>
          </a:p>
        </p:txBody>
      </p:sp>
      <p:sp>
        <p:nvSpPr>
          <p:cNvPr id="11" name="Rounded Rectangle 29">
            <a:extLst>
              <a:ext uri="{FF2B5EF4-FFF2-40B4-BE49-F238E27FC236}">
                <a16:creationId xmlns:a16="http://schemas.microsoft.com/office/drawing/2014/main" id="{2B32A1C8-1F4D-FE46-0683-3487D1FA5643}"/>
              </a:ext>
            </a:extLst>
          </p:cNvPr>
          <p:cNvSpPr/>
          <p:nvPr/>
        </p:nvSpPr>
        <p:spPr>
          <a:xfrm rot="16200000">
            <a:off x="1468102" y="3914318"/>
            <a:ext cx="3188753" cy="368764"/>
          </a:xfrm>
          <a:prstGeom prst="roundRect">
            <a:avLst>
              <a:gd name="adj" fmla="val 6097"/>
            </a:avLst>
          </a:prstGeom>
          <a:noFill/>
          <a:ln>
            <a:solidFill>
              <a:srgbClr val="43061E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i="1" dirty="0">
                <a:solidFill>
                  <a:sysClr val="windowText" lastClr="000000"/>
                </a:solidFill>
              </a:rPr>
              <a:t>Engineering Module</a:t>
            </a:r>
          </a:p>
        </p:txBody>
      </p:sp>
      <p:sp>
        <p:nvSpPr>
          <p:cNvPr id="12" name="Rounded Rectangle 29">
            <a:extLst>
              <a:ext uri="{FF2B5EF4-FFF2-40B4-BE49-F238E27FC236}">
                <a16:creationId xmlns:a16="http://schemas.microsoft.com/office/drawing/2014/main" id="{12ADA39C-3563-CAEB-6599-771568637F19}"/>
              </a:ext>
            </a:extLst>
          </p:cNvPr>
          <p:cNvSpPr/>
          <p:nvPr/>
        </p:nvSpPr>
        <p:spPr>
          <a:xfrm>
            <a:off x="7164046" y="1555563"/>
            <a:ext cx="1307237" cy="307489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i="1" dirty="0">
                <a:solidFill>
                  <a:sysClr val="windowText" lastClr="000000"/>
                </a:solidFill>
              </a:rPr>
              <a:t>Science Module</a:t>
            </a:r>
          </a:p>
        </p:txBody>
      </p:sp>
      <p:sp>
        <p:nvSpPr>
          <p:cNvPr id="13" name="Rounded Rectangle 29">
            <a:extLst>
              <a:ext uri="{FF2B5EF4-FFF2-40B4-BE49-F238E27FC236}">
                <a16:creationId xmlns:a16="http://schemas.microsoft.com/office/drawing/2014/main" id="{4CF191CC-E3D1-061E-10AD-55F38E8AB2A6}"/>
              </a:ext>
            </a:extLst>
          </p:cNvPr>
          <p:cNvSpPr/>
          <p:nvPr/>
        </p:nvSpPr>
        <p:spPr>
          <a:xfrm>
            <a:off x="4636852" y="3035063"/>
            <a:ext cx="5875506" cy="2934734"/>
          </a:xfrm>
          <a:prstGeom prst="roundRect">
            <a:avLst>
              <a:gd name="adj" fmla="val 6097"/>
            </a:avLst>
          </a:prstGeom>
          <a:solidFill>
            <a:schemeClr val="accent2">
              <a:lumMod val="10000"/>
              <a:lumOff val="90000"/>
            </a:scheme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z="1100" i="1" dirty="0">
                <a:solidFill>
                  <a:sysClr val="windowText" lastClr="000000"/>
                </a:solidFill>
              </a:rPr>
              <a:t>Scheduler/Planning Module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2CFE17B-DDF8-C7E1-74CB-183DE935DC47}"/>
              </a:ext>
            </a:extLst>
          </p:cNvPr>
          <p:cNvCxnSpPr>
            <a:cxnSpLocks/>
          </p:cNvCxnSpPr>
          <p:nvPr/>
        </p:nvCxnSpPr>
        <p:spPr>
          <a:xfrm flipH="1" flipV="1">
            <a:off x="697997" y="2869315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B52B2B7-ABA9-443F-1E5D-AA7CC65B7D4C}"/>
              </a:ext>
            </a:extLst>
          </p:cNvPr>
          <p:cNvCxnSpPr>
            <a:cxnSpLocks/>
          </p:cNvCxnSpPr>
          <p:nvPr/>
        </p:nvCxnSpPr>
        <p:spPr>
          <a:xfrm flipH="1" flipV="1">
            <a:off x="693780" y="2090587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D5D870E-5B50-966E-0DA6-166D5BE5BEDA}"/>
              </a:ext>
            </a:extLst>
          </p:cNvPr>
          <p:cNvSpPr txBox="1"/>
          <p:nvPr/>
        </p:nvSpPr>
        <p:spPr>
          <a:xfrm>
            <a:off x="665408" y="1738857"/>
            <a:ext cx="9872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-Environment Events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-Simulation Events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321F822-5C6A-BD15-F8C8-E7C9183E20A6}"/>
              </a:ext>
            </a:extLst>
          </p:cNvPr>
          <p:cNvCxnSpPr>
            <a:cxnSpLocks/>
          </p:cNvCxnSpPr>
          <p:nvPr/>
        </p:nvCxnSpPr>
        <p:spPr>
          <a:xfrm flipH="1" flipV="1">
            <a:off x="690314" y="5371455"/>
            <a:ext cx="922031" cy="738"/>
          </a:xfrm>
          <a:prstGeom prst="straightConnector1">
            <a:avLst/>
          </a:prstGeom>
          <a:ln w="28575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8D29D6C-EAC1-451B-A927-59E3C49EC7D8}"/>
              </a:ext>
            </a:extLst>
          </p:cNvPr>
          <p:cNvSpPr txBox="1"/>
          <p:nvPr/>
        </p:nvSpPr>
        <p:spPr>
          <a:xfrm>
            <a:off x="702215" y="2895779"/>
            <a:ext cx="925497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-GP access req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-GS access req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access req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state req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observation metrics req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868F4BD-FB1A-AD9A-76F9-5248050C7904}"/>
              </a:ext>
            </a:extLst>
          </p:cNvPr>
          <p:cNvSpPr txBox="1"/>
          <p:nvPr/>
        </p:nvSpPr>
        <p:spPr>
          <a:xfrm>
            <a:off x="679765" y="3858989"/>
            <a:ext cx="98720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1B13C5C-E425-0922-1BE5-4D3997E07D4A}"/>
              </a:ext>
            </a:extLst>
          </p:cNvPr>
          <p:cNvSpPr txBox="1"/>
          <p:nvPr/>
        </p:nvSpPr>
        <p:spPr>
          <a:xfrm>
            <a:off x="672135" y="5420761"/>
            <a:ext cx="98720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BD6F391-03BE-5974-2ADF-122841988FAA}"/>
              </a:ext>
            </a:extLst>
          </p:cNvPr>
          <p:cNvCxnSpPr>
            <a:cxnSpLocks/>
          </p:cNvCxnSpPr>
          <p:nvPr/>
        </p:nvCxnSpPr>
        <p:spPr>
          <a:xfrm flipH="1">
            <a:off x="1989942" y="2889237"/>
            <a:ext cx="884690" cy="0"/>
          </a:xfrm>
          <a:prstGeom prst="straightConnector1">
            <a:avLst/>
          </a:prstGeom>
          <a:ln w="19050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3DB52F6-DC85-48AB-544C-FCD2F9E9318D}"/>
              </a:ext>
            </a:extLst>
          </p:cNvPr>
          <p:cNvCxnSpPr>
            <a:cxnSpLocks/>
          </p:cNvCxnSpPr>
          <p:nvPr/>
        </p:nvCxnSpPr>
        <p:spPr>
          <a:xfrm flipH="1" flipV="1">
            <a:off x="692046" y="4572797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05EFBA9-F89A-F4AA-B55A-FE4D71BE992A}"/>
              </a:ext>
            </a:extLst>
          </p:cNvPr>
          <p:cNvCxnSpPr>
            <a:cxnSpLocks/>
            <a:endCxn id="9" idx="3"/>
          </p:cNvCxnSpPr>
          <p:nvPr/>
        </p:nvCxnSpPr>
        <p:spPr>
          <a:xfrm flipH="1">
            <a:off x="1982843" y="4572797"/>
            <a:ext cx="886424" cy="739"/>
          </a:xfrm>
          <a:prstGeom prst="straightConnector1">
            <a:avLst/>
          </a:prstGeom>
          <a:ln w="19050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3080E86-4D23-A774-F967-F388C923D11E}"/>
              </a:ext>
            </a:extLst>
          </p:cNvPr>
          <p:cNvCxnSpPr>
            <a:cxnSpLocks/>
          </p:cNvCxnSpPr>
          <p:nvPr/>
        </p:nvCxnSpPr>
        <p:spPr>
          <a:xfrm flipH="1">
            <a:off x="1981508" y="5396992"/>
            <a:ext cx="881221" cy="0"/>
          </a:xfrm>
          <a:prstGeom prst="straightConnector1">
            <a:avLst/>
          </a:prstGeom>
          <a:ln w="19050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EE09718-9461-F519-738D-CED4577346E6}"/>
              </a:ext>
            </a:extLst>
          </p:cNvPr>
          <p:cNvCxnSpPr>
            <a:cxnSpLocks/>
          </p:cNvCxnSpPr>
          <p:nvPr/>
        </p:nvCxnSpPr>
        <p:spPr>
          <a:xfrm flipH="1">
            <a:off x="3240377" y="4283098"/>
            <a:ext cx="3211938" cy="0"/>
          </a:xfrm>
          <a:prstGeom prst="straightConnector1">
            <a:avLst/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465D2550-9A5E-2B9C-C4A5-BEBE059DFA7D}"/>
              </a:ext>
            </a:extLst>
          </p:cNvPr>
          <p:cNvSpPr/>
          <p:nvPr/>
        </p:nvSpPr>
        <p:spPr>
          <a:xfrm>
            <a:off x="2511152" y="1667036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Event Handler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CDB0AC5-0E15-BEA5-0D41-E610593E1143}"/>
              </a:ext>
            </a:extLst>
          </p:cNvPr>
          <p:cNvSpPr/>
          <p:nvPr/>
        </p:nvSpPr>
        <p:spPr>
          <a:xfrm>
            <a:off x="4448193" y="1666473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Sim Start/End</a:t>
            </a:r>
          </a:p>
        </p:txBody>
      </p:sp>
      <p:cxnSp>
        <p:nvCxnSpPr>
          <p:cNvPr id="54" name="Elbow Connector 56">
            <a:extLst>
              <a:ext uri="{FF2B5EF4-FFF2-40B4-BE49-F238E27FC236}">
                <a16:creationId xmlns:a16="http://schemas.microsoft.com/office/drawing/2014/main" id="{DED9E14D-4B83-0719-589B-A0247A26D48A}"/>
              </a:ext>
            </a:extLst>
          </p:cNvPr>
          <p:cNvCxnSpPr>
            <a:cxnSpLocks/>
            <a:stCxn id="7" idx="3"/>
            <a:endCxn id="52" idx="1"/>
          </p:cNvCxnSpPr>
          <p:nvPr/>
        </p:nvCxnSpPr>
        <p:spPr>
          <a:xfrm flipV="1">
            <a:off x="1984577" y="1859911"/>
            <a:ext cx="526575" cy="210747"/>
          </a:xfrm>
          <a:prstGeom prst="bentConnector3">
            <a:avLst>
              <a:gd name="adj1" fmla="val 50000"/>
            </a:avLst>
          </a:prstGeom>
          <a:ln w="190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A6007C7-0ABA-1107-19E0-A027CCDFC33B}"/>
              </a:ext>
            </a:extLst>
          </p:cNvPr>
          <p:cNvCxnSpPr>
            <a:cxnSpLocks/>
            <a:stCxn id="53" idx="1"/>
            <a:endCxn id="52" idx="3"/>
          </p:cNvCxnSpPr>
          <p:nvPr/>
        </p:nvCxnSpPr>
        <p:spPr>
          <a:xfrm flipH="1">
            <a:off x="3650179" y="1859348"/>
            <a:ext cx="798014" cy="563"/>
          </a:xfrm>
          <a:prstGeom prst="straightConnector1">
            <a:avLst/>
          </a:prstGeom>
          <a:ln w="19050"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53E9E35F-81DE-74CF-0F9A-551E2E925FC1}"/>
              </a:ext>
            </a:extLst>
          </p:cNvPr>
          <p:cNvCxnSpPr>
            <a:cxnSpLocks/>
          </p:cNvCxnSpPr>
          <p:nvPr/>
        </p:nvCxnSpPr>
        <p:spPr>
          <a:xfrm>
            <a:off x="3069046" y="2052223"/>
            <a:ext cx="0" cy="452100"/>
          </a:xfrm>
          <a:prstGeom prst="straightConnector1">
            <a:avLst/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ounded Rectangle 29">
            <a:extLst>
              <a:ext uri="{FF2B5EF4-FFF2-40B4-BE49-F238E27FC236}">
                <a16:creationId xmlns:a16="http://schemas.microsoft.com/office/drawing/2014/main" id="{8651A971-FD80-C7DD-B497-3D2C3B67E474}"/>
              </a:ext>
            </a:extLst>
          </p:cNvPr>
          <p:cNvSpPr/>
          <p:nvPr/>
        </p:nvSpPr>
        <p:spPr>
          <a:xfrm>
            <a:off x="2387825" y="1337631"/>
            <a:ext cx="3281173" cy="902555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i="1" dirty="0">
                <a:solidFill>
                  <a:sysClr val="windowText" lastClr="000000"/>
                </a:solidFill>
              </a:rPr>
              <a:t>Simulation Module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E1EDB20-B750-E5E9-8E92-87267775AC19}"/>
              </a:ext>
            </a:extLst>
          </p:cNvPr>
          <p:cNvSpPr txBox="1"/>
          <p:nvPr/>
        </p:nvSpPr>
        <p:spPr>
          <a:xfrm>
            <a:off x="3650179" y="1563483"/>
            <a:ext cx="6752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-Simulation Events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1BDFBA05-B539-78D5-5C05-2D3F74E0B517}"/>
              </a:ext>
            </a:extLst>
          </p:cNvPr>
          <p:cNvSpPr txBox="1"/>
          <p:nvPr/>
        </p:nvSpPr>
        <p:spPr>
          <a:xfrm>
            <a:off x="3015855" y="2028625"/>
            <a:ext cx="1139027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-Environment Events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AC94E85-CBF9-94D3-1288-5E961FA14686}"/>
              </a:ext>
            </a:extLst>
          </p:cNvPr>
          <p:cNvSpPr txBox="1"/>
          <p:nvPr/>
        </p:nvSpPr>
        <p:spPr>
          <a:xfrm>
            <a:off x="3464440" y="2601775"/>
            <a:ext cx="19675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Data (from self or in)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 (in)</a:t>
            </a:r>
          </a:p>
        </p:txBody>
      </p:sp>
      <p:cxnSp>
        <p:nvCxnSpPr>
          <p:cNvPr id="33" name="Elbow Connector 32">
            <a:extLst>
              <a:ext uri="{FF2B5EF4-FFF2-40B4-BE49-F238E27FC236}">
                <a16:creationId xmlns:a16="http://schemas.microsoft.com/office/drawing/2014/main" id="{A2710D44-CD41-29EF-090E-B62D030E41D5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3246861" y="1709308"/>
            <a:ext cx="3917185" cy="1179929"/>
          </a:xfrm>
          <a:prstGeom prst="bentConnector3">
            <a:avLst>
              <a:gd name="adj1" fmla="val 73492"/>
            </a:avLst>
          </a:prstGeom>
          <a:ln w="19050">
            <a:solidFill>
              <a:srgbClr val="43061E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2333C00C-4FE5-2D13-43B0-580354686F1E}"/>
              </a:ext>
            </a:extLst>
          </p:cNvPr>
          <p:cNvSpPr/>
          <p:nvPr/>
        </p:nvSpPr>
        <p:spPr>
          <a:xfrm>
            <a:off x="6458801" y="4115946"/>
            <a:ext cx="1308229" cy="45406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i="1" dirty="0">
                <a:solidFill>
                  <a:sysClr val="windowText" lastClr="000000"/>
                </a:solidFill>
              </a:rPr>
              <a:t>Observation Planning (Decentralized  multiagent-level)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83D829D-A528-94C9-8494-2F61383F6CFD}"/>
              </a:ext>
            </a:extLst>
          </p:cNvPr>
          <p:cNvSpPr/>
          <p:nvPr/>
        </p:nvSpPr>
        <p:spPr>
          <a:xfrm>
            <a:off x="7704006" y="5149593"/>
            <a:ext cx="791353" cy="45406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ysClr val="windowText" lastClr="000000"/>
                </a:solidFill>
              </a:rPr>
              <a:t>Predictive Models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1D70ECF-0BA2-9645-77B0-942EB68B78C9}"/>
              </a:ext>
            </a:extLst>
          </p:cNvPr>
          <p:cNvSpPr/>
          <p:nvPr/>
        </p:nvSpPr>
        <p:spPr>
          <a:xfrm>
            <a:off x="5812260" y="3457222"/>
            <a:ext cx="1399336" cy="45406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ysClr val="windowText" lastClr="000000"/>
                </a:solidFill>
              </a:rPr>
              <a:t>Knowledge-Base Instrument Capability Reasoning</a:t>
            </a:r>
          </a:p>
        </p:txBody>
      </p:sp>
      <p:cxnSp>
        <p:nvCxnSpPr>
          <p:cNvPr id="58" name="Elbow Connector 57">
            <a:extLst>
              <a:ext uri="{FF2B5EF4-FFF2-40B4-BE49-F238E27FC236}">
                <a16:creationId xmlns:a16="http://schemas.microsoft.com/office/drawing/2014/main" id="{5F852BCC-40F6-E33C-E177-6F911462D1EF}"/>
              </a:ext>
            </a:extLst>
          </p:cNvPr>
          <p:cNvCxnSpPr>
            <a:cxnSpLocks/>
            <a:stCxn id="42" idx="1"/>
            <a:endCxn id="78" idx="3"/>
          </p:cNvCxnSpPr>
          <p:nvPr/>
        </p:nvCxnSpPr>
        <p:spPr>
          <a:xfrm rot="10800000">
            <a:off x="6967132" y="5115189"/>
            <a:ext cx="736875" cy="261434"/>
          </a:xfrm>
          <a:prstGeom prst="bentConnector3">
            <a:avLst>
              <a:gd name="adj1" fmla="val 72882"/>
            </a:avLst>
          </a:prstGeom>
          <a:ln w="19050">
            <a:solidFill>
              <a:srgbClr val="43061E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0721065E-D747-1C86-6DCA-95637C034403}"/>
              </a:ext>
            </a:extLst>
          </p:cNvPr>
          <p:cNvSpPr txBox="1"/>
          <p:nvPr/>
        </p:nvSpPr>
        <p:spPr>
          <a:xfrm>
            <a:off x="7758102" y="3923441"/>
            <a:ext cx="85659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-Proposed plan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state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C605A652-2C5F-B4F1-20C4-DE28A21BB0DE}"/>
              </a:ext>
            </a:extLst>
          </p:cNvPr>
          <p:cNvSpPr txBox="1"/>
          <p:nvPr/>
        </p:nvSpPr>
        <p:spPr>
          <a:xfrm>
            <a:off x="5587220" y="4580382"/>
            <a:ext cx="6019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-Meas. Perf. Score</a:t>
            </a:r>
          </a:p>
        </p:txBody>
      </p: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0188D7F6-B08C-8A7B-7E23-7AE438B07877}"/>
              </a:ext>
            </a:extLst>
          </p:cNvPr>
          <p:cNvCxnSpPr>
            <a:cxnSpLocks/>
            <a:stCxn id="11" idx="2"/>
            <a:endCxn id="43" idx="1"/>
          </p:cNvCxnSpPr>
          <p:nvPr/>
        </p:nvCxnSpPr>
        <p:spPr>
          <a:xfrm flipV="1">
            <a:off x="3246861" y="3684252"/>
            <a:ext cx="2565399" cy="414448"/>
          </a:xfrm>
          <a:prstGeom prst="bentConnector3">
            <a:avLst>
              <a:gd name="adj1" fmla="val 50000"/>
            </a:avLst>
          </a:prstGeom>
          <a:ln w="19050">
            <a:solidFill>
              <a:srgbClr val="43061E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5FF9114D-4AA5-7D91-AC74-C73C563BD815}"/>
              </a:ext>
            </a:extLst>
          </p:cNvPr>
          <p:cNvSpPr txBox="1"/>
          <p:nvPr/>
        </p:nvSpPr>
        <p:spPr>
          <a:xfrm>
            <a:off x="4968158" y="3388534"/>
            <a:ext cx="9581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Requests (in)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D22C576-B8FE-7E8A-C103-6D44ABFCA834}"/>
              </a:ext>
            </a:extLst>
          </p:cNvPr>
          <p:cNvSpPr/>
          <p:nvPr/>
        </p:nvSpPr>
        <p:spPr>
          <a:xfrm>
            <a:off x="6102126" y="5464304"/>
            <a:ext cx="865005" cy="45406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ysClr val="windowText" lastClr="000000"/>
                </a:solidFill>
              </a:rPr>
              <a:t>Cost Model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591463E-C50C-DB70-2815-C255E7C784B4}"/>
              </a:ext>
            </a:extLst>
          </p:cNvPr>
          <p:cNvSpPr txBox="1"/>
          <p:nvPr/>
        </p:nvSpPr>
        <p:spPr>
          <a:xfrm>
            <a:off x="5469248" y="5364442"/>
            <a:ext cx="67781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-Cost Estimate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16D9A5EC-F526-92EF-D7AB-523227FEF4FA}"/>
              </a:ext>
            </a:extLst>
          </p:cNvPr>
          <p:cNvSpPr/>
          <p:nvPr/>
        </p:nvSpPr>
        <p:spPr>
          <a:xfrm>
            <a:off x="8475593" y="4115946"/>
            <a:ext cx="1308229" cy="45406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i="1" dirty="0">
                <a:solidFill>
                  <a:sysClr val="windowText" lastClr="000000"/>
                </a:solidFill>
              </a:rPr>
              <a:t>Operations Planning (agent-level)</a:t>
            </a:r>
          </a:p>
        </p:txBody>
      </p:sp>
      <p:cxnSp>
        <p:nvCxnSpPr>
          <p:cNvPr id="60" name="Elbow Connector 59">
            <a:extLst>
              <a:ext uri="{FF2B5EF4-FFF2-40B4-BE49-F238E27FC236}">
                <a16:creationId xmlns:a16="http://schemas.microsoft.com/office/drawing/2014/main" id="{75D082A7-D8C3-16ED-3B80-D02C045150AA}"/>
              </a:ext>
            </a:extLst>
          </p:cNvPr>
          <p:cNvCxnSpPr>
            <a:cxnSpLocks/>
            <a:stCxn id="42" idx="0"/>
            <a:endCxn id="40" idx="2"/>
          </p:cNvCxnSpPr>
          <p:nvPr/>
        </p:nvCxnSpPr>
        <p:spPr>
          <a:xfrm rot="16200000" flipV="1">
            <a:off x="7316507" y="4366416"/>
            <a:ext cx="579587" cy="986767"/>
          </a:xfrm>
          <a:prstGeom prst="bentConnector3">
            <a:avLst>
              <a:gd name="adj1" fmla="val 71260"/>
            </a:avLst>
          </a:prstGeom>
          <a:ln w="19050">
            <a:solidFill>
              <a:srgbClr val="43061E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 77">
            <a:extLst>
              <a:ext uri="{FF2B5EF4-FFF2-40B4-BE49-F238E27FC236}">
                <a16:creationId xmlns:a16="http://schemas.microsoft.com/office/drawing/2014/main" id="{5FBBE272-46BF-BDD5-254C-DC0E1B4DD5FC}"/>
              </a:ext>
            </a:extLst>
          </p:cNvPr>
          <p:cNvSpPr/>
          <p:nvPr/>
        </p:nvSpPr>
        <p:spPr>
          <a:xfrm>
            <a:off x="6102126" y="4888159"/>
            <a:ext cx="865005" cy="45406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>
                <a:solidFill>
                  <a:sysClr val="windowText" lastClr="000000"/>
                </a:solidFill>
              </a:rPr>
              <a:t>Meas. Perf. Model</a:t>
            </a:r>
            <a:endParaRPr lang="en-US" sz="1050" i="1" dirty="0">
              <a:solidFill>
                <a:sysClr val="windowText" lastClr="000000"/>
              </a:solidFill>
            </a:endParaRPr>
          </a:p>
        </p:txBody>
      </p:sp>
      <p:cxnSp>
        <p:nvCxnSpPr>
          <p:cNvPr id="76" name="Elbow Connector 57">
            <a:extLst>
              <a:ext uri="{FF2B5EF4-FFF2-40B4-BE49-F238E27FC236}">
                <a16:creationId xmlns:a16="http://schemas.microsoft.com/office/drawing/2014/main" id="{D8ADF0A6-28C9-43C9-A5FF-B29F54B0C350}"/>
              </a:ext>
            </a:extLst>
          </p:cNvPr>
          <p:cNvCxnSpPr>
            <a:cxnSpLocks/>
            <a:stCxn id="78" idx="1"/>
            <a:endCxn id="40" idx="1"/>
          </p:cNvCxnSpPr>
          <p:nvPr/>
        </p:nvCxnSpPr>
        <p:spPr>
          <a:xfrm rot="10800000" flipH="1">
            <a:off x="6102125" y="4342977"/>
            <a:ext cx="356675" cy="772213"/>
          </a:xfrm>
          <a:prstGeom prst="bentConnector3">
            <a:avLst>
              <a:gd name="adj1" fmla="val -133184"/>
            </a:avLst>
          </a:prstGeom>
          <a:ln w="19050">
            <a:solidFill>
              <a:srgbClr val="43061E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6288BB24-6113-4F99-93B9-0C45E9A02C24}"/>
              </a:ext>
            </a:extLst>
          </p:cNvPr>
          <p:cNvSpPr txBox="1"/>
          <p:nvPr/>
        </p:nvSpPr>
        <p:spPr>
          <a:xfrm>
            <a:off x="8073149" y="4733708"/>
            <a:ext cx="85659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state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42DD3CA2-2611-43E9-9F74-57BBCEBDA697}"/>
              </a:ext>
            </a:extLst>
          </p:cNvPr>
          <p:cNvSpPr txBox="1"/>
          <p:nvPr/>
        </p:nvSpPr>
        <p:spPr>
          <a:xfrm>
            <a:off x="7798968" y="4337203"/>
            <a:ext cx="856593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-Modified plan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6E257391-9D17-45DC-BDD5-67F248606309}"/>
              </a:ext>
            </a:extLst>
          </p:cNvPr>
          <p:cNvSpPr txBox="1"/>
          <p:nvPr/>
        </p:nvSpPr>
        <p:spPr>
          <a:xfrm>
            <a:off x="9138711" y="3542054"/>
            <a:ext cx="144094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Requests (out)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Requests (out)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-Data Transmission Request (from self)</a:t>
            </a:r>
          </a:p>
        </p:txBody>
      </p:sp>
      <p:cxnSp>
        <p:nvCxnSpPr>
          <p:cNvPr id="71" name="Elbow Connector 89">
            <a:extLst>
              <a:ext uri="{FF2B5EF4-FFF2-40B4-BE49-F238E27FC236}">
                <a16:creationId xmlns:a16="http://schemas.microsoft.com/office/drawing/2014/main" id="{EE204710-A615-4C56-A77C-CF6FB01C860A}"/>
              </a:ext>
            </a:extLst>
          </p:cNvPr>
          <p:cNvCxnSpPr>
            <a:cxnSpLocks/>
            <a:stCxn id="12" idx="2"/>
            <a:endCxn id="43" idx="0"/>
          </p:cNvCxnSpPr>
          <p:nvPr/>
        </p:nvCxnSpPr>
        <p:spPr>
          <a:xfrm rot="5400000">
            <a:off x="6367712" y="2007269"/>
            <a:ext cx="1594170" cy="1305737"/>
          </a:xfrm>
          <a:prstGeom prst="bentConnector3">
            <a:avLst>
              <a:gd name="adj1" fmla="val 91025"/>
            </a:avLst>
          </a:prstGeom>
          <a:ln w="19050">
            <a:solidFill>
              <a:srgbClr val="43061E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Elbow Connector 59">
            <a:extLst>
              <a:ext uri="{FF2B5EF4-FFF2-40B4-BE49-F238E27FC236}">
                <a16:creationId xmlns:a16="http://schemas.microsoft.com/office/drawing/2014/main" id="{6AC071CF-DC64-4CB3-BF3F-84A0A4C4CF0C}"/>
              </a:ext>
            </a:extLst>
          </p:cNvPr>
          <p:cNvCxnSpPr>
            <a:cxnSpLocks/>
            <a:stCxn id="42" idx="0"/>
            <a:endCxn id="59" idx="2"/>
          </p:cNvCxnSpPr>
          <p:nvPr/>
        </p:nvCxnSpPr>
        <p:spPr>
          <a:xfrm rot="5400000" flipH="1" flipV="1">
            <a:off x="8324902" y="4344788"/>
            <a:ext cx="579587" cy="1030025"/>
          </a:xfrm>
          <a:prstGeom prst="bentConnector3">
            <a:avLst>
              <a:gd name="adj1" fmla="val 71260"/>
            </a:avLst>
          </a:prstGeom>
          <a:ln w="19050">
            <a:solidFill>
              <a:srgbClr val="43061E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Elbow Connector 89">
            <a:extLst>
              <a:ext uri="{FF2B5EF4-FFF2-40B4-BE49-F238E27FC236}">
                <a16:creationId xmlns:a16="http://schemas.microsoft.com/office/drawing/2014/main" id="{A809D245-1A68-4770-958C-3E9E86C1F2E8}"/>
              </a:ext>
            </a:extLst>
          </p:cNvPr>
          <p:cNvCxnSpPr>
            <a:cxnSpLocks/>
            <a:stCxn id="12" idx="2"/>
            <a:endCxn id="59" idx="0"/>
          </p:cNvCxnSpPr>
          <p:nvPr/>
        </p:nvCxnSpPr>
        <p:spPr>
          <a:xfrm rot="16200000" flipH="1">
            <a:off x="7347239" y="2333477"/>
            <a:ext cx="2252894" cy="1312043"/>
          </a:xfrm>
          <a:prstGeom prst="bentConnector3">
            <a:avLst>
              <a:gd name="adj1" fmla="val 64393"/>
            </a:avLst>
          </a:prstGeom>
          <a:ln w="19050">
            <a:solidFill>
              <a:srgbClr val="43061E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Elbow Connector 57">
            <a:extLst>
              <a:ext uri="{FF2B5EF4-FFF2-40B4-BE49-F238E27FC236}">
                <a16:creationId xmlns:a16="http://schemas.microsoft.com/office/drawing/2014/main" id="{52CE6476-C5BC-475C-BBFD-1C2E9ADF5239}"/>
              </a:ext>
            </a:extLst>
          </p:cNvPr>
          <p:cNvCxnSpPr>
            <a:cxnSpLocks/>
            <a:stCxn id="42" idx="2"/>
            <a:endCxn id="37" idx="3"/>
          </p:cNvCxnSpPr>
          <p:nvPr/>
        </p:nvCxnSpPr>
        <p:spPr>
          <a:xfrm rot="5400000">
            <a:off x="7489567" y="5081217"/>
            <a:ext cx="87681" cy="1132552"/>
          </a:xfrm>
          <a:prstGeom prst="bentConnector2">
            <a:avLst/>
          </a:prstGeom>
          <a:ln w="19050">
            <a:solidFill>
              <a:srgbClr val="43061E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A9C4D11D-4AB2-471B-AD88-8BC4CE53CC56}"/>
              </a:ext>
            </a:extLst>
          </p:cNvPr>
          <p:cNvCxnSpPr>
            <a:cxnSpLocks/>
            <a:stCxn id="59" idx="1"/>
            <a:endCxn id="40" idx="3"/>
          </p:cNvCxnSpPr>
          <p:nvPr/>
        </p:nvCxnSpPr>
        <p:spPr>
          <a:xfrm flipH="1">
            <a:off x="7767030" y="4342976"/>
            <a:ext cx="708563" cy="0"/>
          </a:xfrm>
          <a:prstGeom prst="straightConnector1">
            <a:avLst/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9001D1E4-F4F8-4A4F-BB4A-718D0E73BE86}"/>
              </a:ext>
            </a:extLst>
          </p:cNvPr>
          <p:cNvCxnSpPr>
            <a:cxnSpLocks/>
          </p:cNvCxnSpPr>
          <p:nvPr/>
        </p:nvCxnSpPr>
        <p:spPr>
          <a:xfrm>
            <a:off x="7767030" y="4228321"/>
            <a:ext cx="704254" cy="1"/>
          </a:xfrm>
          <a:prstGeom prst="straightConnector1">
            <a:avLst/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Elbow Connector 59">
            <a:extLst>
              <a:ext uri="{FF2B5EF4-FFF2-40B4-BE49-F238E27FC236}">
                <a16:creationId xmlns:a16="http://schemas.microsoft.com/office/drawing/2014/main" id="{25D2B81E-4DA4-4D0E-B446-196976FD0043}"/>
              </a:ext>
            </a:extLst>
          </p:cNvPr>
          <p:cNvCxnSpPr>
            <a:cxnSpLocks/>
            <a:stCxn id="42" idx="2"/>
            <a:endCxn id="59" idx="3"/>
          </p:cNvCxnSpPr>
          <p:nvPr/>
        </p:nvCxnSpPr>
        <p:spPr>
          <a:xfrm rot="5400000" flipH="1" flipV="1">
            <a:off x="8311413" y="4131245"/>
            <a:ext cx="1260677" cy="1684139"/>
          </a:xfrm>
          <a:prstGeom prst="bentConnector4">
            <a:avLst>
              <a:gd name="adj1" fmla="val -7330"/>
              <a:gd name="adj2" fmla="val 113574"/>
            </a:avLst>
          </a:prstGeom>
          <a:ln w="19050">
            <a:solidFill>
              <a:srgbClr val="43061E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Elbow Connector 57">
            <a:extLst>
              <a:ext uri="{FF2B5EF4-FFF2-40B4-BE49-F238E27FC236}">
                <a16:creationId xmlns:a16="http://schemas.microsoft.com/office/drawing/2014/main" id="{6CB1B4AA-35C5-43B3-A661-5317142267A7}"/>
              </a:ext>
            </a:extLst>
          </p:cNvPr>
          <p:cNvCxnSpPr>
            <a:cxnSpLocks/>
            <a:stCxn id="37" idx="1"/>
            <a:endCxn id="40" idx="1"/>
          </p:cNvCxnSpPr>
          <p:nvPr/>
        </p:nvCxnSpPr>
        <p:spPr>
          <a:xfrm rot="10800000" flipH="1">
            <a:off x="6102125" y="4342976"/>
            <a:ext cx="356675" cy="1348358"/>
          </a:xfrm>
          <a:prstGeom prst="bentConnector3">
            <a:avLst>
              <a:gd name="adj1" fmla="val -195003"/>
            </a:avLst>
          </a:prstGeom>
          <a:ln w="19050">
            <a:solidFill>
              <a:srgbClr val="43061E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TextBox 119">
            <a:extLst>
              <a:ext uri="{FF2B5EF4-FFF2-40B4-BE49-F238E27FC236}">
                <a16:creationId xmlns:a16="http://schemas.microsoft.com/office/drawing/2014/main" id="{5B0F82B3-D6DF-4A45-AF6C-012C8B7EFCF6}"/>
              </a:ext>
            </a:extLst>
          </p:cNvPr>
          <p:cNvSpPr txBox="1"/>
          <p:nvPr/>
        </p:nvSpPr>
        <p:spPr>
          <a:xfrm>
            <a:off x="7794189" y="5671120"/>
            <a:ext cx="681404" cy="315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-Predicted Agent States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4CE8356A-A7CF-4499-BEE3-E9D4C339EDDA}"/>
              </a:ext>
            </a:extLst>
          </p:cNvPr>
          <p:cNvSpPr txBox="1"/>
          <p:nvPr/>
        </p:nvSpPr>
        <p:spPr>
          <a:xfrm>
            <a:off x="7123905" y="4939354"/>
            <a:ext cx="6756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-Predicted observation metrics</a:t>
            </a:r>
          </a:p>
          <a:p>
            <a:endParaRPr lang="en-US" sz="7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4235467F-DB14-427C-894D-E6F58F11B36D}"/>
              </a:ext>
            </a:extLst>
          </p:cNvPr>
          <p:cNvSpPr txBox="1"/>
          <p:nvPr/>
        </p:nvSpPr>
        <p:spPr>
          <a:xfrm>
            <a:off x="6557146" y="3015253"/>
            <a:ext cx="9581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Requests (from self)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6814BEF4-9ACC-4D9E-BE5C-2492211CABAC}"/>
              </a:ext>
            </a:extLst>
          </p:cNvPr>
          <p:cNvSpPr txBox="1"/>
          <p:nvPr/>
        </p:nvSpPr>
        <p:spPr>
          <a:xfrm>
            <a:off x="3419990" y="4290748"/>
            <a:ext cx="133284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-Tasks (for self or out)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Requests (out)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Requests (out)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 (out)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 (out)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046166AB-AD23-4F15-B222-BB6096405922}"/>
              </a:ext>
            </a:extLst>
          </p:cNvPr>
          <p:cNvSpPr txBox="1"/>
          <p:nvPr/>
        </p:nvSpPr>
        <p:spPr>
          <a:xfrm>
            <a:off x="5046211" y="3920544"/>
            <a:ext cx="10086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State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 (in)</a:t>
            </a:r>
          </a:p>
        </p:txBody>
      </p:sp>
      <p:cxnSp>
        <p:nvCxnSpPr>
          <p:cNvPr id="146" name="Elbow Connector 18">
            <a:extLst>
              <a:ext uri="{FF2B5EF4-FFF2-40B4-BE49-F238E27FC236}">
                <a16:creationId xmlns:a16="http://schemas.microsoft.com/office/drawing/2014/main" id="{0ABF9FBF-1767-46E7-B8E4-98D1955612A1}"/>
              </a:ext>
            </a:extLst>
          </p:cNvPr>
          <p:cNvCxnSpPr>
            <a:cxnSpLocks/>
            <a:stCxn id="11" idx="2"/>
          </p:cNvCxnSpPr>
          <p:nvPr/>
        </p:nvCxnSpPr>
        <p:spPr>
          <a:xfrm>
            <a:off x="3246861" y="4098700"/>
            <a:ext cx="3211940" cy="115372"/>
          </a:xfrm>
          <a:prstGeom prst="bentConnector3">
            <a:avLst>
              <a:gd name="adj1" fmla="val 52827"/>
            </a:avLst>
          </a:prstGeom>
          <a:ln w="19050">
            <a:solidFill>
              <a:srgbClr val="43061E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Elbow Connector 89">
            <a:extLst>
              <a:ext uri="{FF2B5EF4-FFF2-40B4-BE49-F238E27FC236}">
                <a16:creationId xmlns:a16="http://schemas.microsoft.com/office/drawing/2014/main" id="{A6DB65AE-1ACD-4FB4-A629-53732FBF233B}"/>
              </a:ext>
            </a:extLst>
          </p:cNvPr>
          <p:cNvCxnSpPr>
            <a:cxnSpLocks/>
            <a:stCxn id="43" idx="3"/>
            <a:endCxn id="18" idx="1"/>
          </p:cNvCxnSpPr>
          <p:nvPr/>
        </p:nvCxnSpPr>
        <p:spPr>
          <a:xfrm>
            <a:off x="7211596" y="3684252"/>
            <a:ext cx="758957" cy="21263"/>
          </a:xfrm>
          <a:prstGeom prst="bentConnector3">
            <a:avLst>
              <a:gd name="adj1" fmla="val 50000"/>
            </a:avLst>
          </a:prstGeom>
          <a:ln w="19050">
            <a:solidFill>
              <a:srgbClr val="43061E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TextBox 154">
            <a:extLst>
              <a:ext uri="{FF2B5EF4-FFF2-40B4-BE49-F238E27FC236}">
                <a16:creationId xmlns:a16="http://schemas.microsoft.com/office/drawing/2014/main" id="{F1A2C030-A3BB-4E1E-8CEF-0B3DE44B042F}"/>
              </a:ext>
            </a:extLst>
          </p:cNvPr>
          <p:cNvSpPr txBox="1"/>
          <p:nvPr/>
        </p:nvSpPr>
        <p:spPr>
          <a:xfrm>
            <a:off x="7278892" y="3388534"/>
            <a:ext cx="85659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-Proposed measurements</a:t>
            </a:r>
          </a:p>
        </p:txBody>
      </p:sp>
      <p:cxnSp>
        <p:nvCxnSpPr>
          <p:cNvPr id="86" name="Elbow Connector 57">
            <a:extLst>
              <a:ext uri="{FF2B5EF4-FFF2-40B4-BE49-F238E27FC236}">
                <a16:creationId xmlns:a16="http://schemas.microsoft.com/office/drawing/2014/main" id="{CE940409-E5CD-4EF2-9929-0C4F85BAF482}"/>
              </a:ext>
            </a:extLst>
          </p:cNvPr>
          <p:cNvCxnSpPr>
            <a:cxnSpLocks/>
            <a:stCxn id="42" idx="2"/>
          </p:cNvCxnSpPr>
          <p:nvPr/>
        </p:nvCxnSpPr>
        <p:spPr>
          <a:xfrm rot="5400000" flipH="1">
            <a:off x="7402690" y="4906660"/>
            <a:ext cx="261434" cy="1132552"/>
          </a:xfrm>
          <a:prstGeom prst="bentConnector4">
            <a:avLst>
              <a:gd name="adj1" fmla="val -32868"/>
              <a:gd name="adj2" fmla="val 89227"/>
            </a:avLst>
          </a:prstGeom>
          <a:ln w="19050">
            <a:solidFill>
              <a:srgbClr val="43061E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Elbow Connector 32">
            <a:extLst>
              <a:ext uri="{FF2B5EF4-FFF2-40B4-BE49-F238E27FC236}">
                <a16:creationId xmlns:a16="http://schemas.microsoft.com/office/drawing/2014/main" id="{2A196A60-6BD6-40BB-BFFB-4EED0D7362E5}"/>
              </a:ext>
            </a:extLst>
          </p:cNvPr>
          <p:cNvCxnSpPr>
            <a:cxnSpLocks/>
          </p:cNvCxnSpPr>
          <p:nvPr/>
        </p:nvCxnSpPr>
        <p:spPr>
          <a:xfrm rot="10800000" flipV="1">
            <a:off x="3246862" y="1859348"/>
            <a:ext cx="4268481" cy="1104346"/>
          </a:xfrm>
          <a:prstGeom prst="bentConnector3">
            <a:avLst>
              <a:gd name="adj1" fmla="val -137"/>
            </a:avLst>
          </a:prstGeom>
          <a:ln w="19050">
            <a:solidFill>
              <a:srgbClr val="43061E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BCC2DC8-07CE-647C-A2FB-E19AA60B37F5}"/>
              </a:ext>
            </a:extLst>
          </p:cNvPr>
          <p:cNvSpPr txBox="1"/>
          <p:nvPr/>
        </p:nvSpPr>
        <p:spPr>
          <a:xfrm>
            <a:off x="6389671" y="2710978"/>
            <a:ext cx="114373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Data (out)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ACAB8FE-83D9-223A-3338-C4F0DC43DA74}"/>
              </a:ext>
            </a:extLst>
          </p:cNvPr>
          <p:cNvSpPr/>
          <p:nvPr/>
        </p:nvSpPr>
        <p:spPr>
          <a:xfrm>
            <a:off x="7970553" y="3439971"/>
            <a:ext cx="1073773" cy="53108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ysClr val="windowText" lastClr="000000"/>
                </a:solidFill>
              </a:rPr>
              <a:t>Requirement Determination Reasoning</a:t>
            </a:r>
          </a:p>
        </p:txBody>
      </p:sp>
      <p:cxnSp>
        <p:nvCxnSpPr>
          <p:cNvPr id="25" name="Elbow Connector 89">
            <a:extLst>
              <a:ext uri="{FF2B5EF4-FFF2-40B4-BE49-F238E27FC236}">
                <a16:creationId xmlns:a16="http://schemas.microsoft.com/office/drawing/2014/main" id="{3C2530C3-B043-157B-4103-1A016E405FBB}"/>
              </a:ext>
            </a:extLst>
          </p:cNvPr>
          <p:cNvCxnSpPr>
            <a:cxnSpLocks/>
            <a:endCxn id="40" idx="0"/>
          </p:cNvCxnSpPr>
          <p:nvPr/>
        </p:nvCxnSpPr>
        <p:spPr>
          <a:xfrm rot="10800000" flipV="1">
            <a:off x="7112916" y="3940592"/>
            <a:ext cx="850070" cy="175354"/>
          </a:xfrm>
          <a:prstGeom prst="bentConnector2">
            <a:avLst/>
          </a:prstGeom>
          <a:ln w="19050">
            <a:solidFill>
              <a:srgbClr val="43061E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96CAFF87-0EFF-4409-92E9-BA8160CE2768}"/>
              </a:ext>
            </a:extLst>
          </p:cNvPr>
          <p:cNvSpPr txBox="1"/>
          <p:nvPr/>
        </p:nvSpPr>
        <p:spPr>
          <a:xfrm>
            <a:off x="7139327" y="3669074"/>
            <a:ext cx="91914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</a:t>
            </a:r>
            <a:r>
              <a:rPr lang="en-US" sz="7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Req+Requirements</a:t>
            </a:r>
            <a:endParaRPr lang="en-US" sz="7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841884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4C978-9A8F-D19F-6684-24EF10271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Scheduler Module</a:t>
            </a:r>
          </a:p>
        </p:txBody>
      </p:sp>
      <p:sp>
        <p:nvSpPr>
          <p:cNvPr id="4" name="Rounded Rectangle 29">
            <a:extLst>
              <a:ext uri="{FF2B5EF4-FFF2-40B4-BE49-F238E27FC236}">
                <a16:creationId xmlns:a16="http://schemas.microsoft.com/office/drawing/2014/main" id="{F40648B5-DE50-3579-FADA-CAF8E94030E7}"/>
              </a:ext>
            </a:extLst>
          </p:cNvPr>
          <p:cNvSpPr/>
          <p:nvPr/>
        </p:nvSpPr>
        <p:spPr>
          <a:xfrm>
            <a:off x="1612345" y="1181475"/>
            <a:ext cx="10305799" cy="4875209"/>
          </a:xfrm>
          <a:prstGeom prst="roundRect">
            <a:avLst>
              <a:gd name="adj" fmla="val 6097"/>
            </a:avLst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ysClr val="windowText" lastClr="000000"/>
                </a:solidFill>
              </a:rPr>
              <a:t>Agent</a:t>
            </a:r>
          </a:p>
        </p:txBody>
      </p:sp>
      <p:sp>
        <p:nvSpPr>
          <p:cNvPr id="5" name="Rounded Rectangle 30">
            <a:extLst>
              <a:ext uri="{FF2B5EF4-FFF2-40B4-BE49-F238E27FC236}">
                <a16:creationId xmlns:a16="http://schemas.microsoft.com/office/drawing/2014/main" id="{36FCB5CD-F302-D51B-34A3-A0B1CCDBE6D6}"/>
              </a:ext>
            </a:extLst>
          </p:cNvPr>
          <p:cNvSpPr/>
          <p:nvPr/>
        </p:nvSpPr>
        <p:spPr>
          <a:xfrm rot="16200000">
            <a:off x="-593260" y="2267141"/>
            <a:ext cx="2154955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Environment</a:t>
            </a:r>
          </a:p>
        </p:txBody>
      </p:sp>
      <p:sp>
        <p:nvSpPr>
          <p:cNvPr id="6" name="Rounded Rectangle 30">
            <a:extLst>
              <a:ext uri="{FF2B5EF4-FFF2-40B4-BE49-F238E27FC236}">
                <a16:creationId xmlns:a16="http://schemas.microsoft.com/office/drawing/2014/main" id="{87F517DA-6E73-F6CB-E770-58B82D97E783}"/>
              </a:ext>
            </a:extLst>
          </p:cNvPr>
          <p:cNvSpPr/>
          <p:nvPr/>
        </p:nvSpPr>
        <p:spPr>
          <a:xfrm rot="16200000">
            <a:off x="-505389" y="4808354"/>
            <a:ext cx="1979210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Other Agents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1FE5CB-B5E3-B8CC-FC28-61C7280D0EC8}"/>
              </a:ext>
            </a:extLst>
          </p:cNvPr>
          <p:cNvSpPr/>
          <p:nvPr/>
        </p:nvSpPr>
        <p:spPr>
          <a:xfrm>
            <a:off x="1615812" y="1888269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SUB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C5E1990-9422-5D7F-F9ED-1C8180FDCE4E}"/>
              </a:ext>
            </a:extLst>
          </p:cNvPr>
          <p:cNvSpPr/>
          <p:nvPr/>
        </p:nvSpPr>
        <p:spPr>
          <a:xfrm>
            <a:off x="1615812" y="2686927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227E52-179E-4D2F-5FC9-FDFD8678AC53}"/>
              </a:ext>
            </a:extLst>
          </p:cNvPr>
          <p:cNvSpPr/>
          <p:nvPr/>
        </p:nvSpPr>
        <p:spPr>
          <a:xfrm>
            <a:off x="1615813" y="4391147"/>
            <a:ext cx="367030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6CB41F-8ECB-30FC-1971-129130FB3B89}"/>
              </a:ext>
            </a:extLst>
          </p:cNvPr>
          <p:cNvSpPr/>
          <p:nvPr/>
        </p:nvSpPr>
        <p:spPr>
          <a:xfrm>
            <a:off x="1615812" y="5189805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REP</a:t>
            </a:r>
          </a:p>
        </p:txBody>
      </p:sp>
      <p:sp>
        <p:nvSpPr>
          <p:cNvPr id="11" name="Rounded Rectangle 29">
            <a:extLst>
              <a:ext uri="{FF2B5EF4-FFF2-40B4-BE49-F238E27FC236}">
                <a16:creationId xmlns:a16="http://schemas.microsoft.com/office/drawing/2014/main" id="{2B32A1C8-1F4D-FE46-0683-3487D1FA5643}"/>
              </a:ext>
            </a:extLst>
          </p:cNvPr>
          <p:cNvSpPr/>
          <p:nvPr/>
        </p:nvSpPr>
        <p:spPr>
          <a:xfrm rot="16200000">
            <a:off x="1468102" y="3914318"/>
            <a:ext cx="3188753" cy="368764"/>
          </a:xfrm>
          <a:prstGeom prst="roundRect">
            <a:avLst>
              <a:gd name="adj" fmla="val 6097"/>
            </a:avLst>
          </a:prstGeom>
          <a:noFill/>
          <a:ln>
            <a:solidFill>
              <a:srgbClr val="43061E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i="1" dirty="0">
                <a:solidFill>
                  <a:sysClr val="windowText" lastClr="000000"/>
                </a:solidFill>
              </a:rPr>
              <a:t>Engineering Module</a:t>
            </a:r>
          </a:p>
        </p:txBody>
      </p:sp>
      <p:sp>
        <p:nvSpPr>
          <p:cNvPr id="12" name="Rounded Rectangle 29">
            <a:extLst>
              <a:ext uri="{FF2B5EF4-FFF2-40B4-BE49-F238E27FC236}">
                <a16:creationId xmlns:a16="http://schemas.microsoft.com/office/drawing/2014/main" id="{12ADA39C-3563-CAEB-6599-771568637F19}"/>
              </a:ext>
            </a:extLst>
          </p:cNvPr>
          <p:cNvSpPr/>
          <p:nvPr/>
        </p:nvSpPr>
        <p:spPr>
          <a:xfrm>
            <a:off x="7164046" y="1555563"/>
            <a:ext cx="1307237" cy="307489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i="1" dirty="0">
                <a:solidFill>
                  <a:sysClr val="windowText" lastClr="000000"/>
                </a:solidFill>
              </a:rPr>
              <a:t>Science Module</a:t>
            </a:r>
          </a:p>
        </p:txBody>
      </p:sp>
      <p:sp>
        <p:nvSpPr>
          <p:cNvPr id="13" name="Rounded Rectangle 29">
            <a:extLst>
              <a:ext uri="{FF2B5EF4-FFF2-40B4-BE49-F238E27FC236}">
                <a16:creationId xmlns:a16="http://schemas.microsoft.com/office/drawing/2014/main" id="{4CF191CC-E3D1-061E-10AD-55F38E8AB2A6}"/>
              </a:ext>
            </a:extLst>
          </p:cNvPr>
          <p:cNvSpPr/>
          <p:nvPr/>
        </p:nvSpPr>
        <p:spPr>
          <a:xfrm>
            <a:off x="4636852" y="3035063"/>
            <a:ext cx="5875506" cy="2934734"/>
          </a:xfrm>
          <a:prstGeom prst="roundRect">
            <a:avLst>
              <a:gd name="adj" fmla="val 6097"/>
            </a:avLst>
          </a:prstGeom>
          <a:solidFill>
            <a:schemeClr val="accent2">
              <a:lumMod val="10000"/>
              <a:lumOff val="90000"/>
            </a:scheme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z="1100" i="1" dirty="0">
                <a:solidFill>
                  <a:sysClr val="windowText" lastClr="000000"/>
                </a:solidFill>
              </a:rPr>
              <a:t>Scheduler/Planning Module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2CFE17B-DDF8-C7E1-74CB-183DE935DC47}"/>
              </a:ext>
            </a:extLst>
          </p:cNvPr>
          <p:cNvCxnSpPr>
            <a:cxnSpLocks/>
          </p:cNvCxnSpPr>
          <p:nvPr/>
        </p:nvCxnSpPr>
        <p:spPr>
          <a:xfrm flipH="1" flipV="1">
            <a:off x="697997" y="2869315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B52B2B7-ABA9-443F-1E5D-AA7CC65B7D4C}"/>
              </a:ext>
            </a:extLst>
          </p:cNvPr>
          <p:cNvCxnSpPr>
            <a:cxnSpLocks/>
          </p:cNvCxnSpPr>
          <p:nvPr/>
        </p:nvCxnSpPr>
        <p:spPr>
          <a:xfrm flipH="1" flipV="1">
            <a:off x="693780" y="2090587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D5D870E-5B50-966E-0DA6-166D5BE5BEDA}"/>
              </a:ext>
            </a:extLst>
          </p:cNvPr>
          <p:cNvSpPr txBox="1"/>
          <p:nvPr/>
        </p:nvSpPr>
        <p:spPr>
          <a:xfrm>
            <a:off x="665408" y="1738857"/>
            <a:ext cx="9872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-Environment Events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-Simulation Events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321F822-5C6A-BD15-F8C8-E7C9183E20A6}"/>
              </a:ext>
            </a:extLst>
          </p:cNvPr>
          <p:cNvCxnSpPr>
            <a:cxnSpLocks/>
          </p:cNvCxnSpPr>
          <p:nvPr/>
        </p:nvCxnSpPr>
        <p:spPr>
          <a:xfrm flipH="1" flipV="1">
            <a:off x="690314" y="5371455"/>
            <a:ext cx="922031" cy="738"/>
          </a:xfrm>
          <a:prstGeom prst="straightConnector1">
            <a:avLst/>
          </a:prstGeom>
          <a:ln w="28575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8D29D6C-EAC1-451B-A927-59E3C49EC7D8}"/>
              </a:ext>
            </a:extLst>
          </p:cNvPr>
          <p:cNvSpPr txBox="1"/>
          <p:nvPr/>
        </p:nvSpPr>
        <p:spPr>
          <a:xfrm>
            <a:off x="702215" y="2895779"/>
            <a:ext cx="925497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-GP access req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-GS access req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access req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state req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observation metrics req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868F4BD-FB1A-AD9A-76F9-5248050C7904}"/>
              </a:ext>
            </a:extLst>
          </p:cNvPr>
          <p:cNvSpPr txBox="1"/>
          <p:nvPr/>
        </p:nvSpPr>
        <p:spPr>
          <a:xfrm>
            <a:off x="679765" y="3858989"/>
            <a:ext cx="98720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1B13C5C-E425-0922-1BE5-4D3997E07D4A}"/>
              </a:ext>
            </a:extLst>
          </p:cNvPr>
          <p:cNvSpPr txBox="1"/>
          <p:nvPr/>
        </p:nvSpPr>
        <p:spPr>
          <a:xfrm>
            <a:off x="672135" y="5420761"/>
            <a:ext cx="98720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BD6F391-03BE-5974-2ADF-122841988FAA}"/>
              </a:ext>
            </a:extLst>
          </p:cNvPr>
          <p:cNvCxnSpPr>
            <a:cxnSpLocks/>
          </p:cNvCxnSpPr>
          <p:nvPr/>
        </p:nvCxnSpPr>
        <p:spPr>
          <a:xfrm flipH="1">
            <a:off x="1989942" y="2889237"/>
            <a:ext cx="884690" cy="0"/>
          </a:xfrm>
          <a:prstGeom prst="straightConnector1">
            <a:avLst/>
          </a:prstGeom>
          <a:ln w="19050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3DB52F6-DC85-48AB-544C-FCD2F9E9318D}"/>
              </a:ext>
            </a:extLst>
          </p:cNvPr>
          <p:cNvCxnSpPr>
            <a:cxnSpLocks/>
          </p:cNvCxnSpPr>
          <p:nvPr/>
        </p:nvCxnSpPr>
        <p:spPr>
          <a:xfrm flipH="1" flipV="1">
            <a:off x="692046" y="4572797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05EFBA9-F89A-F4AA-B55A-FE4D71BE992A}"/>
              </a:ext>
            </a:extLst>
          </p:cNvPr>
          <p:cNvCxnSpPr>
            <a:cxnSpLocks/>
            <a:endCxn id="9" idx="3"/>
          </p:cNvCxnSpPr>
          <p:nvPr/>
        </p:nvCxnSpPr>
        <p:spPr>
          <a:xfrm flipH="1">
            <a:off x="1982843" y="4572797"/>
            <a:ext cx="886424" cy="739"/>
          </a:xfrm>
          <a:prstGeom prst="straightConnector1">
            <a:avLst/>
          </a:prstGeom>
          <a:ln w="19050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3080E86-4D23-A774-F967-F388C923D11E}"/>
              </a:ext>
            </a:extLst>
          </p:cNvPr>
          <p:cNvCxnSpPr>
            <a:cxnSpLocks/>
          </p:cNvCxnSpPr>
          <p:nvPr/>
        </p:nvCxnSpPr>
        <p:spPr>
          <a:xfrm flipH="1">
            <a:off x="1981508" y="5396992"/>
            <a:ext cx="881221" cy="0"/>
          </a:xfrm>
          <a:prstGeom prst="straightConnector1">
            <a:avLst/>
          </a:prstGeom>
          <a:ln w="19050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EE09718-9461-F519-738D-CED4577346E6}"/>
              </a:ext>
            </a:extLst>
          </p:cNvPr>
          <p:cNvCxnSpPr>
            <a:cxnSpLocks/>
          </p:cNvCxnSpPr>
          <p:nvPr/>
        </p:nvCxnSpPr>
        <p:spPr>
          <a:xfrm flipH="1">
            <a:off x="3240377" y="4283098"/>
            <a:ext cx="3211938" cy="0"/>
          </a:xfrm>
          <a:prstGeom prst="straightConnector1">
            <a:avLst/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465D2550-9A5E-2B9C-C4A5-BEBE059DFA7D}"/>
              </a:ext>
            </a:extLst>
          </p:cNvPr>
          <p:cNvSpPr/>
          <p:nvPr/>
        </p:nvSpPr>
        <p:spPr>
          <a:xfrm>
            <a:off x="2511152" y="1667036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Event Handler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CDB0AC5-0E15-BEA5-0D41-E610593E1143}"/>
              </a:ext>
            </a:extLst>
          </p:cNvPr>
          <p:cNvSpPr/>
          <p:nvPr/>
        </p:nvSpPr>
        <p:spPr>
          <a:xfrm>
            <a:off x="4448193" y="1666473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Sim Start/End</a:t>
            </a:r>
          </a:p>
        </p:txBody>
      </p:sp>
      <p:cxnSp>
        <p:nvCxnSpPr>
          <p:cNvPr id="54" name="Elbow Connector 56">
            <a:extLst>
              <a:ext uri="{FF2B5EF4-FFF2-40B4-BE49-F238E27FC236}">
                <a16:creationId xmlns:a16="http://schemas.microsoft.com/office/drawing/2014/main" id="{DED9E14D-4B83-0719-589B-A0247A26D48A}"/>
              </a:ext>
            </a:extLst>
          </p:cNvPr>
          <p:cNvCxnSpPr>
            <a:cxnSpLocks/>
            <a:stCxn id="7" idx="3"/>
            <a:endCxn id="52" idx="1"/>
          </p:cNvCxnSpPr>
          <p:nvPr/>
        </p:nvCxnSpPr>
        <p:spPr>
          <a:xfrm flipV="1">
            <a:off x="1984577" y="1859911"/>
            <a:ext cx="526575" cy="210747"/>
          </a:xfrm>
          <a:prstGeom prst="bentConnector3">
            <a:avLst>
              <a:gd name="adj1" fmla="val 50000"/>
            </a:avLst>
          </a:prstGeom>
          <a:ln w="190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A6007C7-0ABA-1107-19E0-A027CCDFC33B}"/>
              </a:ext>
            </a:extLst>
          </p:cNvPr>
          <p:cNvCxnSpPr>
            <a:cxnSpLocks/>
            <a:stCxn id="53" idx="1"/>
            <a:endCxn id="52" idx="3"/>
          </p:cNvCxnSpPr>
          <p:nvPr/>
        </p:nvCxnSpPr>
        <p:spPr>
          <a:xfrm flipH="1">
            <a:off x="3650179" y="1859348"/>
            <a:ext cx="798014" cy="563"/>
          </a:xfrm>
          <a:prstGeom prst="straightConnector1">
            <a:avLst/>
          </a:prstGeom>
          <a:ln w="19050"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53E9E35F-81DE-74CF-0F9A-551E2E925FC1}"/>
              </a:ext>
            </a:extLst>
          </p:cNvPr>
          <p:cNvCxnSpPr>
            <a:cxnSpLocks/>
          </p:cNvCxnSpPr>
          <p:nvPr/>
        </p:nvCxnSpPr>
        <p:spPr>
          <a:xfrm>
            <a:off x="3069046" y="2052223"/>
            <a:ext cx="0" cy="452100"/>
          </a:xfrm>
          <a:prstGeom prst="straightConnector1">
            <a:avLst/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ounded Rectangle 29">
            <a:extLst>
              <a:ext uri="{FF2B5EF4-FFF2-40B4-BE49-F238E27FC236}">
                <a16:creationId xmlns:a16="http://schemas.microsoft.com/office/drawing/2014/main" id="{8651A971-FD80-C7DD-B497-3D2C3B67E474}"/>
              </a:ext>
            </a:extLst>
          </p:cNvPr>
          <p:cNvSpPr/>
          <p:nvPr/>
        </p:nvSpPr>
        <p:spPr>
          <a:xfrm>
            <a:off x="2387825" y="1337631"/>
            <a:ext cx="3281173" cy="902555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i="1" dirty="0">
                <a:solidFill>
                  <a:sysClr val="windowText" lastClr="000000"/>
                </a:solidFill>
              </a:rPr>
              <a:t>Simulation Module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E1EDB20-B750-E5E9-8E92-87267775AC19}"/>
              </a:ext>
            </a:extLst>
          </p:cNvPr>
          <p:cNvSpPr txBox="1"/>
          <p:nvPr/>
        </p:nvSpPr>
        <p:spPr>
          <a:xfrm>
            <a:off x="3650179" y="1563483"/>
            <a:ext cx="6752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-Simulation Events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1BDFBA05-B539-78D5-5C05-2D3F74E0B517}"/>
              </a:ext>
            </a:extLst>
          </p:cNvPr>
          <p:cNvSpPr txBox="1"/>
          <p:nvPr/>
        </p:nvSpPr>
        <p:spPr>
          <a:xfrm>
            <a:off x="3015855" y="2028625"/>
            <a:ext cx="1139027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-Environment Events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AC94E85-CBF9-94D3-1288-5E961FA14686}"/>
              </a:ext>
            </a:extLst>
          </p:cNvPr>
          <p:cNvSpPr txBox="1"/>
          <p:nvPr/>
        </p:nvSpPr>
        <p:spPr>
          <a:xfrm>
            <a:off x="3464440" y="2601775"/>
            <a:ext cx="19675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Data (from self or in)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 (in)</a:t>
            </a:r>
          </a:p>
        </p:txBody>
      </p:sp>
      <p:cxnSp>
        <p:nvCxnSpPr>
          <p:cNvPr id="33" name="Elbow Connector 32">
            <a:extLst>
              <a:ext uri="{FF2B5EF4-FFF2-40B4-BE49-F238E27FC236}">
                <a16:creationId xmlns:a16="http://schemas.microsoft.com/office/drawing/2014/main" id="{A2710D44-CD41-29EF-090E-B62D030E41D5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3246861" y="1709308"/>
            <a:ext cx="3917185" cy="1179929"/>
          </a:xfrm>
          <a:prstGeom prst="bentConnector3">
            <a:avLst>
              <a:gd name="adj1" fmla="val 73492"/>
            </a:avLst>
          </a:prstGeom>
          <a:ln w="19050">
            <a:solidFill>
              <a:srgbClr val="43061E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2333C00C-4FE5-2D13-43B0-580354686F1E}"/>
              </a:ext>
            </a:extLst>
          </p:cNvPr>
          <p:cNvSpPr/>
          <p:nvPr/>
        </p:nvSpPr>
        <p:spPr>
          <a:xfrm>
            <a:off x="6458801" y="4115946"/>
            <a:ext cx="1308229" cy="45406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i="1" dirty="0">
                <a:solidFill>
                  <a:sysClr val="windowText" lastClr="000000"/>
                </a:solidFill>
              </a:rPr>
              <a:t>Observation Planning (Decentralized  multiagent-level)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83D829D-A528-94C9-8494-2F61383F6CFD}"/>
              </a:ext>
            </a:extLst>
          </p:cNvPr>
          <p:cNvSpPr/>
          <p:nvPr/>
        </p:nvSpPr>
        <p:spPr>
          <a:xfrm>
            <a:off x="7704006" y="5149593"/>
            <a:ext cx="791353" cy="45406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ysClr val="windowText" lastClr="000000"/>
                </a:solidFill>
              </a:rPr>
              <a:t>Predictive Models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1D70ECF-0BA2-9645-77B0-942EB68B78C9}"/>
              </a:ext>
            </a:extLst>
          </p:cNvPr>
          <p:cNvSpPr/>
          <p:nvPr/>
        </p:nvSpPr>
        <p:spPr>
          <a:xfrm>
            <a:off x="5812259" y="3457222"/>
            <a:ext cx="1460597" cy="45406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ysClr val="windowText" lastClr="000000"/>
                </a:solidFill>
              </a:rPr>
              <a:t>Knowledge-Base Instrument Capability Reasoning</a:t>
            </a:r>
          </a:p>
        </p:txBody>
      </p:sp>
      <p:cxnSp>
        <p:nvCxnSpPr>
          <p:cNvPr id="58" name="Elbow Connector 57">
            <a:extLst>
              <a:ext uri="{FF2B5EF4-FFF2-40B4-BE49-F238E27FC236}">
                <a16:creationId xmlns:a16="http://schemas.microsoft.com/office/drawing/2014/main" id="{5F852BCC-40F6-E33C-E177-6F911462D1EF}"/>
              </a:ext>
            </a:extLst>
          </p:cNvPr>
          <p:cNvCxnSpPr>
            <a:cxnSpLocks/>
            <a:stCxn id="42" idx="1"/>
            <a:endCxn id="78" idx="3"/>
          </p:cNvCxnSpPr>
          <p:nvPr/>
        </p:nvCxnSpPr>
        <p:spPr>
          <a:xfrm rot="10800000">
            <a:off x="6967132" y="5115189"/>
            <a:ext cx="736875" cy="261434"/>
          </a:xfrm>
          <a:prstGeom prst="bentConnector3">
            <a:avLst>
              <a:gd name="adj1" fmla="val 72882"/>
            </a:avLst>
          </a:prstGeom>
          <a:ln w="19050">
            <a:solidFill>
              <a:srgbClr val="43061E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0721065E-D747-1C86-6DCA-95637C034403}"/>
              </a:ext>
            </a:extLst>
          </p:cNvPr>
          <p:cNvSpPr txBox="1"/>
          <p:nvPr/>
        </p:nvSpPr>
        <p:spPr>
          <a:xfrm>
            <a:off x="7758102" y="3923441"/>
            <a:ext cx="85659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-Proposed plan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state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C605A652-2C5F-B4F1-20C4-DE28A21BB0DE}"/>
              </a:ext>
            </a:extLst>
          </p:cNvPr>
          <p:cNvSpPr txBox="1"/>
          <p:nvPr/>
        </p:nvSpPr>
        <p:spPr>
          <a:xfrm>
            <a:off x="5587220" y="4580382"/>
            <a:ext cx="6019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-Meas. Perf. Score</a:t>
            </a:r>
          </a:p>
        </p:txBody>
      </p: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0188D7F6-B08C-8A7B-7E23-7AE438B07877}"/>
              </a:ext>
            </a:extLst>
          </p:cNvPr>
          <p:cNvCxnSpPr>
            <a:cxnSpLocks/>
            <a:stCxn id="11" idx="2"/>
            <a:endCxn id="43" idx="1"/>
          </p:cNvCxnSpPr>
          <p:nvPr/>
        </p:nvCxnSpPr>
        <p:spPr>
          <a:xfrm flipV="1">
            <a:off x="3246861" y="3684252"/>
            <a:ext cx="2565398" cy="414448"/>
          </a:xfrm>
          <a:prstGeom prst="bentConnector3">
            <a:avLst>
              <a:gd name="adj1" fmla="val 66179"/>
            </a:avLst>
          </a:prstGeom>
          <a:ln w="19050">
            <a:solidFill>
              <a:srgbClr val="43061E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5FF9114D-4AA5-7D91-AC74-C73C563BD815}"/>
              </a:ext>
            </a:extLst>
          </p:cNvPr>
          <p:cNvSpPr txBox="1"/>
          <p:nvPr/>
        </p:nvSpPr>
        <p:spPr>
          <a:xfrm>
            <a:off x="4968158" y="3388534"/>
            <a:ext cx="9581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Requests (in)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D22C576-B8FE-7E8A-C103-6D44ABFCA834}"/>
              </a:ext>
            </a:extLst>
          </p:cNvPr>
          <p:cNvSpPr/>
          <p:nvPr/>
        </p:nvSpPr>
        <p:spPr>
          <a:xfrm>
            <a:off x="6102126" y="5464304"/>
            <a:ext cx="865005" cy="45406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ysClr val="windowText" lastClr="000000"/>
                </a:solidFill>
              </a:rPr>
              <a:t>Cost Model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591463E-C50C-DB70-2815-C255E7C784B4}"/>
              </a:ext>
            </a:extLst>
          </p:cNvPr>
          <p:cNvSpPr txBox="1"/>
          <p:nvPr/>
        </p:nvSpPr>
        <p:spPr>
          <a:xfrm>
            <a:off x="5469248" y="5364442"/>
            <a:ext cx="67781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-Cost Estimate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16D9A5EC-F526-92EF-D7AB-523227FEF4FA}"/>
              </a:ext>
            </a:extLst>
          </p:cNvPr>
          <p:cNvSpPr/>
          <p:nvPr/>
        </p:nvSpPr>
        <p:spPr>
          <a:xfrm>
            <a:off x="8475593" y="4115946"/>
            <a:ext cx="1308229" cy="45406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i="1" dirty="0">
                <a:solidFill>
                  <a:sysClr val="windowText" lastClr="000000"/>
                </a:solidFill>
              </a:rPr>
              <a:t>Operations Planning (agent-level)</a:t>
            </a:r>
          </a:p>
        </p:txBody>
      </p:sp>
      <p:cxnSp>
        <p:nvCxnSpPr>
          <p:cNvPr id="60" name="Elbow Connector 59">
            <a:extLst>
              <a:ext uri="{FF2B5EF4-FFF2-40B4-BE49-F238E27FC236}">
                <a16:creationId xmlns:a16="http://schemas.microsoft.com/office/drawing/2014/main" id="{75D082A7-D8C3-16ED-3B80-D02C045150AA}"/>
              </a:ext>
            </a:extLst>
          </p:cNvPr>
          <p:cNvCxnSpPr>
            <a:cxnSpLocks/>
            <a:stCxn id="42" idx="0"/>
            <a:endCxn id="40" idx="2"/>
          </p:cNvCxnSpPr>
          <p:nvPr/>
        </p:nvCxnSpPr>
        <p:spPr>
          <a:xfrm rot="16200000" flipV="1">
            <a:off x="7316507" y="4366416"/>
            <a:ext cx="579587" cy="986767"/>
          </a:xfrm>
          <a:prstGeom prst="bentConnector3">
            <a:avLst>
              <a:gd name="adj1" fmla="val 71260"/>
            </a:avLst>
          </a:prstGeom>
          <a:ln w="19050">
            <a:solidFill>
              <a:srgbClr val="43061E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 77">
            <a:extLst>
              <a:ext uri="{FF2B5EF4-FFF2-40B4-BE49-F238E27FC236}">
                <a16:creationId xmlns:a16="http://schemas.microsoft.com/office/drawing/2014/main" id="{5FBBE272-46BF-BDD5-254C-DC0E1B4DD5FC}"/>
              </a:ext>
            </a:extLst>
          </p:cNvPr>
          <p:cNvSpPr/>
          <p:nvPr/>
        </p:nvSpPr>
        <p:spPr>
          <a:xfrm>
            <a:off x="6102126" y="4888159"/>
            <a:ext cx="865005" cy="45406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>
                <a:solidFill>
                  <a:sysClr val="windowText" lastClr="000000"/>
                </a:solidFill>
              </a:rPr>
              <a:t>Meas. Perf. Model</a:t>
            </a:r>
            <a:endParaRPr lang="en-US" sz="1050" i="1" dirty="0">
              <a:solidFill>
                <a:sysClr val="windowText" lastClr="000000"/>
              </a:solidFill>
            </a:endParaRPr>
          </a:p>
        </p:txBody>
      </p:sp>
      <p:cxnSp>
        <p:nvCxnSpPr>
          <p:cNvPr id="76" name="Elbow Connector 57">
            <a:extLst>
              <a:ext uri="{FF2B5EF4-FFF2-40B4-BE49-F238E27FC236}">
                <a16:creationId xmlns:a16="http://schemas.microsoft.com/office/drawing/2014/main" id="{D8ADF0A6-28C9-43C9-A5FF-B29F54B0C350}"/>
              </a:ext>
            </a:extLst>
          </p:cNvPr>
          <p:cNvCxnSpPr>
            <a:cxnSpLocks/>
            <a:stCxn id="78" idx="1"/>
            <a:endCxn id="40" idx="1"/>
          </p:cNvCxnSpPr>
          <p:nvPr/>
        </p:nvCxnSpPr>
        <p:spPr>
          <a:xfrm rot="10800000" flipH="1">
            <a:off x="6102125" y="4342977"/>
            <a:ext cx="356675" cy="772213"/>
          </a:xfrm>
          <a:prstGeom prst="bentConnector3">
            <a:avLst>
              <a:gd name="adj1" fmla="val -133184"/>
            </a:avLst>
          </a:prstGeom>
          <a:ln w="19050">
            <a:solidFill>
              <a:srgbClr val="43061E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6288BB24-6113-4F99-93B9-0C45E9A02C24}"/>
              </a:ext>
            </a:extLst>
          </p:cNvPr>
          <p:cNvSpPr txBox="1"/>
          <p:nvPr/>
        </p:nvSpPr>
        <p:spPr>
          <a:xfrm>
            <a:off x="8073149" y="4733708"/>
            <a:ext cx="85659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state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42DD3CA2-2611-43E9-9F74-57BBCEBDA697}"/>
              </a:ext>
            </a:extLst>
          </p:cNvPr>
          <p:cNvSpPr txBox="1"/>
          <p:nvPr/>
        </p:nvSpPr>
        <p:spPr>
          <a:xfrm>
            <a:off x="7798968" y="4337203"/>
            <a:ext cx="856593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-Modified plan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6E257391-9D17-45DC-BDD5-67F248606309}"/>
              </a:ext>
            </a:extLst>
          </p:cNvPr>
          <p:cNvSpPr txBox="1"/>
          <p:nvPr/>
        </p:nvSpPr>
        <p:spPr>
          <a:xfrm>
            <a:off x="9138711" y="3542054"/>
            <a:ext cx="144094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Requests (out)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Requests (out)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-Data Transmission Request (from self)</a:t>
            </a:r>
          </a:p>
        </p:txBody>
      </p:sp>
      <p:cxnSp>
        <p:nvCxnSpPr>
          <p:cNvPr id="71" name="Elbow Connector 89">
            <a:extLst>
              <a:ext uri="{FF2B5EF4-FFF2-40B4-BE49-F238E27FC236}">
                <a16:creationId xmlns:a16="http://schemas.microsoft.com/office/drawing/2014/main" id="{EE204710-A615-4C56-A77C-CF6FB01C860A}"/>
              </a:ext>
            </a:extLst>
          </p:cNvPr>
          <p:cNvCxnSpPr>
            <a:cxnSpLocks/>
            <a:stCxn id="12" idx="2"/>
            <a:endCxn id="43" idx="0"/>
          </p:cNvCxnSpPr>
          <p:nvPr/>
        </p:nvCxnSpPr>
        <p:spPr>
          <a:xfrm rot="5400000">
            <a:off x="6383027" y="2022584"/>
            <a:ext cx="1594170" cy="1275107"/>
          </a:xfrm>
          <a:prstGeom prst="bentConnector3">
            <a:avLst>
              <a:gd name="adj1" fmla="val 91087"/>
            </a:avLst>
          </a:prstGeom>
          <a:ln w="19050">
            <a:solidFill>
              <a:srgbClr val="43061E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Elbow Connector 59">
            <a:extLst>
              <a:ext uri="{FF2B5EF4-FFF2-40B4-BE49-F238E27FC236}">
                <a16:creationId xmlns:a16="http://schemas.microsoft.com/office/drawing/2014/main" id="{6AC071CF-DC64-4CB3-BF3F-84A0A4C4CF0C}"/>
              </a:ext>
            </a:extLst>
          </p:cNvPr>
          <p:cNvCxnSpPr>
            <a:cxnSpLocks/>
            <a:stCxn id="42" idx="0"/>
            <a:endCxn id="59" idx="2"/>
          </p:cNvCxnSpPr>
          <p:nvPr/>
        </p:nvCxnSpPr>
        <p:spPr>
          <a:xfrm rot="5400000" flipH="1" flipV="1">
            <a:off x="8324902" y="4344788"/>
            <a:ext cx="579587" cy="1030025"/>
          </a:xfrm>
          <a:prstGeom prst="bentConnector3">
            <a:avLst>
              <a:gd name="adj1" fmla="val 71260"/>
            </a:avLst>
          </a:prstGeom>
          <a:ln w="19050">
            <a:solidFill>
              <a:srgbClr val="43061E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Elbow Connector 89">
            <a:extLst>
              <a:ext uri="{FF2B5EF4-FFF2-40B4-BE49-F238E27FC236}">
                <a16:creationId xmlns:a16="http://schemas.microsoft.com/office/drawing/2014/main" id="{A809D245-1A68-4770-958C-3E9E86C1F2E8}"/>
              </a:ext>
            </a:extLst>
          </p:cNvPr>
          <p:cNvCxnSpPr>
            <a:cxnSpLocks/>
            <a:stCxn id="12" idx="2"/>
            <a:endCxn id="59" idx="0"/>
          </p:cNvCxnSpPr>
          <p:nvPr/>
        </p:nvCxnSpPr>
        <p:spPr>
          <a:xfrm rot="16200000" flipH="1">
            <a:off x="7347239" y="2333477"/>
            <a:ext cx="2252894" cy="1312043"/>
          </a:xfrm>
          <a:prstGeom prst="bentConnector3">
            <a:avLst>
              <a:gd name="adj1" fmla="val 64393"/>
            </a:avLst>
          </a:prstGeom>
          <a:ln w="19050">
            <a:solidFill>
              <a:srgbClr val="43061E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Elbow Connector 57">
            <a:extLst>
              <a:ext uri="{FF2B5EF4-FFF2-40B4-BE49-F238E27FC236}">
                <a16:creationId xmlns:a16="http://schemas.microsoft.com/office/drawing/2014/main" id="{52CE6476-C5BC-475C-BBFD-1C2E9ADF5239}"/>
              </a:ext>
            </a:extLst>
          </p:cNvPr>
          <p:cNvCxnSpPr>
            <a:cxnSpLocks/>
            <a:stCxn id="42" idx="2"/>
            <a:endCxn id="37" idx="3"/>
          </p:cNvCxnSpPr>
          <p:nvPr/>
        </p:nvCxnSpPr>
        <p:spPr>
          <a:xfrm rot="5400000">
            <a:off x="7489567" y="5081217"/>
            <a:ext cx="87681" cy="1132552"/>
          </a:xfrm>
          <a:prstGeom prst="bentConnector2">
            <a:avLst/>
          </a:prstGeom>
          <a:ln w="19050">
            <a:solidFill>
              <a:srgbClr val="43061E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A9C4D11D-4AB2-471B-AD88-8BC4CE53CC56}"/>
              </a:ext>
            </a:extLst>
          </p:cNvPr>
          <p:cNvCxnSpPr>
            <a:cxnSpLocks/>
            <a:stCxn id="59" idx="1"/>
            <a:endCxn id="40" idx="3"/>
          </p:cNvCxnSpPr>
          <p:nvPr/>
        </p:nvCxnSpPr>
        <p:spPr>
          <a:xfrm flipH="1">
            <a:off x="7767030" y="4342976"/>
            <a:ext cx="708563" cy="0"/>
          </a:xfrm>
          <a:prstGeom prst="straightConnector1">
            <a:avLst/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9001D1E4-F4F8-4A4F-BB4A-718D0E73BE86}"/>
              </a:ext>
            </a:extLst>
          </p:cNvPr>
          <p:cNvCxnSpPr>
            <a:cxnSpLocks/>
          </p:cNvCxnSpPr>
          <p:nvPr/>
        </p:nvCxnSpPr>
        <p:spPr>
          <a:xfrm>
            <a:off x="7767030" y="4228321"/>
            <a:ext cx="704254" cy="1"/>
          </a:xfrm>
          <a:prstGeom prst="straightConnector1">
            <a:avLst/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Elbow Connector 59">
            <a:extLst>
              <a:ext uri="{FF2B5EF4-FFF2-40B4-BE49-F238E27FC236}">
                <a16:creationId xmlns:a16="http://schemas.microsoft.com/office/drawing/2014/main" id="{25D2B81E-4DA4-4D0E-B446-196976FD0043}"/>
              </a:ext>
            </a:extLst>
          </p:cNvPr>
          <p:cNvCxnSpPr>
            <a:cxnSpLocks/>
            <a:stCxn id="42" idx="2"/>
            <a:endCxn id="59" idx="3"/>
          </p:cNvCxnSpPr>
          <p:nvPr/>
        </p:nvCxnSpPr>
        <p:spPr>
          <a:xfrm rot="5400000" flipH="1" flipV="1">
            <a:off x="8311413" y="4131245"/>
            <a:ext cx="1260677" cy="1684139"/>
          </a:xfrm>
          <a:prstGeom prst="bentConnector4">
            <a:avLst>
              <a:gd name="adj1" fmla="val -7330"/>
              <a:gd name="adj2" fmla="val 113574"/>
            </a:avLst>
          </a:prstGeom>
          <a:ln w="19050">
            <a:solidFill>
              <a:srgbClr val="43061E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Elbow Connector 57">
            <a:extLst>
              <a:ext uri="{FF2B5EF4-FFF2-40B4-BE49-F238E27FC236}">
                <a16:creationId xmlns:a16="http://schemas.microsoft.com/office/drawing/2014/main" id="{6CB1B4AA-35C5-43B3-A661-5317142267A7}"/>
              </a:ext>
            </a:extLst>
          </p:cNvPr>
          <p:cNvCxnSpPr>
            <a:cxnSpLocks/>
            <a:stCxn id="37" idx="1"/>
            <a:endCxn id="40" idx="1"/>
          </p:cNvCxnSpPr>
          <p:nvPr/>
        </p:nvCxnSpPr>
        <p:spPr>
          <a:xfrm rot="10800000" flipH="1">
            <a:off x="6102125" y="4342976"/>
            <a:ext cx="356675" cy="1348358"/>
          </a:xfrm>
          <a:prstGeom prst="bentConnector3">
            <a:avLst>
              <a:gd name="adj1" fmla="val -195003"/>
            </a:avLst>
          </a:prstGeom>
          <a:ln w="19050">
            <a:solidFill>
              <a:srgbClr val="43061E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TextBox 119">
            <a:extLst>
              <a:ext uri="{FF2B5EF4-FFF2-40B4-BE49-F238E27FC236}">
                <a16:creationId xmlns:a16="http://schemas.microsoft.com/office/drawing/2014/main" id="{5B0F82B3-D6DF-4A45-AF6C-012C8B7EFCF6}"/>
              </a:ext>
            </a:extLst>
          </p:cNvPr>
          <p:cNvSpPr txBox="1"/>
          <p:nvPr/>
        </p:nvSpPr>
        <p:spPr>
          <a:xfrm>
            <a:off x="7794189" y="5671120"/>
            <a:ext cx="681404" cy="315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-Predicted Agent States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4CE8356A-A7CF-4499-BEE3-E9D4C339EDDA}"/>
              </a:ext>
            </a:extLst>
          </p:cNvPr>
          <p:cNvSpPr txBox="1"/>
          <p:nvPr/>
        </p:nvSpPr>
        <p:spPr>
          <a:xfrm>
            <a:off x="7123905" y="4939354"/>
            <a:ext cx="6756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-Predicted observation metrics</a:t>
            </a:r>
          </a:p>
          <a:p>
            <a:endParaRPr lang="en-US" sz="7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4235467F-DB14-427C-894D-E6F58F11B36D}"/>
              </a:ext>
            </a:extLst>
          </p:cNvPr>
          <p:cNvSpPr txBox="1"/>
          <p:nvPr/>
        </p:nvSpPr>
        <p:spPr>
          <a:xfrm>
            <a:off x="6557146" y="3015253"/>
            <a:ext cx="9581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Requests (from self)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6814BEF4-9ACC-4D9E-BE5C-2492211CABAC}"/>
              </a:ext>
            </a:extLst>
          </p:cNvPr>
          <p:cNvSpPr txBox="1"/>
          <p:nvPr/>
        </p:nvSpPr>
        <p:spPr>
          <a:xfrm>
            <a:off x="3419990" y="4290748"/>
            <a:ext cx="133284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-Tasks (for self or out)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Requests (out)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Requests (out)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 (out)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 (out)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046166AB-AD23-4F15-B222-BB6096405922}"/>
              </a:ext>
            </a:extLst>
          </p:cNvPr>
          <p:cNvSpPr txBox="1"/>
          <p:nvPr/>
        </p:nvSpPr>
        <p:spPr>
          <a:xfrm>
            <a:off x="5046211" y="3920544"/>
            <a:ext cx="10086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State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 (in)</a:t>
            </a:r>
          </a:p>
        </p:txBody>
      </p:sp>
      <p:cxnSp>
        <p:nvCxnSpPr>
          <p:cNvPr id="146" name="Elbow Connector 18">
            <a:extLst>
              <a:ext uri="{FF2B5EF4-FFF2-40B4-BE49-F238E27FC236}">
                <a16:creationId xmlns:a16="http://schemas.microsoft.com/office/drawing/2014/main" id="{0ABF9FBF-1767-46E7-B8E4-98D1955612A1}"/>
              </a:ext>
            </a:extLst>
          </p:cNvPr>
          <p:cNvCxnSpPr>
            <a:cxnSpLocks/>
            <a:stCxn id="11" idx="2"/>
          </p:cNvCxnSpPr>
          <p:nvPr/>
        </p:nvCxnSpPr>
        <p:spPr>
          <a:xfrm>
            <a:off x="3246861" y="4098700"/>
            <a:ext cx="3211940" cy="115372"/>
          </a:xfrm>
          <a:prstGeom prst="bentConnector3">
            <a:avLst>
              <a:gd name="adj1" fmla="val 52827"/>
            </a:avLst>
          </a:prstGeom>
          <a:ln w="19050">
            <a:solidFill>
              <a:srgbClr val="43061E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Elbow Connector 89">
            <a:extLst>
              <a:ext uri="{FF2B5EF4-FFF2-40B4-BE49-F238E27FC236}">
                <a16:creationId xmlns:a16="http://schemas.microsoft.com/office/drawing/2014/main" id="{A6DB65AE-1ACD-4FB4-A629-53732FBF233B}"/>
              </a:ext>
            </a:extLst>
          </p:cNvPr>
          <p:cNvCxnSpPr>
            <a:cxnSpLocks/>
            <a:stCxn id="43" idx="3"/>
            <a:endCxn id="40" idx="0"/>
          </p:cNvCxnSpPr>
          <p:nvPr/>
        </p:nvCxnSpPr>
        <p:spPr>
          <a:xfrm flipH="1">
            <a:off x="7112916" y="3684252"/>
            <a:ext cx="159940" cy="431694"/>
          </a:xfrm>
          <a:prstGeom prst="bentConnector4">
            <a:avLst>
              <a:gd name="adj1" fmla="val -142929"/>
              <a:gd name="adj2" fmla="val 76295"/>
            </a:avLst>
          </a:prstGeom>
          <a:ln w="19050">
            <a:solidFill>
              <a:srgbClr val="43061E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TextBox 154">
            <a:extLst>
              <a:ext uri="{FF2B5EF4-FFF2-40B4-BE49-F238E27FC236}">
                <a16:creationId xmlns:a16="http://schemas.microsoft.com/office/drawing/2014/main" id="{F1A2C030-A3BB-4E1E-8CEF-0B3DE44B042F}"/>
              </a:ext>
            </a:extLst>
          </p:cNvPr>
          <p:cNvSpPr txBox="1"/>
          <p:nvPr/>
        </p:nvSpPr>
        <p:spPr>
          <a:xfrm>
            <a:off x="7462044" y="3630644"/>
            <a:ext cx="85659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-Proposed measurements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0" name="Rectangle 159">
                <a:extLst>
                  <a:ext uri="{FF2B5EF4-FFF2-40B4-BE49-F238E27FC236}">
                    <a16:creationId xmlns:a16="http://schemas.microsoft.com/office/drawing/2014/main" id="{852AAEC6-7B1B-4038-A2D1-BA8698B78FA5}"/>
                  </a:ext>
                </a:extLst>
              </p:cNvPr>
              <p:cNvSpPr/>
              <p:nvPr/>
            </p:nvSpPr>
            <p:spPr>
              <a:xfrm>
                <a:off x="2892718" y="4922490"/>
                <a:ext cx="2327527" cy="184232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i="1" dirty="0">
                    <a:solidFill>
                      <a:sysClr val="windowText" lastClr="000000"/>
                    </a:solidFill>
                  </a:rPr>
                  <a:t>Meas. Perf. Model:</a:t>
                </a:r>
              </a:p>
              <a:p>
                <a:pPr algn="ctr"/>
                <a:endParaRPr lang="en-US" sz="1400" i="1" dirty="0">
                  <a:solidFill>
                    <a:sysClr val="windowText" lastClr="000000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sz="12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2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12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2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12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sz="12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12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12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en-US" sz="12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2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2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) </m:t>
                      </m:r>
                      <m:sSub>
                        <m:sSubPr>
                          <m:ctrlPr>
                            <a:rPr lang="en-US" sz="12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2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𝑟𝑒𝑞</m:t>
                          </m:r>
                        </m:sub>
                      </m:sSub>
                      <m:r>
                        <a:rPr lang="en-US" sz="1200" i="1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2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1200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1200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2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1200" i="1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200" i="1" dirty="0">
                  <a:solidFill>
                    <a:sysClr val="windowText" lastClr="000000"/>
                  </a:solidFill>
                </a:endParaRPr>
              </a:p>
              <a:p>
                <a:endParaRPr lang="en-US" sz="1200" b="0" i="1" dirty="0">
                  <a:solidFill>
                    <a:sysClr val="windowText" lastClr="000000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0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0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10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US" sz="1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≔</m:t>
                    </m:r>
                  </m:oMath>
                </a14:m>
                <a:r>
                  <a:rPr lang="en-US" sz="1000" i="1" dirty="0">
                    <a:solidFill>
                      <a:sysClr val="windowText" lastClr="000000"/>
                    </a:solidFill>
                  </a:rPr>
                  <a:t> </a:t>
                </a:r>
                <a:r>
                  <a:rPr lang="en-US" sz="1000" dirty="0">
                    <a:solidFill>
                      <a:sysClr val="windowText" lastClr="000000"/>
                    </a:solidFill>
                  </a:rPr>
                  <a:t>Science Value of Measurement </a:t>
                </a:r>
                <a14:m>
                  <m:oMath xmlns:m="http://schemas.openxmlformats.org/officeDocument/2006/math">
                    <m:r>
                      <a:rPr lang="en-US" sz="100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</m:oMath>
                </a14:m>
                <a:endParaRPr lang="en-US" sz="1000" dirty="0">
                  <a:solidFill>
                    <a:sysClr val="windowText" lastClr="000000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0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0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0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𝑟𝑒𝑞</m:t>
                        </m:r>
                      </m:sub>
                    </m:sSub>
                    <m:r>
                      <a:rPr lang="en-US" sz="1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0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1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sz="1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0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0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0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1000" i="1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≔</m:t>
                    </m:r>
                  </m:oMath>
                </a14:m>
                <a:r>
                  <a:rPr lang="en-US" sz="1000" i="1" dirty="0">
                    <a:solidFill>
                      <a:sysClr val="windowText" lastClr="000000"/>
                    </a:solidFill>
                  </a:rPr>
                  <a:t> </a:t>
                </a:r>
                <a:r>
                  <a:rPr lang="en-US" sz="1000" dirty="0">
                    <a:solidFill>
                      <a:sysClr val="windowText" lastClr="000000"/>
                    </a:solidFill>
                  </a:rPr>
                  <a:t>Predicted performance of measurement</a:t>
                </a:r>
                <a:r>
                  <a:rPr lang="en-US" sz="1000" dirty="0">
                    <a:solidFill>
                      <a:sysClr val="windowText" lastClr="00000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1000" dirty="0">
                    <a:solidFill>
                      <a:sysClr val="windowText" lastClr="000000"/>
                    </a:solidFill>
                  </a:rPr>
                  <a:t> at state </a:t>
                </a:r>
                <a14:m>
                  <m:oMath xmlns:m="http://schemas.openxmlformats.org/officeDocument/2006/math">
                    <m:r>
                      <a:rPr lang="en-US" sz="1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endParaRPr lang="en-US" sz="1000" dirty="0">
                  <a:solidFill>
                    <a:sysClr val="windowText" lastClr="000000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sz="1000" i="1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US" sz="10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0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sz="10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0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10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0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sz="1000" i="1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≔</m:t>
                    </m:r>
                  </m:oMath>
                </a14:m>
                <a:r>
                  <a:rPr lang="en-US" sz="1000" dirty="0">
                    <a:solidFill>
                      <a:sysClr val="windowText" lastClr="000000"/>
                    </a:solidFill>
                  </a:rPr>
                  <a:t> Measurement Performance Score of measurement</a:t>
                </a:r>
                <a:r>
                  <a:rPr lang="en-US" sz="1000" dirty="0">
                    <a:solidFill>
                      <a:sysClr val="windowText" lastClr="00000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000" i="1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1000" dirty="0">
                    <a:solidFill>
                      <a:sysClr val="windowText" lastClr="000000"/>
                    </a:solidFill>
                  </a:rPr>
                  <a:t> at state </a:t>
                </a:r>
                <a14:m>
                  <m:oMath xmlns:m="http://schemas.openxmlformats.org/officeDocument/2006/math">
                    <m:r>
                      <a:rPr lang="en-US" sz="1000" i="1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endParaRPr lang="en-US" sz="10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160" name="Rectangle 159">
                <a:extLst>
                  <a:ext uri="{FF2B5EF4-FFF2-40B4-BE49-F238E27FC236}">
                    <a16:creationId xmlns:a16="http://schemas.microsoft.com/office/drawing/2014/main" id="{852AAEC6-7B1B-4038-A2D1-BA8698B78F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2718" y="4922490"/>
                <a:ext cx="2327527" cy="1842322"/>
              </a:xfrm>
              <a:prstGeom prst="rect">
                <a:avLst/>
              </a:prstGeom>
              <a:blipFill>
                <a:blip r:embed="rId3"/>
                <a:stretch>
                  <a:fillRect r="-261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A14AEAF-AD11-4904-AD9B-293F2884B1E8}"/>
              </a:ext>
            </a:extLst>
          </p:cNvPr>
          <p:cNvCxnSpPr>
            <a:cxnSpLocks/>
          </p:cNvCxnSpPr>
          <p:nvPr/>
        </p:nvCxnSpPr>
        <p:spPr>
          <a:xfrm flipV="1">
            <a:off x="5220245" y="4888160"/>
            <a:ext cx="1746886" cy="3433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F417C32A-D0E9-4E33-8274-C2F370FD79FB}"/>
              </a:ext>
            </a:extLst>
          </p:cNvPr>
          <p:cNvCxnSpPr>
            <a:cxnSpLocks/>
          </p:cNvCxnSpPr>
          <p:nvPr/>
        </p:nvCxnSpPr>
        <p:spPr>
          <a:xfrm flipV="1">
            <a:off x="5220245" y="5342219"/>
            <a:ext cx="1746886" cy="142259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2AD43AA9-A225-4FE6-AB00-B2E735E87A75}"/>
              </a:ext>
            </a:extLst>
          </p:cNvPr>
          <p:cNvCxnSpPr>
            <a:cxnSpLocks/>
          </p:cNvCxnSpPr>
          <p:nvPr/>
        </p:nvCxnSpPr>
        <p:spPr>
          <a:xfrm flipV="1">
            <a:off x="2892718" y="4888160"/>
            <a:ext cx="3209408" cy="3433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FC4D8017-2910-47A9-9E8E-6B144F1EA324}"/>
              </a:ext>
            </a:extLst>
          </p:cNvPr>
          <p:cNvCxnSpPr>
            <a:cxnSpLocks/>
          </p:cNvCxnSpPr>
          <p:nvPr/>
        </p:nvCxnSpPr>
        <p:spPr>
          <a:xfrm flipV="1">
            <a:off x="5220245" y="5342219"/>
            <a:ext cx="881879" cy="35085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Elbow Connector 57">
            <a:extLst>
              <a:ext uri="{FF2B5EF4-FFF2-40B4-BE49-F238E27FC236}">
                <a16:creationId xmlns:a16="http://schemas.microsoft.com/office/drawing/2014/main" id="{CE940409-E5CD-4EF2-9929-0C4F85BAF482}"/>
              </a:ext>
            </a:extLst>
          </p:cNvPr>
          <p:cNvCxnSpPr>
            <a:cxnSpLocks/>
            <a:stCxn id="42" idx="2"/>
          </p:cNvCxnSpPr>
          <p:nvPr/>
        </p:nvCxnSpPr>
        <p:spPr>
          <a:xfrm rot="5400000" flipH="1">
            <a:off x="7402690" y="4906660"/>
            <a:ext cx="261434" cy="1132552"/>
          </a:xfrm>
          <a:prstGeom prst="bentConnector4">
            <a:avLst>
              <a:gd name="adj1" fmla="val -32868"/>
              <a:gd name="adj2" fmla="val 89227"/>
            </a:avLst>
          </a:prstGeom>
          <a:ln w="19050">
            <a:solidFill>
              <a:srgbClr val="43061E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Elbow Connector 32">
            <a:extLst>
              <a:ext uri="{FF2B5EF4-FFF2-40B4-BE49-F238E27FC236}">
                <a16:creationId xmlns:a16="http://schemas.microsoft.com/office/drawing/2014/main" id="{2380DDA3-7D8D-400C-93B3-DF2FAA841379}"/>
              </a:ext>
            </a:extLst>
          </p:cNvPr>
          <p:cNvCxnSpPr>
            <a:cxnSpLocks/>
          </p:cNvCxnSpPr>
          <p:nvPr/>
        </p:nvCxnSpPr>
        <p:spPr>
          <a:xfrm rot="10800000" flipV="1">
            <a:off x="3246862" y="1859348"/>
            <a:ext cx="4268481" cy="1104346"/>
          </a:xfrm>
          <a:prstGeom prst="bentConnector3">
            <a:avLst>
              <a:gd name="adj1" fmla="val -137"/>
            </a:avLst>
          </a:prstGeom>
          <a:ln w="19050">
            <a:solidFill>
              <a:srgbClr val="43061E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7523B1E7-DCB1-4E60-81DE-9CA4F911C2A4}"/>
              </a:ext>
            </a:extLst>
          </p:cNvPr>
          <p:cNvSpPr txBox="1"/>
          <p:nvPr/>
        </p:nvSpPr>
        <p:spPr>
          <a:xfrm>
            <a:off x="6389671" y="2710978"/>
            <a:ext cx="114373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Data (out)</a:t>
            </a:r>
          </a:p>
        </p:txBody>
      </p:sp>
    </p:spTree>
    <p:extLst>
      <p:ext uri="{BB962C8B-B14F-4D97-AF65-F5344CB8AC3E}">
        <p14:creationId xmlns:p14="http://schemas.microsoft.com/office/powerpoint/2010/main" val="112631916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FD9BCE-B35A-D92A-CAF1-D6855F5ED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Agent Simulation Architecture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709C8F6-8676-487A-37F2-417ABD3FDCB3}"/>
              </a:ext>
            </a:extLst>
          </p:cNvPr>
          <p:cNvGrpSpPr/>
          <p:nvPr/>
        </p:nvGrpSpPr>
        <p:grpSpPr>
          <a:xfrm>
            <a:off x="2230670" y="1231887"/>
            <a:ext cx="2224846" cy="1990738"/>
            <a:chOff x="3290675" y="1205610"/>
            <a:chExt cx="2224846" cy="1990738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92AFB20-37ED-9C84-2328-A840245DE444}"/>
                </a:ext>
              </a:extLst>
            </p:cNvPr>
            <p:cNvSpPr/>
            <p:nvPr/>
          </p:nvSpPr>
          <p:spPr>
            <a:xfrm>
              <a:off x="3290675" y="1205610"/>
              <a:ext cx="2224846" cy="31450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ysClr val="windowText" lastClr="000000"/>
                  </a:solidFill>
                </a:rPr>
                <a:t>Module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AF19B66-59EC-996A-968B-E2A0C62ACA97}"/>
                </a:ext>
              </a:extLst>
            </p:cNvPr>
            <p:cNvSpPr/>
            <p:nvPr/>
          </p:nvSpPr>
          <p:spPr>
            <a:xfrm>
              <a:off x="3290675" y="1520116"/>
              <a:ext cx="2224846" cy="81416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i="1" dirty="0">
                  <a:solidFill>
                    <a:sysClr val="windowText" lastClr="000000"/>
                  </a:solidFill>
                </a:rPr>
                <a:t>Properties</a:t>
              </a:r>
            </a:p>
            <a:p>
              <a:r>
                <a:rPr lang="en-US" sz="1200" dirty="0">
                  <a:solidFill>
                    <a:sysClr val="windowText" lastClr="000000"/>
                  </a:solidFill>
                </a:rPr>
                <a:t>Queue inbox</a:t>
              </a:r>
            </a:p>
            <a:p>
              <a:r>
                <a:rPr lang="en-US" sz="1200" dirty="0">
                  <a:solidFill>
                    <a:sysClr val="windowText" lastClr="000000"/>
                  </a:solidFill>
                </a:rPr>
                <a:t>Module* </a:t>
              </a:r>
              <a:r>
                <a:rPr lang="en-US" sz="1200" dirty="0" err="1">
                  <a:solidFill>
                    <a:sysClr val="windowText" lastClr="000000"/>
                  </a:solidFill>
                </a:rPr>
                <a:t>parentModule</a:t>
              </a:r>
              <a:endParaRPr lang="en-US" sz="1200" dirty="0">
                <a:solidFill>
                  <a:sysClr val="windowText" lastClr="000000"/>
                </a:solidFill>
              </a:endParaRPr>
            </a:p>
            <a:p>
              <a:r>
                <a:rPr lang="en-US" sz="1200" dirty="0">
                  <a:solidFill>
                    <a:sysClr val="windowText" lastClr="000000"/>
                  </a:solidFill>
                </a:rPr>
                <a:t>Array&lt;Module*&gt; submodules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85F36CF-701A-AA27-E737-16819257E77F}"/>
                </a:ext>
              </a:extLst>
            </p:cNvPr>
            <p:cNvSpPr/>
            <p:nvPr/>
          </p:nvSpPr>
          <p:spPr>
            <a:xfrm>
              <a:off x="3290675" y="2334365"/>
              <a:ext cx="2224846" cy="86198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i="1" dirty="0">
                  <a:solidFill>
                    <a:sysClr val="windowText" lastClr="000000"/>
                  </a:solidFill>
                </a:rPr>
                <a:t>Methods</a:t>
              </a:r>
            </a:p>
            <a:p>
              <a:r>
                <a:rPr lang="en-US" sz="1100" dirty="0">
                  <a:solidFill>
                    <a:sysClr val="windowText" lastClr="000000"/>
                  </a:solidFill>
                </a:rPr>
                <a:t>void </a:t>
              </a:r>
              <a:r>
                <a:rPr lang="en-US" sz="1100" dirty="0" err="1">
                  <a:solidFill>
                    <a:sysClr val="windowText" lastClr="000000"/>
                  </a:solidFill>
                </a:rPr>
                <a:t>internal_message_router</a:t>
              </a:r>
              <a:r>
                <a:rPr lang="en-US" sz="1100" dirty="0">
                  <a:solidFill>
                    <a:sysClr val="windowText" lastClr="000000"/>
                  </a:solidFill>
                </a:rPr>
                <a:t>()</a:t>
              </a:r>
            </a:p>
            <a:p>
              <a:r>
                <a:rPr lang="en-US" sz="1100" dirty="0">
                  <a:solidFill>
                    <a:sysClr val="windowText" lastClr="000000"/>
                  </a:solidFill>
                </a:rPr>
                <a:t>void </a:t>
              </a:r>
              <a:r>
                <a:rPr lang="en-US" sz="1100" dirty="0" err="1">
                  <a:solidFill>
                    <a:sysClr val="windowText" lastClr="000000"/>
                  </a:solidFill>
                </a:rPr>
                <a:t>internal_message_handler</a:t>
              </a:r>
              <a:r>
                <a:rPr lang="en-US" sz="1100" dirty="0">
                  <a:solidFill>
                    <a:sysClr val="windowText" lastClr="000000"/>
                  </a:solidFill>
                </a:rPr>
                <a:t>()</a:t>
              </a:r>
            </a:p>
            <a:p>
              <a:r>
                <a:rPr lang="en-US" sz="1100" dirty="0">
                  <a:solidFill>
                    <a:sysClr val="windowText" lastClr="000000"/>
                  </a:solidFill>
                </a:rPr>
                <a:t>void routine()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D86CE0C-5997-0806-995F-C6487B2E63B7}"/>
              </a:ext>
            </a:extLst>
          </p:cNvPr>
          <p:cNvGrpSpPr/>
          <p:nvPr/>
        </p:nvGrpSpPr>
        <p:grpSpPr>
          <a:xfrm>
            <a:off x="736277" y="3733247"/>
            <a:ext cx="2224846" cy="2323858"/>
            <a:chOff x="7740367" y="3846888"/>
            <a:chExt cx="2224846" cy="2323858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8F84DFD-4FF2-6CFF-2547-B34C9D948E6D}"/>
                </a:ext>
              </a:extLst>
            </p:cNvPr>
            <p:cNvSpPr/>
            <p:nvPr/>
          </p:nvSpPr>
          <p:spPr>
            <a:xfrm>
              <a:off x="7740367" y="3846888"/>
              <a:ext cx="2224846" cy="31450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ysClr val="windowText" lastClr="000000"/>
                  </a:solidFill>
                </a:rPr>
                <a:t>Agent Client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02DDCA0-6B32-1B32-B8CA-7BAE090182DE}"/>
                </a:ext>
              </a:extLst>
            </p:cNvPr>
            <p:cNvSpPr/>
            <p:nvPr/>
          </p:nvSpPr>
          <p:spPr>
            <a:xfrm>
              <a:off x="7740367" y="4161394"/>
              <a:ext cx="2224846" cy="114736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i="1" dirty="0">
                  <a:solidFill>
                    <a:sysClr val="windowText" lastClr="000000"/>
                  </a:solidFill>
                </a:rPr>
                <a:t>Properties</a:t>
              </a:r>
            </a:p>
            <a:p>
              <a:r>
                <a:rPr lang="en-US" sz="1200" dirty="0">
                  <a:solidFill>
                    <a:sysClr val="windowText" lastClr="000000"/>
                  </a:solidFill>
                </a:rPr>
                <a:t>Port </a:t>
              </a:r>
              <a:r>
                <a:rPr lang="en-US" sz="1200" dirty="0" err="1">
                  <a:solidFill>
                    <a:sysClr val="windowText" lastClr="000000"/>
                  </a:solidFill>
                </a:rPr>
                <a:t>environment_broadcast</a:t>
              </a:r>
              <a:endParaRPr lang="en-US" sz="1200" dirty="0">
                <a:solidFill>
                  <a:sysClr val="windowText" lastClr="000000"/>
                </a:solidFill>
              </a:endParaRPr>
            </a:p>
            <a:p>
              <a:r>
                <a:rPr lang="en-US" sz="1200" dirty="0">
                  <a:solidFill>
                    <a:sysClr val="windowText" lastClr="000000"/>
                  </a:solidFill>
                </a:rPr>
                <a:t>Port </a:t>
              </a:r>
              <a:r>
                <a:rPr lang="en-US" sz="1200" dirty="0" err="1">
                  <a:solidFill>
                    <a:sysClr val="windowText" lastClr="000000"/>
                  </a:solidFill>
                </a:rPr>
                <a:t>environment_request</a:t>
              </a:r>
              <a:endParaRPr lang="en-US" sz="1200" dirty="0">
                <a:solidFill>
                  <a:sysClr val="windowText" lastClr="000000"/>
                </a:solidFill>
              </a:endParaRPr>
            </a:p>
            <a:p>
              <a:r>
                <a:rPr lang="en-US" sz="1200" dirty="0">
                  <a:solidFill>
                    <a:sysClr val="windowText" lastClr="000000"/>
                  </a:solidFill>
                </a:rPr>
                <a:t>Port </a:t>
              </a:r>
              <a:r>
                <a:rPr lang="en-US" sz="1200" dirty="0" err="1">
                  <a:solidFill>
                    <a:sysClr val="windowText" lastClr="000000"/>
                  </a:solidFill>
                </a:rPr>
                <a:t>agent_request</a:t>
              </a:r>
              <a:endParaRPr lang="en-US" sz="1200" dirty="0">
                <a:solidFill>
                  <a:sysClr val="windowText" lastClr="000000"/>
                </a:solidFill>
              </a:endParaRPr>
            </a:p>
            <a:p>
              <a:r>
                <a:rPr lang="en-US" sz="1200" dirty="0">
                  <a:solidFill>
                    <a:sysClr val="windowText" lastClr="000000"/>
                  </a:solidFill>
                </a:rPr>
                <a:t>Port </a:t>
              </a:r>
              <a:r>
                <a:rPr lang="en-US" sz="1200" dirty="0" err="1">
                  <a:solidFill>
                    <a:sysClr val="windowText" lastClr="000000"/>
                  </a:solidFill>
                </a:rPr>
                <a:t>agent_responce</a:t>
              </a:r>
              <a:endParaRPr lang="en-US" sz="12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477C52B-B5C7-A889-8ED8-E4D5D7FD8604}"/>
                </a:ext>
              </a:extLst>
            </p:cNvPr>
            <p:cNvSpPr/>
            <p:nvPr/>
          </p:nvSpPr>
          <p:spPr>
            <a:xfrm>
              <a:off x="7740367" y="5308763"/>
              <a:ext cx="2224846" cy="86198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i="1" dirty="0">
                  <a:solidFill>
                    <a:sysClr val="windowText" lastClr="000000"/>
                  </a:solidFill>
                </a:rPr>
                <a:t>Methods</a:t>
              </a:r>
            </a:p>
            <a:p>
              <a:r>
                <a:rPr lang="en-US" sz="1200" dirty="0">
                  <a:solidFill>
                    <a:sysClr val="windowText" lastClr="000000"/>
                  </a:solidFill>
                </a:rPr>
                <a:t>void </a:t>
              </a:r>
              <a:r>
                <a:rPr lang="en-US" sz="1200" dirty="0" err="1">
                  <a:solidFill>
                    <a:sysClr val="windowText" lastClr="000000"/>
                  </a:solidFill>
                </a:rPr>
                <a:t>broadcast_handler</a:t>
              </a:r>
              <a:r>
                <a:rPr lang="en-US" sz="1200" dirty="0">
                  <a:solidFill>
                    <a:sysClr val="windowText" lastClr="000000"/>
                  </a:solidFill>
                </a:rPr>
                <a:t>()</a:t>
              </a:r>
            </a:p>
            <a:p>
              <a:r>
                <a:rPr lang="en-US" sz="1200" dirty="0">
                  <a:solidFill>
                    <a:sysClr val="windowText" lastClr="000000"/>
                  </a:solidFill>
                </a:rPr>
                <a:t>void </a:t>
              </a:r>
              <a:r>
                <a:rPr lang="en-US" sz="1200" dirty="0" err="1">
                  <a:solidFill>
                    <a:sysClr val="windowText" lastClr="000000"/>
                  </a:solidFill>
                </a:rPr>
                <a:t>submit_request</a:t>
              </a:r>
              <a:r>
                <a:rPr lang="en-US" sz="1200" dirty="0">
                  <a:solidFill>
                    <a:sysClr val="windowText" lastClr="000000"/>
                  </a:solidFill>
                </a:rPr>
                <a:t>()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236C041-41FF-9BA8-7169-BE600AEB889D}"/>
              </a:ext>
            </a:extLst>
          </p:cNvPr>
          <p:cNvGrpSpPr/>
          <p:nvPr/>
        </p:nvGrpSpPr>
        <p:grpSpPr>
          <a:xfrm>
            <a:off x="3651534" y="3727148"/>
            <a:ext cx="2224846" cy="1898965"/>
            <a:chOff x="7740367" y="3846888"/>
            <a:chExt cx="2224846" cy="1898965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B8F8E35-DE1B-12D3-F63E-41A4B96C93C1}"/>
                </a:ext>
              </a:extLst>
            </p:cNvPr>
            <p:cNvSpPr/>
            <p:nvPr/>
          </p:nvSpPr>
          <p:spPr>
            <a:xfrm>
              <a:off x="7740367" y="3846888"/>
              <a:ext cx="2224846" cy="31450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ysClr val="windowText" lastClr="000000"/>
                  </a:solidFill>
                </a:rPr>
                <a:t>Environment Server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924D2EE-0CBF-A1AE-86EC-739661B2AFC4}"/>
                </a:ext>
              </a:extLst>
            </p:cNvPr>
            <p:cNvSpPr/>
            <p:nvPr/>
          </p:nvSpPr>
          <p:spPr>
            <a:xfrm>
              <a:off x="7740367" y="4161395"/>
              <a:ext cx="2224846" cy="72247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i="1" dirty="0">
                  <a:solidFill>
                    <a:sysClr val="windowText" lastClr="000000"/>
                  </a:solidFill>
                </a:rPr>
                <a:t>Properties</a:t>
              </a:r>
            </a:p>
            <a:p>
              <a:r>
                <a:rPr lang="en-US" sz="1200" dirty="0">
                  <a:solidFill>
                    <a:sysClr val="windowText" lastClr="000000"/>
                  </a:solidFill>
                </a:rPr>
                <a:t>Port </a:t>
              </a:r>
              <a:r>
                <a:rPr lang="en-US" sz="1200" dirty="0" err="1">
                  <a:solidFill>
                    <a:sysClr val="windowText" lastClr="000000"/>
                  </a:solidFill>
                </a:rPr>
                <a:t>reqservice</a:t>
              </a:r>
              <a:endParaRPr lang="en-US" sz="1200" dirty="0">
                <a:solidFill>
                  <a:sysClr val="windowText" lastClr="000000"/>
                </a:solidFill>
              </a:endParaRPr>
            </a:p>
            <a:p>
              <a:r>
                <a:rPr lang="en-US" sz="1200" dirty="0">
                  <a:solidFill>
                    <a:sysClr val="windowText" lastClr="000000"/>
                  </a:solidFill>
                </a:rPr>
                <a:t>Port publisher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709A8D3-C3A9-5527-2B25-DB616B987E4B}"/>
                </a:ext>
              </a:extLst>
            </p:cNvPr>
            <p:cNvSpPr/>
            <p:nvPr/>
          </p:nvSpPr>
          <p:spPr>
            <a:xfrm>
              <a:off x="7740367" y="4883870"/>
              <a:ext cx="2224846" cy="86198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i="1" dirty="0">
                  <a:solidFill>
                    <a:sysClr val="windowText" lastClr="000000"/>
                  </a:solidFill>
                </a:rPr>
                <a:t>Methods</a:t>
              </a:r>
            </a:p>
            <a:p>
              <a:r>
                <a:rPr lang="en-US" sz="1200" dirty="0">
                  <a:solidFill>
                    <a:sysClr val="windowText" lastClr="000000"/>
                  </a:solidFill>
                </a:rPr>
                <a:t>void </a:t>
              </a:r>
              <a:r>
                <a:rPr lang="en-US" sz="1200" dirty="0" err="1">
                  <a:solidFill>
                    <a:sysClr val="windowText" lastClr="000000"/>
                  </a:solidFill>
                </a:rPr>
                <a:t>broadcast_handler</a:t>
              </a:r>
              <a:r>
                <a:rPr lang="en-US" sz="1200" dirty="0">
                  <a:solidFill>
                    <a:sysClr val="windowText" lastClr="000000"/>
                  </a:solidFill>
                </a:rPr>
                <a:t>()</a:t>
              </a:r>
            </a:p>
            <a:p>
              <a:r>
                <a:rPr lang="en-US" sz="1200" dirty="0">
                  <a:solidFill>
                    <a:sysClr val="windowText" lastClr="000000"/>
                  </a:solidFill>
                </a:rPr>
                <a:t>void </a:t>
              </a:r>
              <a:r>
                <a:rPr lang="en-US" sz="1200" dirty="0" err="1">
                  <a:solidFill>
                    <a:sysClr val="windowText" lastClr="000000"/>
                  </a:solidFill>
                </a:rPr>
                <a:t>request_handler</a:t>
              </a:r>
              <a:r>
                <a:rPr lang="en-US" sz="1200" dirty="0">
                  <a:solidFill>
                    <a:sysClr val="windowText" lastClr="000000"/>
                  </a:solidFill>
                </a:rPr>
                <a:t>()</a:t>
              </a:r>
            </a:p>
          </p:txBody>
        </p:sp>
      </p:grpSp>
      <p:sp>
        <p:nvSpPr>
          <p:cNvPr id="20" name="Can 19">
            <a:extLst>
              <a:ext uri="{FF2B5EF4-FFF2-40B4-BE49-F238E27FC236}">
                <a16:creationId xmlns:a16="http://schemas.microsoft.com/office/drawing/2014/main" id="{35468040-803B-2D6F-BE42-2DDACC2CD785}"/>
              </a:ext>
            </a:extLst>
          </p:cNvPr>
          <p:cNvSpPr/>
          <p:nvPr/>
        </p:nvSpPr>
        <p:spPr>
          <a:xfrm>
            <a:off x="8469362" y="4770954"/>
            <a:ext cx="1560887" cy="861982"/>
          </a:xfrm>
          <a:prstGeom prst="can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Environment</a:t>
            </a:r>
          </a:p>
          <a:p>
            <a:pPr algn="ctr"/>
            <a:r>
              <a:rPr lang="en-US" sz="1200" i="1" dirty="0"/>
              <a:t>Server</a:t>
            </a:r>
            <a:endParaRPr lang="en-US" sz="1600" i="1" dirty="0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4BF14C66-AD89-7C6D-D190-6EA07F609500}"/>
              </a:ext>
            </a:extLst>
          </p:cNvPr>
          <p:cNvSpPr/>
          <p:nvPr/>
        </p:nvSpPr>
        <p:spPr>
          <a:xfrm>
            <a:off x="10390380" y="3213392"/>
            <a:ext cx="1083302" cy="629014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Agent 3</a:t>
            </a:r>
          </a:p>
          <a:p>
            <a:pPr algn="ctr"/>
            <a:r>
              <a:rPr lang="en-US" sz="1200" i="1" dirty="0">
                <a:solidFill>
                  <a:schemeClr val="tx1"/>
                </a:solidFill>
              </a:rPr>
              <a:t>Client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35E76E1C-B73E-01EE-D6AF-520E6A221FFD}"/>
              </a:ext>
            </a:extLst>
          </p:cNvPr>
          <p:cNvSpPr/>
          <p:nvPr/>
        </p:nvSpPr>
        <p:spPr>
          <a:xfrm>
            <a:off x="7108441" y="3213392"/>
            <a:ext cx="1083302" cy="629014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Agent 1</a:t>
            </a:r>
          </a:p>
          <a:p>
            <a:pPr algn="ctr"/>
            <a:r>
              <a:rPr lang="en-US" sz="1200" i="1" dirty="0">
                <a:solidFill>
                  <a:schemeClr val="tx1"/>
                </a:solidFill>
              </a:rPr>
              <a:t>Client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EE3345CC-0431-6D73-9BF7-503B436F3D64}"/>
              </a:ext>
            </a:extLst>
          </p:cNvPr>
          <p:cNvSpPr/>
          <p:nvPr/>
        </p:nvSpPr>
        <p:spPr>
          <a:xfrm>
            <a:off x="8708155" y="1731546"/>
            <a:ext cx="1083302" cy="629014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Agent 2</a:t>
            </a:r>
          </a:p>
          <a:p>
            <a:pPr algn="ctr"/>
            <a:r>
              <a:rPr lang="en-US" sz="1200" i="1" dirty="0">
                <a:solidFill>
                  <a:schemeClr val="tx1"/>
                </a:solidFill>
              </a:rPr>
              <a:t>Client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82AC1AA-3DD3-BFA8-3D0B-951DBCF5B159}"/>
              </a:ext>
            </a:extLst>
          </p:cNvPr>
          <p:cNvCxnSpPr>
            <a:cxnSpLocks/>
            <a:stCxn id="22" idx="0"/>
            <a:endCxn id="23" idx="1"/>
          </p:cNvCxnSpPr>
          <p:nvPr/>
        </p:nvCxnSpPr>
        <p:spPr>
          <a:xfrm flipV="1">
            <a:off x="7650092" y="2046053"/>
            <a:ext cx="1058063" cy="1167339"/>
          </a:xfrm>
          <a:prstGeom prst="straightConnector1">
            <a:avLst/>
          </a:prstGeom>
          <a:ln w="12700">
            <a:solidFill>
              <a:schemeClr val="accent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44FE94C-FB17-36A2-61B7-641139013E14}"/>
              </a:ext>
            </a:extLst>
          </p:cNvPr>
          <p:cNvCxnSpPr>
            <a:cxnSpLocks/>
            <a:stCxn id="22" idx="3"/>
            <a:endCxn id="21" idx="1"/>
          </p:cNvCxnSpPr>
          <p:nvPr/>
        </p:nvCxnSpPr>
        <p:spPr>
          <a:xfrm>
            <a:off x="8191743" y="3527899"/>
            <a:ext cx="2198637" cy="0"/>
          </a:xfrm>
          <a:prstGeom prst="straightConnector1">
            <a:avLst/>
          </a:prstGeom>
          <a:ln w="12700">
            <a:solidFill>
              <a:schemeClr val="accent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D40ACBF-3114-EFCF-C7D5-A17CAAE02323}"/>
              </a:ext>
            </a:extLst>
          </p:cNvPr>
          <p:cNvCxnSpPr>
            <a:cxnSpLocks/>
            <a:stCxn id="23" idx="3"/>
            <a:endCxn id="21" idx="0"/>
          </p:cNvCxnSpPr>
          <p:nvPr/>
        </p:nvCxnSpPr>
        <p:spPr>
          <a:xfrm>
            <a:off x="9791457" y="2046053"/>
            <a:ext cx="1140574" cy="1167339"/>
          </a:xfrm>
          <a:prstGeom prst="straightConnector1">
            <a:avLst/>
          </a:prstGeom>
          <a:ln w="12700">
            <a:solidFill>
              <a:schemeClr val="accent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00F83EF-6305-209D-83D3-54BDAE75BB8E}"/>
              </a:ext>
            </a:extLst>
          </p:cNvPr>
          <p:cNvCxnSpPr>
            <a:cxnSpLocks/>
            <a:stCxn id="20" idx="1"/>
            <a:endCxn id="23" idx="2"/>
          </p:cNvCxnSpPr>
          <p:nvPr/>
        </p:nvCxnSpPr>
        <p:spPr>
          <a:xfrm flipV="1">
            <a:off x="9249806" y="2360560"/>
            <a:ext cx="0" cy="2410394"/>
          </a:xfrm>
          <a:prstGeom prst="straightConnector1">
            <a:avLst/>
          </a:prstGeom>
          <a:ln w="12700">
            <a:solidFill>
              <a:schemeClr val="accent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108E82A-AD28-B67C-287B-2055A315E4D5}"/>
              </a:ext>
            </a:extLst>
          </p:cNvPr>
          <p:cNvCxnSpPr>
            <a:cxnSpLocks/>
            <a:endCxn id="21" idx="2"/>
          </p:cNvCxnSpPr>
          <p:nvPr/>
        </p:nvCxnSpPr>
        <p:spPr>
          <a:xfrm flipV="1">
            <a:off x="9662354" y="3842406"/>
            <a:ext cx="1269677" cy="928548"/>
          </a:xfrm>
          <a:prstGeom prst="straightConnector1">
            <a:avLst/>
          </a:prstGeom>
          <a:ln w="12700">
            <a:solidFill>
              <a:schemeClr val="accent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958ABA8-7CAD-E259-9022-29A97F492196}"/>
              </a:ext>
            </a:extLst>
          </p:cNvPr>
          <p:cNvCxnSpPr>
            <a:cxnSpLocks/>
            <a:endCxn id="22" idx="2"/>
          </p:cNvCxnSpPr>
          <p:nvPr/>
        </p:nvCxnSpPr>
        <p:spPr>
          <a:xfrm flipH="1" flipV="1">
            <a:off x="7650092" y="3842406"/>
            <a:ext cx="1140574" cy="928548"/>
          </a:xfrm>
          <a:prstGeom prst="straightConnector1">
            <a:avLst/>
          </a:prstGeom>
          <a:ln w="12700">
            <a:solidFill>
              <a:schemeClr val="accent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7E397C01-C534-51DD-3F87-32976BA30D22}"/>
              </a:ext>
            </a:extLst>
          </p:cNvPr>
          <p:cNvSpPr txBox="1"/>
          <p:nvPr/>
        </p:nvSpPr>
        <p:spPr>
          <a:xfrm>
            <a:off x="9203213" y="3733247"/>
            <a:ext cx="126967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Agent to Environment: </a:t>
            </a:r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Sense agent state, perform measurement</a:t>
            </a:r>
          </a:p>
          <a:p>
            <a:r>
              <a:rPr lang="en-US" sz="7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Environment to all Agents:</a:t>
            </a:r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B</a:t>
            </a:r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roadcasts simulation events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5FAEEE6-57EE-D382-F699-E19BD37E3F01}"/>
              </a:ext>
            </a:extLst>
          </p:cNvPr>
          <p:cNvSpPr txBox="1"/>
          <p:nvPr/>
        </p:nvSpPr>
        <p:spPr>
          <a:xfrm>
            <a:off x="10307870" y="2275638"/>
            <a:ext cx="142596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Agent to Agent: </a:t>
            </a:r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Task requests, Information requests, planner results, measurement results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322C970-8ECD-EDB3-EE35-DA47428B9DAA}"/>
              </a:ext>
            </a:extLst>
          </p:cNvPr>
          <p:cNvSpPr txBox="1"/>
          <p:nvPr/>
        </p:nvSpPr>
        <p:spPr>
          <a:xfrm>
            <a:off x="7951980" y="5767787"/>
            <a:ext cx="25956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i="1" dirty="0"/>
              <a:t>DMAS Simulation Framework</a:t>
            </a:r>
          </a:p>
        </p:txBody>
      </p:sp>
      <p:cxnSp>
        <p:nvCxnSpPr>
          <p:cNvPr id="37" name="Elbow Connector 36">
            <a:extLst>
              <a:ext uri="{FF2B5EF4-FFF2-40B4-BE49-F238E27FC236}">
                <a16:creationId xmlns:a16="http://schemas.microsoft.com/office/drawing/2014/main" id="{E13CD53B-2201-3FAC-D66A-995ACF601A58}"/>
              </a:ext>
            </a:extLst>
          </p:cNvPr>
          <p:cNvCxnSpPr>
            <a:stCxn id="12" idx="0"/>
            <a:endCxn id="9" idx="1"/>
          </p:cNvCxnSpPr>
          <p:nvPr/>
        </p:nvCxnSpPr>
        <p:spPr>
          <a:xfrm rot="5400000" flipH="1" flipV="1">
            <a:off x="867632" y="2370209"/>
            <a:ext cx="2344106" cy="381970"/>
          </a:xfrm>
          <a:prstGeom prst="bentConnector2">
            <a:avLst/>
          </a:prstGeom>
          <a:ln w="12700" cap="flat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Elbow Connector 37">
            <a:extLst>
              <a:ext uri="{FF2B5EF4-FFF2-40B4-BE49-F238E27FC236}">
                <a16:creationId xmlns:a16="http://schemas.microsoft.com/office/drawing/2014/main" id="{FD76C0C3-2078-8059-70F1-B101EE81FF16}"/>
              </a:ext>
            </a:extLst>
          </p:cNvPr>
          <p:cNvCxnSpPr>
            <a:cxnSpLocks/>
            <a:stCxn id="17" idx="0"/>
            <a:endCxn id="9" idx="3"/>
          </p:cNvCxnSpPr>
          <p:nvPr/>
        </p:nvCxnSpPr>
        <p:spPr>
          <a:xfrm rot="16200000" flipV="1">
            <a:off x="3440734" y="2403924"/>
            <a:ext cx="2338007" cy="308441"/>
          </a:xfrm>
          <a:prstGeom prst="bentConnector2">
            <a:avLst/>
          </a:prstGeom>
          <a:ln w="12700" cap="flat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353038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7EE4E-7766-9281-B9C0-DCF0CC58B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Development Status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8615B9-0C88-862B-2F21-7E0531E595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217" y="1102848"/>
            <a:ext cx="5329184" cy="5199557"/>
          </a:xfrm>
        </p:spPr>
        <p:txBody>
          <a:bodyPr>
            <a:normAutofit fontScale="55000" lnSpcReduction="20000"/>
          </a:bodyPr>
          <a:lstStyle/>
          <a:p>
            <a:r>
              <a:rPr lang="en-US" b="1" dirty="0"/>
              <a:t>Simulation Architecture</a:t>
            </a:r>
          </a:p>
          <a:p>
            <a:r>
              <a:rPr lang="en-US" i="1" dirty="0"/>
              <a:t>Environment Server</a:t>
            </a:r>
          </a:p>
          <a:p>
            <a:pPr marL="457200" indent="-457200">
              <a:buFont typeface="Wingdings" pitchFamily="2" charset="2"/>
              <a:buChar char="ü"/>
            </a:pPr>
            <a:r>
              <a:rPr lang="en-US" dirty="0"/>
              <a:t>Spacecraft agent orbit data propagator (</a:t>
            </a:r>
            <a:r>
              <a:rPr lang="en-US" dirty="0" err="1"/>
              <a:t>orbitPy</a:t>
            </a:r>
            <a:r>
              <a:rPr lang="en-US" dirty="0"/>
              <a:t>)</a:t>
            </a:r>
          </a:p>
          <a:p>
            <a:pPr marL="457200" indent="-457200">
              <a:buFont typeface="Wingdings" pitchFamily="2" charset="2"/>
              <a:buChar char="ü"/>
            </a:pPr>
            <a:r>
              <a:rPr lang="en-US" dirty="0"/>
              <a:t>Agent state request handler</a:t>
            </a:r>
          </a:p>
          <a:p>
            <a:pPr marL="457200" indent="-457200">
              <a:buFont typeface="Wingdings" pitchFamily="2" charset="2"/>
              <a:buChar char="ü"/>
            </a:pPr>
            <a:r>
              <a:rPr lang="en-US" dirty="0"/>
              <a:t>Agent eclipse broadcast</a:t>
            </a:r>
          </a:p>
          <a:p>
            <a:pPr marL="457200" indent="-457200">
              <a:buFont typeface="Wingdings" pitchFamily="2" charset="2"/>
              <a:buChar char="ü"/>
            </a:pPr>
            <a:r>
              <a:rPr lang="en-US" dirty="0"/>
              <a:t>Simulation start/end broadcast</a:t>
            </a:r>
          </a:p>
          <a:p>
            <a:pPr marL="457200" indent="-457200">
              <a:buFont typeface="Wingdings" pitchFamily="2" charset="2"/>
              <a:buChar char="q"/>
            </a:pPr>
            <a:r>
              <a:rPr lang="en-US" dirty="0"/>
              <a:t>Measurement request handler</a:t>
            </a:r>
          </a:p>
          <a:p>
            <a:pPr marL="457200" indent="-457200">
              <a:buFont typeface="Wingdings" pitchFamily="2" charset="2"/>
              <a:buChar char="q"/>
            </a:pPr>
            <a:r>
              <a:rPr lang="en-US" dirty="0"/>
              <a:t>Earth simulation module</a:t>
            </a:r>
          </a:p>
          <a:p>
            <a:r>
              <a:rPr lang="en-US" i="1" dirty="0"/>
              <a:t>Agent</a:t>
            </a:r>
          </a:p>
          <a:p>
            <a:pPr marL="457200" indent="-457200">
              <a:buFont typeface="Wingdings" pitchFamily="2" charset="2"/>
              <a:buChar char="ü"/>
            </a:pPr>
            <a:r>
              <a:rPr lang="en-US" dirty="0"/>
              <a:t>Environment broadcast handler</a:t>
            </a:r>
          </a:p>
          <a:p>
            <a:pPr marL="457200" indent="-457200">
              <a:buFont typeface="Wingdings" pitchFamily="2" charset="2"/>
              <a:buChar char="q"/>
            </a:pPr>
            <a:r>
              <a:rPr lang="en-US" dirty="0"/>
              <a:t>Environment request submitter</a:t>
            </a:r>
          </a:p>
          <a:p>
            <a:pPr marL="750888" lvl="1" indent="-457200">
              <a:buFont typeface="Wingdings" pitchFamily="2" charset="2"/>
              <a:buChar char="ü"/>
            </a:pPr>
            <a:r>
              <a:rPr lang="en-US" dirty="0"/>
              <a:t>State request</a:t>
            </a:r>
          </a:p>
          <a:p>
            <a:pPr marL="750888" lvl="1" indent="-457200">
              <a:buFont typeface="Wingdings" pitchFamily="2" charset="2"/>
              <a:buChar char="ü"/>
            </a:pPr>
            <a:r>
              <a:rPr lang="en-US" dirty="0"/>
              <a:t>Eclipse request</a:t>
            </a:r>
          </a:p>
          <a:p>
            <a:pPr marL="750888" lvl="1" indent="-457200">
              <a:buFont typeface="Wingdings" pitchFamily="2" charset="2"/>
              <a:buChar char="ü"/>
            </a:pPr>
            <a:r>
              <a:rPr lang="en-US" dirty="0"/>
              <a:t>Ground station access request</a:t>
            </a:r>
          </a:p>
          <a:p>
            <a:pPr marL="750888" lvl="1" indent="-457200">
              <a:buFont typeface="Wingdings" pitchFamily="2" charset="2"/>
              <a:buChar char="q"/>
            </a:pPr>
            <a:r>
              <a:rPr lang="en-US" dirty="0"/>
              <a:t>Ground point access request</a:t>
            </a:r>
          </a:p>
          <a:p>
            <a:pPr marL="750888" lvl="1" indent="-457200">
              <a:buFont typeface="Wingdings" pitchFamily="2" charset="2"/>
              <a:buChar char="q"/>
            </a:pPr>
            <a:r>
              <a:rPr lang="en-US" dirty="0"/>
              <a:t>Ground point measurement request</a:t>
            </a:r>
          </a:p>
          <a:p>
            <a:pPr marL="457200" indent="-457200">
              <a:buFont typeface="Wingdings" pitchFamily="2" charset="2"/>
              <a:buChar char="q"/>
            </a:pPr>
            <a:r>
              <a:rPr lang="en-US" dirty="0"/>
              <a:t>Agent-to-agent request handler</a:t>
            </a:r>
          </a:p>
          <a:p>
            <a:pPr marL="457200" indent="-457200">
              <a:buFont typeface="Wingdings" pitchFamily="2" charset="2"/>
              <a:buChar char="q"/>
            </a:pPr>
            <a:r>
              <a:rPr lang="en-US" dirty="0"/>
              <a:t>Agent-to-agent response handler</a:t>
            </a:r>
            <a:endParaRPr lang="en-US" b="1" dirty="0">
              <a:hlinkClick r:id="rId2"/>
            </a:endParaRPr>
          </a:p>
          <a:p>
            <a:r>
              <a:rPr lang="en-US" b="1" dirty="0">
                <a:hlinkClick r:id="rId2"/>
              </a:rPr>
              <a:t>Github</a:t>
            </a:r>
            <a:r>
              <a:rPr lang="en-US" b="1" dirty="0"/>
              <a:t> </a:t>
            </a:r>
            <a:r>
              <a:rPr lang="en-US" dirty="0"/>
              <a:t>(private repo for now)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AFCA7D-324B-1BF1-F40A-7FACD902E2EA}"/>
              </a:ext>
            </a:extLst>
          </p:cNvPr>
          <p:cNvSpPr txBox="1"/>
          <p:nvPr/>
        </p:nvSpPr>
        <p:spPr>
          <a:xfrm>
            <a:off x="5785375" y="1102848"/>
            <a:ext cx="6140408" cy="54014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b="1" dirty="0"/>
              <a:t>Modules</a:t>
            </a:r>
          </a:p>
          <a:p>
            <a:r>
              <a:rPr lang="en-US" sz="1500" i="1" dirty="0"/>
              <a:t>Engineering Module</a:t>
            </a:r>
          </a:p>
          <a:p>
            <a:pPr marL="457200" indent="-457200">
              <a:buFont typeface="Wingdings" pitchFamily="2" charset="2"/>
              <a:buChar char="ü"/>
            </a:pPr>
            <a:r>
              <a:rPr lang="en-US" sz="1500" dirty="0"/>
              <a:t>Define system architecture</a:t>
            </a:r>
          </a:p>
          <a:p>
            <a:pPr marL="457200" indent="-457200">
              <a:buFont typeface="Wingdings" pitchFamily="2" charset="2"/>
              <a:buChar char="q"/>
            </a:pPr>
            <a:r>
              <a:rPr lang="en-US" sz="1500" dirty="0"/>
              <a:t>Platform Simulator</a:t>
            </a:r>
          </a:p>
          <a:p>
            <a:pPr marL="914400" lvl="1" indent="-457200">
              <a:buFont typeface="Wingdings" pitchFamily="2" charset="2"/>
              <a:buChar char="ü"/>
            </a:pPr>
            <a:r>
              <a:rPr lang="en-US" sz="1500" dirty="0"/>
              <a:t>Power Tracking</a:t>
            </a:r>
          </a:p>
          <a:p>
            <a:pPr marL="914400" lvl="1" indent="-457200">
              <a:buFont typeface="Wingdings" pitchFamily="2" charset="2"/>
              <a:buChar char="q"/>
            </a:pPr>
            <a:r>
              <a:rPr lang="en-US" sz="1500" dirty="0"/>
              <a:t>Data Tracking</a:t>
            </a:r>
          </a:p>
          <a:p>
            <a:pPr marL="914400" lvl="1" indent="-457200">
              <a:buFont typeface="Wingdings" pitchFamily="2" charset="2"/>
              <a:buChar char="q"/>
            </a:pPr>
            <a:r>
              <a:rPr lang="en-US" sz="1500" dirty="0"/>
              <a:t>Shutdown if critical</a:t>
            </a:r>
          </a:p>
          <a:p>
            <a:pPr marL="457200" indent="-457200">
              <a:buFont typeface="Wingdings" pitchFamily="2" charset="2"/>
              <a:buChar char="q"/>
            </a:pPr>
            <a:r>
              <a:rPr lang="en-US" sz="1500" dirty="0"/>
              <a:t>Network Simulator</a:t>
            </a:r>
          </a:p>
          <a:p>
            <a:pPr marL="457200" indent="-457200">
              <a:buFont typeface="Wingdings" pitchFamily="2" charset="2"/>
              <a:buChar char="q"/>
            </a:pPr>
            <a:r>
              <a:rPr lang="en-US" sz="1500" dirty="0"/>
              <a:t>Instrument Simulator</a:t>
            </a:r>
          </a:p>
          <a:p>
            <a:pPr marL="914400" lvl="1" indent="-457200">
              <a:buFont typeface="Wingdings" pitchFamily="2" charset="2"/>
              <a:buChar char="ü"/>
            </a:pPr>
            <a:r>
              <a:rPr lang="en-US" sz="1500" dirty="0"/>
              <a:t>Develop tool (</a:t>
            </a:r>
            <a:r>
              <a:rPr lang="en-US" sz="1500" dirty="0" err="1"/>
              <a:t>instruPy</a:t>
            </a:r>
            <a:r>
              <a:rPr lang="en-US" sz="1500" dirty="0"/>
              <a:t>)</a:t>
            </a:r>
          </a:p>
          <a:p>
            <a:pPr marL="914400" lvl="1" indent="-457200">
              <a:buFont typeface="Wingdings" pitchFamily="2" charset="2"/>
              <a:buChar char="q"/>
            </a:pPr>
            <a:r>
              <a:rPr lang="en-US" sz="1500" dirty="0"/>
              <a:t>Implement tool</a:t>
            </a:r>
          </a:p>
          <a:p>
            <a:pPr marL="457200" indent="-457200">
              <a:buFont typeface="Wingdings" pitchFamily="2" charset="2"/>
              <a:buChar char="q"/>
            </a:pPr>
            <a:r>
              <a:rPr lang="en-US" sz="1500" dirty="0"/>
              <a:t>Operations Planner</a:t>
            </a:r>
          </a:p>
          <a:p>
            <a:pPr marL="914400" lvl="1" indent="-457200">
              <a:buFont typeface="Wingdings" pitchFamily="2" charset="2"/>
              <a:buChar char="ü"/>
            </a:pPr>
            <a:r>
              <a:rPr lang="en-US" sz="1500" dirty="0"/>
              <a:t>Develop rules</a:t>
            </a:r>
          </a:p>
          <a:p>
            <a:pPr marL="914400" lvl="1" indent="-457200">
              <a:buFont typeface="Wingdings" pitchFamily="2" charset="2"/>
              <a:buChar char="q"/>
            </a:pPr>
            <a:r>
              <a:rPr lang="en-US" sz="1500" dirty="0"/>
              <a:t>Implement rules</a:t>
            </a:r>
          </a:p>
          <a:p>
            <a:pPr marL="457200" indent="-457200">
              <a:buFont typeface="Wingdings" pitchFamily="2" charset="2"/>
              <a:buChar char="q"/>
            </a:pPr>
            <a:r>
              <a:rPr lang="en-US" sz="1500" dirty="0"/>
              <a:t>Knowledge-base and Predictive models</a:t>
            </a:r>
          </a:p>
          <a:p>
            <a:pPr marL="914400" lvl="1" indent="-457200">
              <a:buFont typeface="Wingdings" pitchFamily="2" charset="2"/>
              <a:buChar char="ü"/>
            </a:pPr>
            <a:r>
              <a:rPr lang="en-US" sz="1500" dirty="0"/>
              <a:t>Develop rules</a:t>
            </a:r>
          </a:p>
          <a:p>
            <a:pPr marL="914400" lvl="1" indent="-457200">
              <a:buFont typeface="Wingdings" pitchFamily="2" charset="2"/>
              <a:buChar char="q"/>
            </a:pPr>
            <a:r>
              <a:rPr lang="en-US" sz="1500" dirty="0"/>
              <a:t>Implement Rules</a:t>
            </a:r>
          </a:p>
          <a:p>
            <a:r>
              <a:rPr lang="en-US" sz="1500" i="1" dirty="0"/>
              <a:t>Scheduling Module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500" dirty="0"/>
              <a:t>Define system architecture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500" dirty="0"/>
              <a:t>Begin development</a:t>
            </a:r>
          </a:p>
          <a:p>
            <a:r>
              <a:rPr lang="en-US" sz="1500" i="1" dirty="0"/>
              <a:t>Science Module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500" dirty="0"/>
              <a:t>Define system architecture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500" dirty="0"/>
              <a:t>Begin development</a:t>
            </a:r>
          </a:p>
        </p:txBody>
      </p:sp>
    </p:spTree>
    <p:extLst>
      <p:ext uri="{BB962C8B-B14F-4D97-AF65-F5344CB8AC3E}">
        <p14:creationId xmlns:p14="http://schemas.microsoft.com/office/powerpoint/2010/main" val="204855701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6492E-FA99-ED42-1D16-8BE457714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BC4833-4639-04B6-12C3-B1DFEC1D1F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8156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402E8D-FA6E-DD36-B82F-E9798EFAC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Decentralized Multiagent Simulation (DMAS)</a:t>
            </a:r>
          </a:p>
        </p:txBody>
      </p:sp>
      <p:sp>
        <p:nvSpPr>
          <p:cNvPr id="4" name="Can 3">
            <a:extLst>
              <a:ext uri="{FF2B5EF4-FFF2-40B4-BE49-F238E27FC236}">
                <a16:creationId xmlns:a16="http://schemas.microsoft.com/office/drawing/2014/main" id="{09147887-CBA1-FD93-A323-72EA60E02337}"/>
              </a:ext>
            </a:extLst>
          </p:cNvPr>
          <p:cNvSpPr/>
          <p:nvPr/>
        </p:nvSpPr>
        <p:spPr>
          <a:xfrm>
            <a:off x="8469362" y="4770954"/>
            <a:ext cx="1560887" cy="861982"/>
          </a:xfrm>
          <a:prstGeom prst="can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Environment</a:t>
            </a:r>
          </a:p>
          <a:p>
            <a:pPr algn="ctr"/>
            <a:r>
              <a:rPr lang="en-US" sz="1200" i="1" dirty="0"/>
              <a:t>Server</a:t>
            </a:r>
            <a:endParaRPr lang="en-US" sz="1600" i="1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50B2B3A4-3ABE-F2E4-D6ED-142703F93F5B}"/>
              </a:ext>
            </a:extLst>
          </p:cNvPr>
          <p:cNvSpPr/>
          <p:nvPr/>
        </p:nvSpPr>
        <p:spPr>
          <a:xfrm>
            <a:off x="10390380" y="3213392"/>
            <a:ext cx="1083302" cy="629014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Agent 3</a:t>
            </a:r>
          </a:p>
          <a:p>
            <a:pPr algn="ctr"/>
            <a:r>
              <a:rPr lang="en-US" sz="1200" i="1" dirty="0">
                <a:solidFill>
                  <a:schemeClr val="tx1"/>
                </a:solidFill>
              </a:rPr>
              <a:t>Client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8A82063-A673-F153-45EA-F3E2699EA8AA}"/>
              </a:ext>
            </a:extLst>
          </p:cNvPr>
          <p:cNvSpPr/>
          <p:nvPr/>
        </p:nvSpPr>
        <p:spPr>
          <a:xfrm>
            <a:off x="7108441" y="3213392"/>
            <a:ext cx="1083302" cy="629014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Agent 1</a:t>
            </a:r>
          </a:p>
          <a:p>
            <a:pPr algn="ctr"/>
            <a:r>
              <a:rPr lang="en-US" sz="1200" i="1" dirty="0">
                <a:solidFill>
                  <a:schemeClr val="tx1"/>
                </a:solidFill>
              </a:rPr>
              <a:t>Client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80F7DC3-6714-47CA-4239-6772C9ADB7C6}"/>
              </a:ext>
            </a:extLst>
          </p:cNvPr>
          <p:cNvSpPr/>
          <p:nvPr/>
        </p:nvSpPr>
        <p:spPr>
          <a:xfrm>
            <a:off x="8708155" y="1731546"/>
            <a:ext cx="1083302" cy="629014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Agent 2</a:t>
            </a:r>
          </a:p>
          <a:p>
            <a:pPr algn="ctr"/>
            <a:r>
              <a:rPr lang="en-US" sz="1200" i="1" dirty="0">
                <a:solidFill>
                  <a:schemeClr val="tx1"/>
                </a:solidFill>
              </a:rPr>
              <a:t>Client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5AC8606-B9D1-0407-0013-68B034C6B812}"/>
              </a:ext>
            </a:extLst>
          </p:cNvPr>
          <p:cNvCxnSpPr>
            <a:cxnSpLocks/>
            <a:stCxn id="7" idx="0"/>
            <a:endCxn id="8" idx="1"/>
          </p:cNvCxnSpPr>
          <p:nvPr/>
        </p:nvCxnSpPr>
        <p:spPr>
          <a:xfrm flipV="1">
            <a:off x="7650092" y="2046053"/>
            <a:ext cx="1058063" cy="1167339"/>
          </a:xfrm>
          <a:prstGeom prst="straightConnector1">
            <a:avLst/>
          </a:prstGeom>
          <a:ln w="12700">
            <a:solidFill>
              <a:schemeClr val="accent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7B24EE7-1F1F-B6CF-C3D8-75F1D12EC69C}"/>
              </a:ext>
            </a:extLst>
          </p:cNvPr>
          <p:cNvCxnSpPr>
            <a:cxnSpLocks/>
            <a:stCxn id="7" idx="3"/>
            <a:endCxn id="5" idx="1"/>
          </p:cNvCxnSpPr>
          <p:nvPr/>
        </p:nvCxnSpPr>
        <p:spPr>
          <a:xfrm>
            <a:off x="8191743" y="3527899"/>
            <a:ext cx="2198637" cy="0"/>
          </a:xfrm>
          <a:prstGeom prst="straightConnector1">
            <a:avLst/>
          </a:prstGeom>
          <a:ln w="12700">
            <a:solidFill>
              <a:schemeClr val="accent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993F23B-5D3C-D8D0-1B29-EA4B9860D6B2}"/>
              </a:ext>
            </a:extLst>
          </p:cNvPr>
          <p:cNvCxnSpPr>
            <a:cxnSpLocks/>
            <a:stCxn id="8" idx="3"/>
            <a:endCxn id="5" idx="0"/>
          </p:cNvCxnSpPr>
          <p:nvPr/>
        </p:nvCxnSpPr>
        <p:spPr>
          <a:xfrm>
            <a:off x="9791457" y="2046053"/>
            <a:ext cx="1140574" cy="1167339"/>
          </a:xfrm>
          <a:prstGeom prst="straightConnector1">
            <a:avLst/>
          </a:prstGeom>
          <a:ln w="12700">
            <a:solidFill>
              <a:schemeClr val="accent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D82FE65-F168-9830-677A-E74A09240BC2}"/>
              </a:ext>
            </a:extLst>
          </p:cNvPr>
          <p:cNvCxnSpPr>
            <a:cxnSpLocks/>
            <a:stCxn id="4" idx="1"/>
            <a:endCxn id="8" idx="2"/>
          </p:cNvCxnSpPr>
          <p:nvPr/>
        </p:nvCxnSpPr>
        <p:spPr>
          <a:xfrm flipV="1">
            <a:off x="9249806" y="2360560"/>
            <a:ext cx="0" cy="2410394"/>
          </a:xfrm>
          <a:prstGeom prst="straightConnector1">
            <a:avLst/>
          </a:prstGeom>
          <a:ln w="12700">
            <a:solidFill>
              <a:schemeClr val="accent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95EDBDB-FF28-CE82-64AF-78C52A6B54F4}"/>
              </a:ext>
            </a:extLst>
          </p:cNvPr>
          <p:cNvCxnSpPr>
            <a:cxnSpLocks/>
            <a:endCxn id="5" idx="2"/>
          </p:cNvCxnSpPr>
          <p:nvPr/>
        </p:nvCxnSpPr>
        <p:spPr>
          <a:xfrm flipV="1">
            <a:off x="9662354" y="3842406"/>
            <a:ext cx="1269677" cy="928548"/>
          </a:xfrm>
          <a:prstGeom prst="straightConnector1">
            <a:avLst/>
          </a:prstGeom>
          <a:ln w="12700">
            <a:solidFill>
              <a:schemeClr val="accent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7612F50-EDBC-AE10-A4AF-88161EFBACBE}"/>
              </a:ext>
            </a:extLst>
          </p:cNvPr>
          <p:cNvCxnSpPr>
            <a:cxnSpLocks/>
            <a:endCxn id="7" idx="2"/>
          </p:cNvCxnSpPr>
          <p:nvPr/>
        </p:nvCxnSpPr>
        <p:spPr>
          <a:xfrm flipH="1" flipV="1">
            <a:off x="7650092" y="3842406"/>
            <a:ext cx="1140574" cy="928548"/>
          </a:xfrm>
          <a:prstGeom prst="straightConnector1">
            <a:avLst/>
          </a:prstGeom>
          <a:ln w="12700">
            <a:solidFill>
              <a:schemeClr val="accent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A7E1B98A-1DFB-0FB5-BCBF-072AB1612001}"/>
              </a:ext>
            </a:extLst>
          </p:cNvPr>
          <p:cNvSpPr txBox="1"/>
          <p:nvPr/>
        </p:nvSpPr>
        <p:spPr>
          <a:xfrm>
            <a:off x="9203213" y="3733247"/>
            <a:ext cx="126967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Agent to Environment: </a:t>
            </a:r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Sense agent state, perform measurement</a:t>
            </a:r>
          </a:p>
          <a:p>
            <a:r>
              <a:rPr lang="en-US" sz="7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Environment to all Agents:</a:t>
            </a:r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B</a:t>
            </a:r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roadcasts simulation events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75CE278-0FA7-D1E9-8141-9729A70B72DE}"/>
              </a:ext>
            </a:extLst>
          </p:cNvPr>
          <p:cNvSpPr txBox="1"/>
          <p:nvPr/>
        </p:nvSpPr>
        <p:spPr>
          <a:xfrm>
            <a:off x="10307870" y="2275638"/>
            <a:ext cx="14878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Agent to Agent: </a:t>
            </a:r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Task, Requests, Results (broadcasted or targeted)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979D3CC-D449-9400-AD54-E2DE0DE135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9835"/>
          <a:stretch/>
        </p:blipFill>
        <p:spPr bwMode="auto">
          <a:xfrm>
            <a:off x="1005940" y="2144876"/>
            <a:ext cx="4110574" cy="2965692"/>
          </a:xfrm>
          <a:prstGeom prst="rect">
            <a:avLst/>
          </a:prstGeom>
          <a:noFill/>
        </p:spPr>
      </p:pic>
      <p:sp>
        <p:nvSpPr>
          <p:cNvPr id="9" name="Right Arrow 7">
            <a:extLst>
              <a:ext uri="{FF2B5EF4-FFF2-40B4-BE49-F238E27FC236}">
                <a16:creationId xmlns:a16="http://schemas.microsoft.com/office/drawing/2014/main" id="{DC645970-BC68-B68B-A359-7453A6B14236}"/>
              </a:ext>
            </a:extLst>
          </p:cNvPr>
          <p:cNvSpPr/>
          <p:nvPr/>
        </p:nvSpPr>
        <p:spPr>
          <a:xfrm>
            <a:off x="5824632" y="2874876"/>
            <a:ext cx="575689" cy="1286004"/>
          </a:xfrm>
          <a:prstGeom prst="rightArrow">
            <a:avLst>
              <a:gd name="adj1" fmla="val 43313"/>
              <a:gd name="adj2" fmla="val 50000"/>
            </a:avLst>
          </a:prstGeom>
          <a:solidFill>
            <a:schemeClr val="bg1"/>
          </a:solidFill>
          <a:ln w="28575">
            <a:solidFill>
              <a:srgbClr val="5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500CE8-00B6-F859-5C34-A6FB43BEF06B}"/>
              </a:ext>
            </a:extLst>
          </p:cNvPr>
          <p:cNvSpPr txBox="1"/>
          <p:nvPr/>
        </p:nvSpPr>
        <p:spPr>
          <a:xfrm>
            <a:off x="1935581" y="5632936"/>
            <a:ext cx="25956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i="1" dirty="0"/>
              <a:t>Proposed 3D-CHESS Simulation Framework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794AC6-2E24-5E38-B56A-0732FEB80553}"/>
              </a:ext>
            </a:extLst>
          </p:cNvPr>
          <p:cNvSpPr txBox="1"/>
          <p:nvPr/>
        </p:nvSpPr>
        <p:spPr>
          <a:xfrm>
            <a:off x="7951980" y="5767787"/>
            <a:ext cx="25956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i="1" dirty="0"/>
              <a:t>DMAS Simulation Framework</a:t>
            </a:r>
          </a:p>
        </p:txBody>
      </p:sp>
    </p:spTree>
    <p:extLst>
      <p:ext uri="{BB962C8B-B14F-4D97-AF65-F5344CB8AC3E}">
        <p14:creationId xmlns:p14="http://schemas.microsoft.com/office/powerpoint/2010/main" val="3974059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0C36F-9B0B-DE40-BA72-82177E7F6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84BAC3-0D53-FB49-93BF-113D72763F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WJ, Blackwell, Braun, S, </a:t>
            </a:r>
            <a:r>
              <a:rPr lang="en-US" dirty="0" err="1"/>
              <a:t>Bennartz</a:t>
            </a:r>
            <a:r>
              <a:rPr lang="en-US" dirty="0"/>
              <a:t>, R, et al. An overview of the TROPICS NASA Earth Venture Mission. </a:t>
            </a:r>
            <a:r>
              <a:rPr lang="en-US" i="1" dirty="0"/>
              <a:t>Q J R </a:t>
            </a:r>
            <a:r>
              <a:rPr lang="en-US" i="1" dirty="0" err="1"/>
              <a:t>Meteorol</a:t>
            </a:r>
            <a:r>
              <a:rPr lang="en-US" i="1" dirty="0"/>
              <a:t> Soc</a:t>
            </a:r>
            <a:r>
              <a:rPr lang="en-US" dirty="0"/>
              <a:t>. 2018; 144 ( Suppl. 1): 16– 26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M. P. </a:t>
            </a:r>
            <a:r>
              <a:rPr lang="en-US" dirty="0" err="1"/>
              <a:t>Clarizia</a:t>
            </a:r>
            <a:r>
              <a:rPr lang="en-US" dirty="0"/>
              <a:t> and C. S. </a:t>
            </a:r>
            <a:r>
              <a:rPr lang="en-US" dirty="0" err="1"/>
              <a:t>Ruf</a:t>
            </a:r>
            <a:r>
              <a:rPr lang="en-US" dirty="0"/>
              <a:t>, "Wind Speed Retrieval Algorithm for the Cyclone Global Navigation Satellite System (CYGNSS) Mission," in </a:t>
            </a:r>
            <a:r>
              <a:rPr lang="en-US" i="1" dirty="0"/>
              <a:t>IEEE Transactions on Geoscience and Remote Sensing</a:t>
            </a:r>
            <a:r>
              <a:rPr lang="en-US" dirty="0"/>
              <a:t>, vol. 54, no. 8, pp. 4419-4432, Aug. 2016, </a:t>
            </a:r>
            <a:r>
              <a:rPr lang="en-US" dirty="0" err="1"/>
              <a:t>doi</a:t>
            </a:r>
            <a:r>
              <a:rPr lang="en-US" dirty="0"/>
              <a:t>: 10.1109/TGRS.2016.2541343.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Marinan</a:t>
            </a:r>
            <a:r>
              <a:rPr lang="en-US" dirty="0"/>
              <a:t>, A., </a:t>
            </a:r>
            <a:r>
              <a:rPr lang="en-US" dirty="0" err="1"/>
              <a:t>Cahoy</a:t>
            </a:r>
            <a:r>
              <a:rPr lang="en-US" dirty="0"/>
              <a:t>, K. L., Byrne, J., Cordeiro, T., Decker, Z., Marlow, W., ... &amp; </a:t>
            </a:r>
            <a:r>
              <a:rPr lang="en-US" dirty="0" err="1"/>
              <a:t>Osaretin</a:t>
            </a:r>
            <a:r>
              <a:rPr lang="en-US" dirty="0"/>
              <a:t>, I. (2015). Automated Resource-Constrained Science Planning for the </a:t>
            </a:r>
            <a:r>
              <a:rPr lang="en-US" dirty="0" err="1"/>
              <a:t>MiRaTA</a:t>
            </a:r>
            <a:r>
              <a:rPr lang="en-US" dirty="0"/>
              <a:t> Mission.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W. J. W. J. Wolfe and S. E. S. E. Sorensen, “Three Scheduling Algorithms Applied to the Earth Observing Systems Domain,” Manage. Sci., pp. 148–166, 2000.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Duncan, Eddy, and </a:t>
            </a:r>
            <a:r>
              <a:rPr lang="en-US" dirty="0" err="1"/>
              <a:t>Kochenderfer</a:t>
            </a:r>
            <a:r>
              <a:rPr lang="en-US" dirty="0"/>
              <a:t>, Mykel. “Markov Decision Processes For Multi-Objective Satellite Task Planning”,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Cidoncha</a:t>
            </a:r>
            <a:r>
              <a:rPr lang="en-US" dirty="0"/>
              <a:t>, X. G., and Selva, D., “Agent-based simulation framework and consensus algorithm for observing systems </a:t>
            </a:r>
            <a:r>
              <a:rPr lang="en-US" dirty="0" err="1"/>
              <a:t>withadaptive</a:t>
            </a:r>
            <a:r>
              <a:rPr lang="en-US" dirty="0"/>
              <a:t> </a:t>
            </a:r>
            <a:r>
              <a:rPr lang="en-US" dirty="0" err="1"/>
              <a:t>modularity,”Syst</a:t>
            </a:r>
            <a:r>
              <a:rPr lang="en-US" dirty="0"/>
              <a:t>. Eng., Vol. 21, no. 5, 2018, pp. 432–545.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Nag, Sreeja, et al. "Autonomous scheduling of agile spacecraft constellations with delay tolerant networking for reactive imaging." (2019).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H. Wang, X. Li, and Y. Liu, “Summary of intelligent algorithms in planning &amp; amp; scheduling of Earth observation satellite,” in IEEE International Conference on Intelligent Computing and Intelligent Systems, 2010, pp. 480–483.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Kennedy, Andrew K., and Kerri L. </a:t>
            </a:r>
            <a:r>
              <a:rPr lang="en-US" dirty="0" err="1"/>
              <a:t>Cahoy</a:t>
            </a:r>
            <a:r>
              <a:rPr lang="en-US" dirty="0"/>
              <a:t>. "Performance analysis of algorithms for coordination of earth observation by </a:t>
            </a:r>
            <a:r>
              <a:rPr lang="en-US" dirty="0" err="1"/>
              <a:t>cubesat</a:t>
            </a:r>
            <a:r>
              <a:rPr lang="en-US" dirty="0"/>
              <a:t> constellations." Journal of Aerospace Information Systems 14.8 (2017): 451-471.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Li, G. 2020. </a:t>
            </a:r>
            <a:r>
              <a:rPr lang="en-US" i="1" dirty="0"/>
              <a:t>Online scheduling of distributed Earth observation satellite system under rigid communication constraints. </a:t>
            </a:r>
            <a:r>
              <a:rPr lang="en-US" dirty="0"/>
              <a:t>Advances in Space Research. 65 (11), 2475-2496.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Gallud,X.,andSelva,D.,“Agent-basedsimulationframeworkandconsensusalgorithmforobservingsystemswithadaptive modularity,” </a:t>
            </a:r>
            <a:r>
              <a:rPr lang="en-US" i="1" dirty="0"/>
              <a:t>Syst. Eng.</a:t>
            </a:r>
            <a:r>
              <a:rPr lang="en-US" dirty="0"/>
              <a:t>, 2018, pp. 432, 454.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S. Nag </a:t>
            </a:r>
            <a:r>
              <a:rPr lang="en-US" i="1" dirty="0"/>
              <a:t>et al</a:t>
            </a:r>
            <a:r>
              <a:rPr lang="en-US" dirty="0"/>
              <a:t>., "D-SHIELD: DISTRIBUTED SPACECRAFT WITH HEURISTIC INTELLIGENCE TO ENABLE LOGISTICAL DECISIONS," </a:t>
            </a:r>
            <a:r>
              <a:rPr lang="en-US" i="1" dirty="0"/>
              <a:t>IGARSS 2020 - 2020 IEEE International Geoscience and Remote Sensing Symposium</a:t>
            </a:r>
            <a:r>
              <a:rPr lang="en-US" dirty="0"/>
              <a:t>, 2020, pp. 3841-3844, </a:t>
            </a:r>
            <a:r>
              <a:rPr lang="en-US" dirty="0" err="1"/>
              <a:t>doi</a:t>
            </a:r>
            <a:r>
              <a:rPr lang="en-US" dirty="0"/>
              <a:t>: 10.1109/IGARSS39084.2020.9323248.</a:t>
            </a:r>
          </a:p>
        </p:txBody>
      </p:sp>
    </p:spTree>
    <p:extLst>
      <p:ext uri="{BB962C8B-B14F-4D97-AF65-F5344CB8AC3E}">
        <p14:creationId xmlns:p14="http://schemas.microsoft.com/office/powerpoint/2010/main" val="1044845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92"/>
    </mc:Choice>
    <mc:Fallback xmlns="">
      <p:transition spd="slow" advTm="2092"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0362B4-A4C4-5348-8A96-3700CD661B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Backup Slides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672294-6D76-3047-BC5B-F02A9BD150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18652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402E8D-FA6E-DD36-B82F-E9798EFAC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Decentralized Multiagent Simulation (DMAS)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C5852B-16DC-2FB2-56D5-351FFCF583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216" y="1102848"/>
            <a:ext cx="6429678" cy="5199557"/>
          </a:xfrm>
        </p:spPr>
        <p:txBody>
          <a:bodyPr>
            <a:normAutofit fontScale="55000" lnSpcReduction="20000"/>
          </a:bodyPr>
          <a:lstStyle/>
          <a:p>
            <a:r>
              <a:rPr lang="en-US" b="1" dirty="0"/>
              <a:t>Environment Server</a:t>
            </a:r>
          </a:p>
          <a:p>
            <a:pPr marL="231775" indent="-231775">
              <a:buFont typeface="Arial" panose="020B0604020202020204" pitchFamily="34" charset="0"/>
              <a:buChar char="•"/>
            </a:pPr>
            <a:r>
              <a:rPr lang="en-US" dirty="0"/>
              <a:t>Simulate State of the Earth</a:t>
            </a:r>
          </a:p>
          <a:p>
            <a:pPr marL="231775" indent="-231775">
              <a:buFont typeface="Arial" panose="020B0604020202020204" pitchFamily="34" charset="0"/>
              <a:buChar char="•"/>
            </a:pPr>
            <a:r>
              <a:rPr lang="en-US" dirty="0"/>
              <a:t>Respond to information requests from Agents</a:t>
            </a:r>
          </a:p>
          <a:p>
            <a:pPr marL="573088" lvl="1" indent="-279400"/>
            <a:r>
              <a:rPr lang="en-US" dirty="0"/>
              <a:t>Agent position, velocity, eclipse state</a:t>
            </a:r>
          </a:p>
          <a:p>
            <a:pPr marL="573088" lvl="1" indent="-279400"/>
            <a:r>
              <a:rPr lang="en-US" dirty="0"/>
              <a:t>Current agents, ground points, or ground stations being accessed by Agents</a:t>
            </a:r>
          </a:p>
          <a:p>
            <a:pPr marL="573088" lvl="1" indent="-279400"/>
            <a:r>
              <a:rPr lang="en-US" dirty="0"/>
              <a:t>Measurement Information</a:t>
            </a:r>
          </a:p>
          <a:p>
            <a:pPr marL="231775" indent="-231775">
              <a:buFont typeface="Arial" panose="020B0604020202020204" pitchFamily="34" charset="0"/>
              <a:buChar char="•"/>
            </a:pPr>
            <a:r>
              <a:rPr lang="en-US" dirty="0"/>
              <a:t>Broadcast Environment Events to all Agents</a:t>
            </a:r>
          </a:p>
          <a:p>
            <a:pPr marL="573088" lvl="1" indent="-279400"/>
            <a:r>
              <a:rPr lang="en-US" dirty="0"/>
              <a:t>Simulation Start/End</a:t>
            </a:r>
          </a:p>
          <a:p>
            <a:pPr marL="573088" lvl="1" indent="-279400"/>
            <a:r>
              <a:rPr lang="en-US" dirty="0"/>
              <a:t>Agent enters/exits eclipse</a:t>
            </a:r>
          </a:p>
          <a:p>
            <a:pPr marL="573088" lvl="1" indent="-279400"/>
            <a:r>
              <a:rPr lang="en-US" dirty="0"/>
              <a:t>Simulation clock (optional)</a:t>
            </a:r>
          </a:p>
          <a:p>
            <a:pPr marL="750888" lvl="1" indent="-457200"/>
            <a:endParaRPr lang="en-US" dirty="0"/>
          </a:p>
          <a:p>
            <a:r>
              <a:rPr lang="en-US" b="1" dirty="0"/>
              <a:t>Agent Client</a:t>
            </a:r>
          </a:p>
          <a:p>
            <a:pPr marL="231775" indent="-231775">
              <a:buFont typeface="Arial" panose="020B0604020202020204" pitchFamily="34" charset="0"/>
              <a:buChar char="•"/>
            </a:pPr>
            <a:r>
              <a:rPr lang="en-US" dirty="0"/>
              <a:t>Track and affect internal state</a:t>
            </a:r>
          </a:p>
          <a:p>
            <a:pPr marL="573088" lvl="1" indent="-279400"/>
            <a:r>
              <a:rPr lang="en-US" dirty="0"/>
              <a:t>Power and data usage, generation, and storage</a:t>
            </a:r>
          </a:p>
          <a:p>
            <a:pPr marL="573088" lvl="1" indent="-279400"/>
            <a:r>
              <a:rPr lang="en-US" dirty="0"/>
              <a:t>Actuating components on or off</a:t>
            </a:r>
          </a:p>
          <a:p>
            <a:pPr marL="573088" lvl="1" indent="-279400"/>
            <a:r>
              <a:rPr lang="en-US" dirty="0"/>
              <a:t>Performing Maneuvers</a:t>
            </a:r>
          </a:p>
          <a:p>
            <a:pPr marL="573088" lvl="1" indent="-279400"/>
            <a:r>
              <a:rPr lang="en-US" dirty="0"/>
              <a:t>Charging Batteries </a:t>
            </a:r>
          </a:p>
          <a:p>
            <a:pPr marL="231775" indent="-231775">
              <a:buFont typeface="Arial" panose="020B0604020202020204" pitchFamily="34" charset="0"/>
              <a:buChar char="•"/>
            </a:pPr>
            <a:r>
              <a:rPr lang="en-US" dirty="0"/>
              <a:t>Communicate with other agents</a:t>
            </a:r>
          </a:p>
          <a:p>
            <a:pPr marL="525463" lvl="1"/>
            <a:r>
              <a:rPr lang="en-US" dirty="0"/>
              <a:t>Measurement or Information Task Requests</a:t>
            </a:r>
          </a:p>
          <a:p>
            <a:pPr marL="525463" lvl="1"/>
            <a:r>
              <a:rPr lang="en-US" dirty="0"/>
              <a:t>Measurement or Planner Results</a:t>
            </a:r>
          </a:p>
          <a:p>
            <a:pPr marL="231775" indent="-231775">
              <a:buFont typeface="Arial" panose="020B0604020202020204" pitchFamily="34" charset="0"/>
              <a:buChar char="•"/>
            </a:pPr>
            <a:r>
              <a:rPr lang="en-US" dirty="0"/>
              <a:t>Affect Environment</a:t>
            </a:r>
          </a:p>
          <a:p>
            <a:pPr marL="525463" lvl="1"/>
            <a:r>
              <a:rPr lang="en-US" dirty="0"/>
              <a:t>Communicating maneuvers to Environment</a:t>
            </a:r>
          </a:p>
          <a:p>
            <a:pPr marL="525463" lvl="1"/>
            <a:endParaRPr lang="en-US" dirty="0"/>
          </a:p>
        </p:txBody>
      </p:sp>
      <p:sp>
        <p:nvSpPr>
          <p:cNvPr id="4" name="Can 3">
            <a:extLst>
              <a:ext uri="{FF2B5EF4-FFF2-40B4-BE49-F238E27FC236}">
                <a16:creationId xmlns:a16="http://schemas.microsoft.com/office/drawing/2014/main" id="{09147887-CBA1-FD93-A323-72EA60E02337}"/>
              </a:ext>
            </a:extLst>
          </p:cNvPr>
          <p:cNvSpPr/>
          <p:nvPr/>
        </p:nvSpPr>
        <p:spPr>
          <a:xfrm>
            <a:off x="8469362" y="4770954"/>
            <a:ext cx="1560887" cy="861982"/>
          </a:xfrm>
          <a:prstGeom prst="can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Environment</a:t>
            </a:r>
          </a:p>
          <a:p>
            <a:pPr algn="ctr"/>
            <a:r>
              <a:rPr lang="en-US" sz="1200" i="1" dirty="0"/>
              <a:t>Server</a:t>
            </a:r>
            <a:endParaRPr lang="en-US" sz="1600" i="1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50B2B3A4-3ABE-F2E4-D6ED-142703F93F5B}"/>
              </a:ext>
            </a:extLst>
          </p:cNvPr>
          <p:cNvSpPr/>
          <p:nvPr/>
        </p:nvSpPr>
        <p:spPr>
          <a:xfrm>
            <a:off x="10390380" y="3213392"/>
            <a:ext cx="1083302" cy="629014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Agent 3</a:t>
            </a:r>
          </a:p>
          <a:p>
            <a:pPr algn="ctr"/>
            <a:r>
              <a:rPr lang="en-US" sz="1200" i="1" dirty="0">
                <a:solidFill>
                  <a:schemeClr val="tx1"/>
                </a:solidFill>
              </a:rPr>
              <a:t>Client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8A82063-A673-F153-45EA-F3E2699EA8AA}"/>
              </a:ext>
            </a:extLst>
          </p:cNvPr>
          <p:cNvSpPr/>
          <p:nvPr/>
        </p:nvSpPr>
        <p:spPr>
          <a:xfrm>
            <a:off x="7108441" y="3213392"/>
            <a:ext cx="1083302" cy="629014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Agent 1</a:t>
            </a:r>
          </a:p>
          <a:p>
            <a:pPr algn="ctr"/>
            <a:r>
              <a:rPr lang="en-US" sz="1200" i="1" dirty="0">
                <a:solidFill>
                  <a:schemeClr val="tx1"/>
                </a:solidFill>
              </a:rPr>
              <a:t>Client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80F7DC3-6714-47CA-4239-6772C9ADB7C6}"/>
              </a:ext>
            </a:extLst>
          </p:cNvPr>
          <p:cNvSpPr/>
          <p:nvPr/>
        </p:nvSpPr>
        <p:spPr>
          <a:xfrm>
            <a:off x="8708155" y="1731546"/>
            <a:ext cx="1083302" cy="629014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Agent 2</a:t>
            </a:r>
          </a:p>
          <a:p>
            <a:pPr algn="ctr"/>
            <a:r>
              <a:rPr lang="en-US" sz="1200" i="1" dirty="0">
                <a:solidFill>
                  <a:schemeClr val="tx1"/>
                </a:solidFill>
              </a:rPr>
              <a:t>Client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5AC8606-B9D1-0407-0013-68B034C6B812}"/>
              </a:ext>
            </a:extLst>
          </p:cNvPr>
          <p:cNvCxnSpPr>
            <a:cxnSpLocks/>
            <a:stCxn id="7" idx="0"/>
            <a:endCxn id="8" idx="1"/>
          </p:cNvCxnSpPr>
          <p:nvPr/>
        </p:nvCxnSpPr>
        <p:spPr>
          <a:xfrm flipV="1">
            <a:off x="7650092" y="2046053"/>
            <a:ext cx="1058063" cy="1167339"/>
          </a:xfrm>
          <a:prstGeom prst="straightConnector1">
            <a:avLst/>
          </a:prstGeom>
          <a:ln w="12700">
            <a:solidFill>
              <a:schemeClr val="accent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7B24EE7-1F1F-B6CF-C3D8-75F1D12EC69C}"/>
              </a:ext>
            </a:extLst>
          </p:cNvPr>
          <p:cNvCxnSpPr>
            <a:cxnSpLocks/>
            <a:stCxn id="7" idx="3"/>
            <a:endCxn id="5" idx="1"/>
          </p:cNvCxnSpPr>
          <p:nvPr/>
        </p:nvCxnSpPr>
        <p:spPr>
          <a:xfrm>
            <a:off x="8191743" y="3527899"/>
            <a:ext cx="2198637" cy="0"/>
          </a:xfrm>
          <a:prstGeom prst="straightConnector1">
            <a:avLst/>
          </a:prstGeom>
          <a:ln w="12700">
            <a:solidFill>
              <a:schemeClr val="accent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993F23B-5D3C-D8D0-1B29-EA4B9860D6B2}"/>
              </a:ext>
            </a:extLst>
          </p:cNvPr>
          <p:cNvCxnSpPr>
            <a:cxnSpLocks/>
            <a:stCxn id="8" idx="3"/>
            <a:endCxn id="5" idx="0"/>
          </p:cNvCxnSpPr>
          <p:nvPr/>
        </p:nvCxnSpPr>
        <p:spPr>
          <a:xfrm>
            <a:off x="9791457" y="2046053"/>
            <a:ext cx="1140574" cy="1167339"/>
          </a:xfrm>
          <a:prstGeom prst="straightConnector1">
            <a:avLst/>
          </a:prstGeom>
          <a:ln w="12700">
            <a:solidFill>
              <a:schemeClr val="accent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D82FE65-F168-9830-677A-E74A09240BC2}"/>
              </a:ext>
            </a:extLst>
          </p:cNvPr>
          <p:cNvCxnSpPr>
            <a:cxnSpLocks/>
            <a:stCxn id="4" idx="1"/>
            <a:endCxn id="8" idx="2"/>
          </p:cNvCxnSpPr>
          <p:nvPr/>
        </p:nvCxnSpPr>
        <p:spPr>
          <a:xfrm flipV="1">
            <a:off x="9249806" y="2360560"/>
            <a:ext cx="0" cy="2410394"/>
          </a:xfrm>
          <a:prstGeom prst="straightConnector1">
            <a:avLst/>
          </a:prstGeom>
          <a:ln w="12700">
            <a:solidFill>
              <a:schemeClr val="accent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95EDBDB-FF28-CE82-64AF-78C52A6B54F4}"/>
              </a:ext>
            </a:extLst>
          </p:cNvPr>
          <p:cNvCxnSpPr>
            <a:cxnSpLocks/>
            <a:endCxn id="5" idx="2"/>
          </p:cNvCxnSpPr>
          <p:nvPr/>
        </p:nvCxnSpPr>
        <p:spPr>
          <a:xfrm flipV="1">
            <a:off x="9662354" y="3842406"/>
            <a:ext cx="1269677" cy="928548"/>
          </a:xfrm>
          <a:prstGeom prst="straightConnector1">
            <a:avLst/>
          </a:prstGeom>
          <a:ln w="12700">
            <a:solidFill>
              <a:schemeClr val="accent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7612F50-EDBC-AE10-A4AF-88161EFBACBE}"/>
              </a:ext>
            </a:extLst>
          </p:cNvPr>
          <p:cNvCxnSpPr>
            <a:cxnSpLocks/>
            <a:endCxn id="7" idx="2"/>
          </p:cNvCxnSpPr>
          <p:nvPr/>
        </p:nvCxnSpPr>
        <p:spPr>
          <a:xfrm flipH="1" flipV="1">
            <a:off x="7650092" y="3842406"/>
            <a:ext cx="1140574" cy="928548"/>
          </a:xfrm>
          <a:prstGeom prst="straightConnector1">
            <a:avLst/>
          </a:prstGeom>
          <a:ln w="12700">
            <a:solidFill>
              <a:schemeClr val="accent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A7E1B98A-1DFB-0FB5-BCBF-072AB1612001}"/>
              </a:ext>
            </a:extLst>
          </p:cNvPr>
          <p:cNvSpPr txBox="1"/>
          <p:nvPr/>
        </p:nvSpPr>
        <p:spPr>
          <a:xfrm>
            <a:off x="9203213" y="3733247"/>
            <a:ext cx="126967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Agent to Environment: </a:t>
            </a:r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Sense agent state, perform measurement</a:t>
            </a:r>
          </a:p>
          <a:p>
            <a:r>
              <a:rPr lang="en-US" sz="7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Environment to all Agents:</a:t>
            </a:r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B</a:t>
            </a:r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roadcasts simulation events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75CE278-0FA7-D1E9-8141-9729A70B72DE}"/>
              </a:ext>
            </a:extLst>
          </p:cNvPr>
          <p:cNvSpPr txBox="1"/>
          <p:nvPr/>
        </p:nvSpPr>
        <p:spPr>
          <a:xfrm>
            <a:off x="10307870" y="2275638"/>
            <a:ext cx="142596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Agent to Agent: </a:t>
            </a:r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Task requests, Information requests, planner results, measurement results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A0CE8E-D22D-EB28-55FB-BAED005C7ECB}"/>
              </a:ext>
            </a:extLst>
          </p:cNvPr>
          <p:cNvSpPr txBox="1"/>
          <p:nvPr/>
        </p:nvSpPr>
        <p:spPr>
          <a:xfrm>
            <a:off x="7951980" y="5767787"/>
            <a:ext cx="25956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i="1" dirty="0"/>
              <a:t>DMAS Simulation Framework</a:t>
            </a:r>
          </a:p>
        </p:txBody>
      </p:sp>
    </p:spTree>
    <p:extLst>
      <p:ext uri="{BB962C8B-B14F-4D97-AF65-F5344CB8AC3E}">
        <p14:creationId xmlns:p14="http://schemas.microsoft.com/office/powerpoint/2010/main" val="148241455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4C978-9A8F-D19F-6684-24EF10271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Science Module</a:t>
            </a:r>
          </a:p>
        </p:txBody>
      </p:sp>
      <p:sp>
        <p:nvSpPr>
          <p:cNvPr id="4" name="Rounded Rectangle 29">
            <a:extLst>
              <a:ext uri="{FF2B5EF4-FFF2-40B4-BE49-F238E27FC236}">
                <a16:creationId xmlns:a16="http://schemas.microsoft.com/office/drawing/2014/main" id="{F40648B5-DE50-3579-FADA-CAF8E94030E7}"/>
              </a:ext>
            </a:extLst>
          </p:cNvPr>
          <p:cNvSpPr/>
          <p:nvPr/>
        </p:nvSpPr>
        <p:spPr>
          <a:xfrm>
            <a:off x="1612345" y="1181475"/>
            <a:ext cx="10305799" cy="4875209"/>
          </a:xfrm>
          <a:prstGeom prst="roundRect">
            <a:avLst>
              <a:gd name="adj" fmla="val 6097"/>
            </a:avLst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ysClr val="windowText" lastClr="000000"/>
                </a:solidFill>
              </a:rPr>
              <a:t>Agent</a:t>
            </a:r>
          </a:p>
        </p:txBody>
      </p:sp>
      <p:sp>
        <p:nvSpPr>
          <p:cNvPr id="5" name="Rounded Rectangle 30">
            <a:extLst>
              <a:ext uri="{FF2B5EF4-FFF2-40B4-BE49-F238E27FC236}">
                <a16:creationId xmlns:a16="http://schemas.microsoft.com/office/drawing/2014/main" id="{36FCB5CD-F302-D51B-34A3-A0B1CCDBE6D6}"/>
              </a:ext>
            </a:extLst>
          </p:cNvPr>
          <p:cNvSpPr/>
          <p:nvPr/>
        </p:nvSpPr>
        <p:spPr>
          <a:xfrm rot="16200000">
            <a:off x="-593260" y="2267141"/>
            <a:ext cx="2154955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Environment</a:t>
            </a:r>
          </a:p>
        </p:txBody>
      </p:sp>
      <p:sp>
        <p:nvSpPr>
          <p:cNvPr id="6" name="Rounded Rectangle 30">
            <a:extLst>
              <a:ext uri="{FF2B5EF4-FFF2-40B4-BE49-F238E27FC236}">
                <a16:creationId xmlns:a16="http://schemas.microsoft.com/office/drawing/2014/main" id="{87F517DA-6E73-F6CB-E770-58B82D97E783}"/>
              </a:ext>
            </a:extLst>
          </p:cNvPr>
          <p:cNvSpPr/>
          <p:nvPr/>
        </p:nvSpPr>
        <p:spPr>
          <a:xfrm rot="16200000">
            <a:off x="-505389" y="4808354"/>
            <a:ext cx="1979210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Other Agents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1FE5CB-B5E3-B8CC-FC28-61C7280D0EC8}"/>
              </a:ext>
            </a:extLst>
          </p:cNvPr>
          <p:cNvSpPr/>
          <p:nvPr/>
        </p:nvSpPr>
        <p:spPr>
          <a:xfrm>
            <a:off x="1615812" y="1888269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SUB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C5E1990-9422-5D7F-F9ED-1C8180FDCE4E}"/>
              </a:ext>
            </a:extLst>
          </p:cNvPr>
          <p:cNvSpPr/>
          <p:nvPr/>
        </p:nvSpPr>
        <p:spPr>
          <a:xfrm>
            <a:off x="1615812" y="2686927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227E52-179E-4D2F-5FC9-FDFD8678AC53}"/>
              </a:ext>
            </a:extLst>
          </p:cNvPr>
          <p:cNvSpPr/>
          <p:nvPr/>
        </p:nvSpPr>
        <p:spPr>
          <a:xfrm>
            <a:off x="1615813" y="4391147"/>
            <a:ext cx="367030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6CB41F-8ECB-30FC-1971-129130FB3B89}"/>
              </a:ext>
            </a:extLst>
          </p:cNvPr>
          <p:cNvSpPr/>
          <p:nvPr/>
        </p:nvSpPr>
        <p:spPr>
          <a:xfrm>
            <a:off x="1615812" y="5189805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REP</a:t>
            </a:r>
          </a:p>
        </p:txBody>
      </p:sp>
      <p:sp>
        <p:nvSpPr>
          <p:cNvPr id="11" name="Rounded Rectangle 29">
            <a:extLst>
              <a:ext uri="{FF2B5EF4-FFF2-40B4-BE49-F238E27FC236}">
                <a16:creationId xmlns:a16="http://schemas.microsoft.com/office/drawing/2014/main" id="{2B32A1C8-1F4D-FE46-0683-3487D1FA5643}"/>
              </a:ext>
            </a:extLst>
          </p:cNvPr>
          <p:cNvSpPr/>
          <p:nvPr/>
        </p:nvSpPr>
        <p:spPr>
          <a:xfrm rot="16200000">
            <a:off x="1468102" y="3914318"/>
            <a:ext cx="3188753" cy="368764"/>
          </a:xfrm>
          <a:prstGeom prst="roundRect">
            <a:avLst>
              <a:gd name="adj" fmla="val 6097"/>
            </a:avLst>
          </a:prstGeom>
          <a:noFill/>
          <a:ln>
            <a:solidFill>
              <a:srgbClr val="43061E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i="1" dirty="0">
                <a:solidFill>
                  <a:sysClr val="windowText" lastClr="000000"/>
                </a:solidFill>
              </a:rPr>
              <a:t>Engineering Module</a:t>
            </a:r>
          </a:p>
        </p:txBody>
      </p:sp>
      <p:sp>
        <p:nvSpPr>
          <p:cNvPr id="12" name="Rounded Rectangle 29">
            <a:extLst>
              <a:ext uri="{FF2B5EF4-FFF2-40B4-BE49-F238E27FC236}">
                <a16:creationId xmlns:a16="http://schemas.microsoft.com/office/drawing/2014/main" id="{12ADA39C-3563-CAEB-6599-771568637F19}"/>
              </a:ext>
            </a:extLst>
          </p:cNvPr>
          <p:cNvSpPr/>
          <p:nvPr/>
        </p:nvSpPr>
        <p:spPr>
          <a:xfrm>
            <a:off x="8395507" y="5199280"/>
            <a:ext cx="1307237" cy="488544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i="1" dirty="0">
                <a:solidFill>
                  <a:sysClr val="windowText" lastClr="000000"/>
                </a:solidFill>
              </a:rPr>
              <a:t>Scheduler Module</a:t>
            </a:r>
          </a:p>
        </p:txBody>
      </p:sp>
      <p:sp>
        <p:nvSpPr>
          <p:cNvPr id="13" name="Rounded Rectangle 29">
            <a:extLst>
              <a:ext uri="{FF2B5EF4-FFF2-40B4-BE49-F238E27FC236}">
                <a16:creationId xmlns:a16="http://schemas.microsoft.com/office/drawing/2014/main" id="{4CF191CC-E3D1-061E-10AD-55F38E8AB2A6}"/>
              </a:ext>
            </a:extLst>
          </p:cNvPr>
          <p:cNvSpPr/>
          <p:nvPr/>
        </p:nvSpPr>
        <p:spPr>
          <a:xfrm>
            <a:off x="6845482" y="1367134"/>
            <a:ext cx="4931058" cy="2663434"/>
          </a:xfrm>
          <a:prstGeom prst="roundRect">
            <a:avLst>
              <a:gd name="adj" fmla="val 6097"/>
            </a:avLst>
          </a:prstGeom>
          <a:solidFill>
            <a:schemeClr val="accent2">
              <a:lumMod val="10000"/>
              <a:lumOff val="90000"/>
            </a:scheme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z="1100" i="1" dirty="0">
                <a:solidFill>
                  <a:sysClr val="windowText" lastClr="000000"/>
                </a:solidFill>
              </a:rPr>
              <a:t>Science Module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2CFE17B-DDF8-C7E1-74CB-183DE935DC47}"/>
              </a:ext>
            </a:extLst>
          </p:cNvPr>
          <p:cNvCxnSpPr>
            <a:cxnSpLocks/>
          </p:cNvCxnSpPr>
          <p:nvPr/>
        </p:nvCxnSpPr>
        <p:spPr>
          <a:xfrm flipH="1" flipV="1">
            <a:off x="697997" y="2869315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B52B2B7-ABA9-443F-1E5D-AA7CC65B7D4C}"/>
              </a:ext>
            </a:extLst>
          </p:cNvPr>
          <p:cNvCxnSpPr>
            <a:cxnSpLocks/>
          </p:cNvCxnSpPr>
          <p:nvPr/>
        </p:nvCxnSpPr>
        <p:spPr>
          <a:xfrm flipH="1" flipV="1">
            <a:off x="693780" y="2090587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D5D870E-5B50-966E-0DA6-166D5BE5BEDA}"/>
              </a:ext>
            </a:extLst>
          </p:cNvPr>
          <p:cNvSpPr txBox="1"/>
          <p:nvPr/>
        </p:nvSpPr>
        <p:spPr>
          <a:xfrm>
            <a:off x="665408" y="1738857"/>
            <a:ext cx="9872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-Environment Events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-Simulation Events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321F822-5C6A-BD15-F8C8-E7C9183E20A6}"/>
              </a:ext>
            </a:extLst>
          </p:cNvPr>
          <p:cNvCxnSpPr>
            <a:cxnSpLocks/>
          </p:cNvCxnSpPr>
          <p:nvPr/>
        </p:nvCxnSpPr>
        <p:spPr>
          <a:xfrm flipH="1" flipV="1">
            <a:off x="690314" y="5371455"/>
            <a:ext cx="922031" cy="738"/>
          </a:xfrm>
          <a:prstGeom prst="straightConnector1">
            <a:avLst/>
          </a:prstGeom>
          <a:ln w="28575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8D29D6C-EAC1-451B-A927-59E3C49EC7D8}"/>
              </a:ext>
            </a:extLst>
          </p:cNvPr>
          <p:cNvSpPr txBox="1"/>
          <p:nvPr/>
        </p:nvSpPr>
        <p:spPr>
          <a:xfrm>
            <a:off x="702215" y="2895779"/>
            <a:ext cx="925497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-GP access req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-GS access req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access req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state req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observation metrics req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868F4BD-FB1A-AD9A-76F9-5248050C7904}"/>
              </a:ext>
            </a:extLst>
          </p:cNvPr>
          <p:cNvSpPr txBox="1"/>
          <p:nvPr/>
        </p:nvSpPr>
        <p:spPr>
          <a:xfrm>
            <a:off x="679765" y="3858989"/>
            <a:ext cx="98720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1B13C5C-E425-0922-1BE5-4D3997E07D4A}"/>
              </a:ext>
            </a:extLst>
          </p:cNvPr>
          <p:cNvSpPr txBox="1"/>
          <p:nvPr/>
        </p:nvSpPr>
        <p:spPr>
          <a:xfrm>
            <a:off x="672135" y="5420761"/>
            <a:ext cx="98720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BD6F391-03BE-5974-2ADF-122841988FAA}"/>
              </a:ext>
            </a:extLst>
          </p:cNvPr>
          <p:cNvCxnSpPr>
            <a:cxnSpLocks/>
          </p:cNvCxnSpPr>
          <p:nvPr/>
        </p:nvCxnSpPr>
        <p:spPr>
          <a:xfrm flipH="1">
            <a:off x="1989942" y="2889237"/>
            <a:ext cx="884690" cy="0"/>
          </a:xfrm>
          <a:prstGeom prst="straightConnector1">
            <a:avLst/>
          </a:prstGeom>
          <a:ln w="19050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3DB52F6-DC85-48AB-544C-FCD2F9E9318D}"/>
              </a:ext>
            </a:extLst>
          </p:cNvPr>
          <p:cNvCxnSpPr>
            <a:cxnSpLocks/>
          </p:cNvCxnSpPr>
          <p:nvPr/>
        </p:nvCxnSpPr>
        <p:spPr>
          <a:xfrm flipH="1" flipV="1">
            <a:off x="692046" y="4572797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05EFBA9-F89A-F4AA-B55A-FE4D71BE992A}"/>
              </a:ext>
            </a:extLst>
          </p:cNvPr>
          <p:cNvCxnSpPr>
            <a:cxnSpLocks/>
            <a:endCxn id="9" idx="3"/>
          </p:cNvCxnSpPr>
          <p:nvPr/>
        </p:nvCxnSpPr>
        <p:spPr>
          <a:xfrm flipH="1">
            <a:off x="1982843" y="4572797"/>
            <a:ext cx="886424" cy="739"/>
          </a:xfrm>
          <a:prstGeom prst="straightConnector1">
            <a:avLst/>
          </a:prstGeom>
          <a:ln w="19050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3080E86-4D23-A774-F967-F388C923D11E}"/>
              </a:ext>
            </a:extLst>
          </p:cNvPr>
          <p:cNvCxnSpPr>
            <a:cxnSpLocks/>
          </p:cNvCxnSpPr>
          <p:nvPr/>
        </p:nvCxnSpPr>
        <p:spPr>
          <a:xfrm flipH="1">
            <a:off x="1981508" y="5396992"/>
            <a:ext cx="881221" cy="0"/>
          </a:xfrm>
          <a:prstGeom prst="straightConnector1">
            <a:avLst/>
          </a:prstGeom>
          <a:ln w="19050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AEA6192-3CFB-C3DC-62C3-6BCFE4147647}"/>
              </a:ext>
            </a:extLst>
          </p:cNvPr>
          <p:cNvCxnSpPr>
            <a:cxnSpLocks/>
          </p:cNvCxnSpPr>
          <p:nvPr/>
        </p:nvCxnSpPr>
        <p:spPr>
          <a:xfrm flipH="1" flipV="1">
            <a:off x="3246861" y="5352139"/>
            <a:ext cx="5139009" cy="1030"/>
          </a:xfrm>
          <a:prstGeom prst="straightConnector1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EE09718-9461-F519-738D-CED4577346E6}"/>
              </a:ext>
            </a:extLst>
          </p:cNvPr>
          <p:cNvCxnSpPr>
            <a:cxnSpLocks/>
          </p:cNvCxnSpPr>
          <p:nvPr/>
        </p:nvCxnSpPr>
        <p:spPr>
          <a:xfrm flipH="1">
            <a:off x="3234961" y="5510863"/>
            <a:ext cx="5160546" cy="0"/>
          </a:xfrm>
          <a:prstGeom prst="straightConnector1">
            <a:avLst/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465D2550-9A5E-2B9C-C4A5-BEBE059DFA7D}"/>
              </a:ext>
            </a:extLst>
          </p:cNvPr>
          <p:cNvSpPr/>
          <p:nvPr/>
        </p:nvSpPr>
        <p:spPr>
          <a:xfrm>
            <a:off x="2511152" y="1667036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Event Handler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CDB0AC5-0E15-BEA5-0D41-E610593E1143}"/>
              </a:ext>
            </a:extLst>
          </p:cNvPr>
          <p:cNvSpPr/>
          <p:nvPr/>
        </p:nvSpPr>
        <p:spPr>
          <a:xfrm>
            <a:off x="4448193" y="1666473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Sim Start/End</a:t>
            </a:r>
          </a:p>
        </p:txBody>
      </p:sp>
      <p:cxnSp>
        <p:nvCxnSpPr>
          <p:cNvPr id="54" name="Elbow Connector 56">
            <a:extLst>
              <a:ext uri="{FF2B5EF4-FFF2-40B4-BE49-F238E27FC236}">
                <a16:creationId xmlns:a16="http://schemas.microsoft.com/office/drawing/2014/main" id="{DED9E14D-4B83-0719-589B-A0247A26D48A}"/>
              </a:ext>
            </a:extLst>
          </p:cNvPr>
          <p:cNvCxnSpPr>
            <a:cxnSpLocks/>
            <a:stCxn id="7" idx="3"/>
            <a:endCxn id="52" idx="1"/>
          </p:cNvCxnSpPr>
          <p:nvPr/>
        </p:nvCxnSpPr>
        <p:spPr>
          <a:xfrm flipV="1">
            <a:off x="1984577" y="1859911"/>
            <a:ext cx="526575" cy="210747"/>
          </a:xfrm>
          <a:prstGeom prst="bentConnector3">
            <a:avLst>
              <a:gd name="adj1" fmla="val 50000"/>
            </a:avLst>
          </a:prstGeom>
          <a:ln w="190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A6007C7-0ABA-1107-19E0-A027CCDFC33B}"/>
              </a:ext>
            </a:extLst>
          </p:cNvPr>
          <p:cNvCxnSpPr>
            <a:cxnSpLocks/>
            <a:stCxn id="53" idx="1"/>
            <a:endCxn id="52" idx="3"/>
          </p:cNvCxnSpPr>
          <p:nvPr/>
        </p:nvCxnSpPr>
        <p:spPr>
          <a:xfrm flipH="1">
            <a:off x="3650179" y="1859348"/>
            <a:ext cx="798014" cy="563"/>
          </a:xfrm>
          <a:prstGeom prst="straightConnector1">
            <a:avLst/>
          </a:prstGeom>
          <a:ln w="19050"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53E9E35F-81DE-74CF-0F9A-551E2E925FC1}"/>
              </a:ext>
            </a:extLst>
          </p:cNvPr>
          <p:cNvCxnSpPr>
            <a:cxnSpLocks/>
          </p:cNvCxnSpPr>
          <p:nvPr/>
        </p:nvCxnSpPr>
        <p:spPr>
          <a:xfrm>
            <a:off x="3069046" y="2052223"/>
            <a:ext cx="0" cy="452100"/>
          </a:xfrm>
          <a:prstGeom prst="straightConnector1">
            <a:avLst/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ounded Rectangle 29">
            <a:extLst>
              <a:ext uri="{FF2B5EF4-FFF2-40B4-BE49-F238E27FC236}">
                <a16:creationId xmlns:a16="http://schemas.microsoft.com/office/drawing/2014/main" id="{8651A971-FD80-C7DD-B497-3D2C3B67E474}"/>
              </a:ext>
            </a:extLst>
          </p:cNvPr>
          <p:cNvSpPr/>
          <p:nvPr/>
        </p:nvSpPr>
        <p:spPr>
          <a:xfrm>
            <a:off x="2387825" y="1337631"/>
            <a:ext cx="3281173" cy="902555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i="1" dirty="0">
                <a:solidFill>
                  <a:sysClr val="windowText" lastClr="000000"/>
                </a:solidFill>
              </a:rPr>
              <a:t>Simulation Module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E1EDB20-B750-E5E9-8E92-87267775AC19}"/>
              </a:ext>
            </a:extLst>
          </p:cNvPr>
          <p:cNvSpPr txBox="1"/>
          <p:nvPr/>
        </p:nvSpPr>
        <p:spPr>
          <a:xfrm>
            <a:off x="3650179" y="1563483"/>
            <a:ext cx="6752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-Simulation Events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1BDFBA05-B539-78D5-5C05-2D3F74E0B517}"/>
              </a:ext>
            </a:extLst>
          </p:cNvPr>
          <p:cNvSpPr txBox="1"/>
          <p:nvPr/>
        </p:nvSpPr>
        <p:spPr>
          <a:xfrm>
            <a:off x="3015855" y="2028625"/>
            <a:ext cx="1139027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-Environment Events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AC94E85-CBF9-94D3-1288-5E961FA14686}"/>
              </a:ext>
            </a:extLst>
          </p:cNvPr>
          <p:cNvSpPr txBox="1"/>
          <p:nvPr/>
        </p:nvSpPr>
        <p:spPr>
          <a:xfrm>
            <a:off x="5917651" y="2321600"/>
            <a:ext cx="9455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Data (from self or in)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34FF55D-0413-80EB-E5E3-6C100C51BDC1}"/>
              </a:ext>
            </a:extLst>
          </p:cNvPr>
          <p:cNvSpPr txBox="1"/>
          <p:nvPr/>
        </p:nvSpPr>
        <p:spPr>
          <a:xfrm>
            <a:off x="3499980" y="4936641"/>
            <a:ext cx="147442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State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 (in)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Requests (in)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80180917-7F8D-9D6D-41FC-6333D62BEFD1}"/>
              </a:ext>
            </a:extLst>
          </p:cNvPr>
          <p:cNvSpPr txBox="1"/>
          <p:nvPr/>
        </p:nvSpPr>
        <p:spPr>
          <a:xfrm>
            <a:off x="3499057" y="5489036"/>
            <a:ext cx="1403683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-Tasks (for self or out)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Requests (out)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Requests (out)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 (out)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 (out)</a:t>
            </a:r>
          </a:p>
        </p:txBody>
      </p:sp>
      <p:cxnSp>
        <p:nvCxnSpPr>
          <p:cNvPr id="33" name="Elbow Connector 32">
            <a:extLst>
              <a:ext uri="{FF2B5EF4-FFF2-40B4-BE49-F238E27FC236}">
                <a16:creationId xmlns:a16="http://schemas.microsoft.com/office/drawing/2014/main" id="{A2710D44-CD41-29EF-090E-B62D030E41D5}"/>
              </a:ext>
            </a:extLst>
          </p:cNvPr>
          <p:cNvCxnSpPr>
            <a:cxnSpLocks/>
            <a:endCxn id="40" idx="1"/>
          </p:cNvCxnSpPr>
          <p:nvPr/>
        </p:nvCxnSpPr>
        <p:spPr>
          <a:xfrm flipV="1">
            <a:off x="3246861" y="1878112"/>
            <a:ext cx="3988793" cy="886976"/>
          </a:xfrm>
          <a:prstGeom prst="bentConnector3">
            <a:avLst>
              <a:gd name="adj1" fmla="val 66421"/>
            </a:avLst>
          </a:prstGeom>
          <a:ln w="19050">
            <a:solidFill>
              <a:srgbClr val="43061E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2333C00C-4FE5-2D13-43B0-580354686F1E}"/>
              </a:ext>
            </a:extLst>
          </p:cNvPr>
          <p:cNvSpPr/>
          <p:nvPr/>
        </p:nvSpPr>
        <p:spPr>
          <a:xfrm>
            <a:off x="7235654" y="1681563"/>
            <a:ext cx="1150212" cy="39309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ysClr val="windowText" lastClr="000000"/>
                </a:solidFill>
              </a:rPr>
              <a:t>On-board Processor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83D829D-A528-94C9-8494-2F61383F6CFD}"/>
              </a:ext>
            </a:extLst>
          </p:cNvPr>
          <p:cNvSpPr/>
          <p:nvPr/>
        </p:nvSpPr>
        <p:spPr>
          <a:xfrm>
            <a:off x="9373378" y="3179266"/>
            <a:ext cx="1162323" cy="51013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ysClr val="windowText" lastClr="000000"/>
                </a:solidFill>
              </a:rPr>
              <a:t>Science Value Model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1D70ECF-0BA2-9645-77B0-942EB68B78C9}"/>
              </a:ext>
            </a:extLst>
          </p:cNvPr>
          <p:cNvSpPr/>
          <p:nvPr/>
        </p:nvSpPr>
        <p:spPr>
          <a:xfrm>
            <a:off x="9373378" y="2359180"/>
            <a:ext cx="1164738" cy="51476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ysClr val="windowText" lastClr="000000"/>
                </a:solidFill>
              </a:rPr>
              <a:t>Science Predictive Models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CA20056-4CD9-1B13-1C68-741D4CCA1883}"/>
              </a:ext>
            </a:extLst>
          </p:cNvPr>
          <p:cNvSpPr/>
          <p:nvPr/>
        </p:nvSpPr>
        <p:spPr>
          <a:xfrm>
            <a:off x="7235654" y="2363806"/>
            <a:ext cx="1150212" cy="51013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ysClr val="windowText" lastClr="000000"/>
                </a:solidFill>
              </a:rPr>
              <a:t>Science data-base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886F231F-B8B1-62A3-B18F-BFD1B86C5088}"/>
              </a:ext>
            </a:extLst>
          </p:cNvPr>
          <p:cNvSpPr txBox="1"/>
          <p:nvPr/>
        </p:nvSpPr>
        <p:spPr>
          <a:xfrm>
            <a:off x="7925525" y="4215006"/>
            <a:ext cx="13072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Requests (from self or towards out)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Requests (out)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-Data Transmission Requests</a:t>
            </a:r>
          </a:p>
        </p:txBody>
      </p:sp>
      <p:cxnSp>
        <p:nvCxnSpPr>
          <p:cNvPr id="46" name="Elbow Connector 45"/>
          <p:cNvCxnSpPr>
            <a:cxnSpLocks/>
            <a:endCxn id="30" idx="1"/>
          </p:cNvCxnSpPr>
          <p:nvPr/>
        </p:nvCxnSpPr>
        <p:spPr>
          <a:xfrm flipV="1">
            <a:off x="3255690" y="2618874"/>
            <a:ext cx="3979964" cy="154674"/>
          </a:xfrm>
          <a:prstGeom prst="bentConnector3">
            <a:avLst>
              <a:gd name="adj1" fmla="val 66457"/>
            </a:avLst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886F231F-B8B1-62A3-B18F-BFD1B86C5088}"/>
              </a:ext>
            </a:extLst>
          </p:cNvPr>
          <p:cNvSpPr txBox="1"/>
          <p:nvPr/>
        </p:nvSpPr>
        <p:spPr>
          <a:xfrm>
            <a:off x="7744674" y="2102938"/>
            <a:ext cx="82021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-Processed data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886F231F-B8B1-62A3-B18F-BFD1B86C5088}"/>
              </a:ext>
            </a:extLst>
          </p:cNvPr>
          <p:cNvSpPr txBox="1"/>
          <p:nvPr/>
        </p:nvSpPr>
        <p:spPr>
          <a:xfrm>
            <a:off x="8472980" y="3529791"/>
            <a:ext cx="8202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Science Value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886F231F-B8B1-62A3-B18F-BFD1B86C5088}"/>
              </a:ext>
            </a:extLst>
          </p:cNvPr>
          <p:cNvSpPr txBox="1"/>
          <p:nvPr/>
        </p:nvSpPr>
        <p:spPr>
          <a:xfrm>
            <a:off x="8466045" y="3164276"/>
            <a:ext cx="8202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-Proposed Measurements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886F231F-B8B1-62A3-B18F-BFD1B86C5088}"/>
              </a:ext>
            </a:extLst>
          </p:cNvPr>
          <p:cNvSpPr txBox="1"/>
          <p:nvPr/>
        </p:nvSpPr>
        <p:spPr>
          <a:xfrm>
            <a:off x="8477066" y="2716877"/>
            <a:ext cx="7556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-Mission </a:t>
            </a:r>
            <a:r>
              <a:rPr lang="en-US" sz="7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Reqs</a:t>
            </a:r>
            <a:endParaRPr lang="en-US" sz="7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-Past data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AF861C01-A871-4A68-9831-5DFAD413E9AB}"/>
              </a:ext>
            </a:extLst>
          </p:cNvPr>
          <p:cNvSpPr/>
          <p:nvPr/>
        </p:nvSpPr>
        <p:spPr>
          <a:xfrm>
            <a:off x="7235654" y="3179266"/>
            <a:ext cx="1150212" cy="51013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ysClr val="windowText" lastClr="000000"/>
                </a:solidFill>
              </a:rPr>
              <a:t>Science “reasoning”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2D3C378E-CB00-468B-98AA-93B77F9C6B93}"/>
              </a:ext>
            </a:extLst>
          </p:cNvPr>
          <p:cNvSpPr txBox="1"/>
          <p:nvPr/>
        </p:nvSpPr>
        <p:spPr>
          <a:xfrm>
            <a:off x="5923445" y="3153948"/>
            <a:ext cx="8321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 (in)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243D52A5-965F-48AD-8D51-BBE14B618144}"/>
              </a:ext>
            </a:extLst>
          </p:cNvPr>
          <p:cNvSpPr txBox="1"/>
          <p:nvPr/>
        </p:nvSpPr>
        <p:spPr>
          <a:xfrm>
            <a:off x="5917651" y="1594260"/>
            <a:ext cx="9455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Data (from self or in)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B21308B1-5C5A-417B-81C3-5564558687AF}"/>
              </a:ext>
            </a:extLst>
          </p:cNvPr>
          <p:cNvCxnSpPr>
            <a:cxnSpLocks/>
            <a:stCxn id="30" idx="0"/>
            <a:endCxn id="40" idx="2"/>
          </p:cNvCxnSpPr>
          <p:nvPr/>
        </p:nvCxnSpPr>
        <p:spPr>
          <a:xfrm flipV="1">
            <a:off x="7810760" y="2074660"/>
            <a:ext cx="0" cy="289146"/>
          </a:xfrm>
          <a:prstGeom prst="straightConnector1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EC4C54DE-3FF9-48CE-87C9-20C5BFE0EDF3}"/>
              </a:ext>
            </a:extLst>
          </p:cNvPr>
          <p:cNvCxnSpPr>
            <a:cxnSpLocks/>
            <a:stCxn id="59" idx="0"/>
            <a:endCxn id="30" idx="2"/>
          </p:cNvCxnSpPr>
          <p:nvPr/>
        </p:nvCxnSpPr>
        <p:spPr>
          <a:xfrm flipV="1">
            <a:off x="7810760" y="2873941"/>
            <a:ext cx="0" cy="305325"/>
          </a:xfrm>
          <a:prstGeom prst="straightConnector1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Elbow Connector 45">
            <a:extLst>
              <a:ext uri="{FF2B5EF4-FFF2-40B4-BE49-F238E27FC236}">
                <a16:creationId xmlns:a16="http://schemas.microsoft.com/office/drawing/2014/main" id="{13EA5938-B16E-4B75-BB81-0150B941EE85}"/>
              </a:ext>
            </a:extLst>
          </p:cNvPr>
          <p:cNvCxnSpPr>
            <a:cxnSpLocks/>
            <a:endCxn id="59" idx="1"/>
          </p:cNvCxnSpPr>
          <p:nvPr/>
        </p:nvCxnSpPr>
        <p:spPr>
          <a:xfrm>
            <a:off x="3270427" y="2783290"/>
            <a:ext cx="3965227" cy="651044"/>
          </a:xfrm>
          <a:prstGeom prst="bentConnector3">
            <a:avLst>
              <a:gd name="adj1" fmla="val 66355"/>
            </a:avLst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B9A8B877-48E9-4E35-BEED-1A0E83C87F99}"/>
              </a:ext>
            </a:extLst>
          </p:cNvPr>
          <p:cNvSpPr txBox="1"/>
          <p:nvPr/>
        </p:nvSpPr>
        <p:spPr>
          <a:xfrm>
            <a:off x="10757694" y="2604631"/>
            <a:ext cx="8202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-Model </a:t>
            </a:r>
            <a:r>
              <a:rPr lang="en-US" sz="7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Reqs</a:t>
            </a:r>
            <a:endParaRPr lang="en-US" sz="7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-Model Results</a:t>
            </a:r>
          </a:p>
        </p:txBody>
      </p: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4C37C1D3-9B6E-4DD3-9B60-FF185DD4CA42}"/>
              </a:ext>
            </a:extLst>
          </p:cNvPr>
          <p:cNvCxnSpPr>
            <a:cxnSpLocks/>
            <a:stCxn id="59" idx="3"/>
            <a:endCxn id="42" idx="1"/>
          </p:cNvCxnSpPr>
          <p:nvPr/>
        </p:nvCxnSpPr>
        <p:spPr>
          <a:xfrm>
            <a:off x="8385866" y="3434334"/>
            <a:ext cx="987512" cy="0"/>
          </a:xfrm>
          <a:prstGeom prst="straightConnector1">
            <a:avLst/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9F79CEB8-E8F5-4623-B6CF-76F556D3C89A}"/>
              </a:ext>
            </a:extLst>
          </p:cNvPr>
          <p:cNvCxnSpPr>
            <a:cxnSpLocks/>
          </p:cNvCxnSpPr>
          <p:nvPr/>
        </p:nvCxnSpPr>
        <p:spPr>
          <a:xfrm flipH="1">
            <a:off x="8385866" y="3549810"/>
            <a:ext cx="990938" cy="2610"/>
          </a:xfrm>
          <a:prstGeom prst="straightConnector1">
            <a:avLst/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Elbow Connector 45">
            <a:extLst>
              <a:ext uri="{FF2B5EF4-FFF2-40B4-BE49-F238E27FC236}">
                <a16:creationId xmlns:a16="http://schemas.microsoft.com/office/drawing/2014/main" id="{49BA5F4D-C161-4AE4-8A97-1293F51AC137}"/>
              </a:ext>
            </a:extLst>
          </p:cNvPr>
          <p:cNvCxnSpPr>
            <a:cxnSpLocks/>
            <a:endCxn id="12" idx="0"/>
          </p:cNvCxnSpPr>
          <p:nvPr/>
        </p:nvCxnSpPr>
        <p:spPr>
          <a:xfrm rot="16200000" flipH="1">
            <a:off x="7592596" y="3742749"/>
            <a:ext cx="1509877" cy="1403183"/>
          </a:xfrm>
          <a:prstGeom prst="bentConnector3">
            <a:avLst>
              <a:gd name="adj1" fmla="val 73623"/>
            </a:avLst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Elbow Connector 45">
            <a:extLst>
              <a:ext uri="{FF2B5EF4-FFF2-40B4-BE49-F238E27FC236}">
                <a16:creationId xmlns:a16="http://schemas.microsoft.com/office/drawing/2014/main" id="{1EA43407-5CDB-4D88-9879-87A59C94BE11}"/>
              </a:ext>
            </a:extLst>
          </p:cNvPr>
          <p:cNvCxnSpPr>
            <a:cxnSpLocks/>
            <a:stCxn id="43" idx="3"/>
            <a:endCxn id="59" idx="2"/>
          </p:cNvCxnSpPr>
          <p:nvPr/>
        </p:nvCxnSpPr>
        <p:spPr>
          <a:xfrm flipH="1">
            <a:off x="7810760" y="2616561"/>
            <a:ext cx="2727356" cy="1072840"/>
          </a:xfrm>
          <a:prstGeom prst="bentConnector4">
            <a:avLst>
              <a:gd name="adj1" fmla="val -8382"/>
              <a:gd name="adj2" fmla="val 121308"/>
            </a:avLst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Elbow Connector 45">
            <a:extLst>
              <a:ext uri="{FF2B5EF4-FFF2-40B4-BE49-F238E27FC236}">
                <a16:creationId xmlns:a16="http://schemas.microsoft.com/office/drawing/2014/main" id="{4FB8C381-2FF7-4B6B-AE75-D6F453CC0121}"/>
              </a:ext>
            </a:extLst>
          </p:cNvPr>
          <p:cNvCxnSpPr>
            <a:cxnSpLocks/>
            <a:stCxn id="43" idx="3"/>
            <a:endCxn id="42" idx="3"/>
          </p:cNvCxnSpPr>
          <p:nvPr/>
        </p:nvCxnSpPr>
        <p:spPr>
          <a:xfrm flipH="1">
            <a:off x="10535701" y="2616561"/>
            <a:ext cx="2415" cy="817773"/>
          </a:xfrm>
          <a:prstGeom prst="bentConnector3">
            <a:avLst>
              <a:gd name="adj1" fmla="val -9465839"/>
            </a:avLst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Elbow Connector 45">
            <a:extLst>
              <a:ext uri="{FF2B5EF4-FFF2-40B4-BE49-F238E27FC236}">
                <a16:creationId xmlns:a16="http://schemas.microsoft.com/office/drawing/2014/main" id="{134FAE0A-4EED-4618-BC92-079EEFC0BDE6}"/>
              </a:ext>
            </a:extLst>
          </p:cNvPr>
          <p:cNvCxnSpPr>
            <a:cxnSpLocks/>
            <a:stCxn id="30" idx="2"/>
            <a:endCxn id="42" idx="0"/>
          </p:cNvCxnSpPr>
          <p:nvPr/>
        </p:nvCxnSpPr>
        <p:spPr>
          <a:xfrm rot="16200000" flipH="1">
            <a:off x="8729988" y="1954713"/>
            <a:ext cx="305325" cy="2143780"/>
          </a:xfrm>
          <a:prstGeom prst="bentConnector3">
            <a:avLst>
              <a:gd name="adj1" fmla="val 45751"/>
            </a:avLst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Elbow Connector 45">
            <a:extLst>
              <a:ext uri="{FF2B5EF4-FFF2-40B4-BE49-F238E27FC236}">
                <a16:creationId xmlns:a16="http://schemas.microsoft.com/office/drawing/2014/main" id="{CBB4F87F-3A46-4ACA-A9DD-B9F8C475F7C9}"/>
              </a:ext>
            </a:extLst>
          </p:cNvPr>
          <p:cNvCxnSpPr>
            <a:cxnSpLocks/>
            <a:stCxn id="30" idx="2"/>
            <a:endCxn id="43" idx="2"/>
          </p:cNvCxnSpPr>
          <p:nvPr/>
        </p:nvCxnSpPr>
        <p:spPr>
          <a:xfrm rot="16200000" flipH="1">
            <a:off x="8883253" y="1801447"/>
            <a:ext cx="12700" cy="2144987"/>
          </a:xfrm>
          <a:prstGeom prst="bentConnector3">
            <a:avLst>
              <a:gd name="adj1" fmla="val 1187213"/>
            </a:avLst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567655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4C978-9A8F-D19F-6684-24EF10271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 Framework</a:t>
            </a:r>
          </a:p>
        </p:txBody>
      </p:sp>
      <p:sp>
        <p:nvSpPr>
          <p:cNvPr id="4" name="Rounded Rectangle 29">
            <a:extLst>
              <a:ext uri="{FF2B5EF4-FFF2-40B4-BE49-F238E27FC236}">
                <a16:creationId xmlns:a16="http://schemas.microsoft.com/office/drawing/2014/main" id="{F40648B5-DE50-3579-FADA-CAF8E94030E7}"/>
              </a:ext>
            </a:extLst>
          </p:cNvPr>
          <p:cNvSpPr/>
          <p:nvPr/>
        </p:nvSpPr>
        <p:spPr>
          <a:xfrm>
            <a:off x="1508470" y="1182313"/>
            <a:ext cx="5230134" cy="4875209"/>
          </a:xfrm>
          <a:prstGeom prst="roundRect">
            <a:avLst>
              <a:gd name="adj" fmla="val 6097"/>
            </a:avLst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ysClr val="windowText" lastClr="000000"/>
                </a:solidFill>
              </a:rPr>
              <a:t>Agent</a:t>
            </a:r>
          </a:p>
        </p:txBody>
      </p:sp>
      <p:sp>
        <p:nvSpPr>
          <p:cNvPr id="5" name="Rounded Rectangle 30">
            <a:extLst>
              <a:ext uri="{FF2B5EF4-FFF2-40B4-BE49-F238E27FC236}">
                <a16:creationId xmlns:a16="http://schemas.microsoft.com/office/drawing/2014/main" id="{36FCB5CD-F302-D51B-34A3-A0B1CCDBE6D6}"/>
              </a:ext>
            </a:extLst>
          </p:cNvPr>
          <p:cNvSpPr/>
          <p:nvPr/>
        </p:nvSpPr>
        <p:spPr>
          <a:xfrm rot="16200000">
            <a:off x="-700604" y="2299685"/>
            <a:ext cx="2154955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Environment</a:t>
            </a:r>
          </a:p>
        </p:txBody>
      </p:sp>
      <p:sp>
        <p:nvSpPr>
          <p:cNvPr id="6" name="Rounded Rectangle 30">
            <a:extLst>
              <a:ext uri="{FF2B5EF4-FFF2-40B4-BE49-F238E27FC236}">
                <a16:creationId xmlns:a16="http://schemas.microsoft.com/office/drawing/2014/main" id="{87F517DA-6E73-F6CB-E770-58B82D97E783}"/>
              </a:ext>
            </a:extLst>
          </p:cNvPr>
          <p:cNvSpPr/>
          <p:nvPr/>
        </p:nvSpPr>
        <p:spPr>
          <a:xfrm rot="16200000">
            <a:off x="-612733" y="4840898"/>
            <a:ext cx="1979210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Other Agents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1FE5CB-B5E3-B8CC-FC28-61C7280D0EC8}"/>
              </a:ext>
            </a:extLst>
          </p:cNvPr>
          <p:cNvSpPr/>
          <p:nvPr/>
        </p:nvSpPr>
        <p:spPr>
          <a:xfrm>
            <a:off x="1508468" y="1920813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SUB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C5E1990-9422-5D7F-F9ED-1C8180FDCE4E}"/>
              </a:ext>
            </a:extLst>
          </p:cNvPr>
          <p:cNvSpPr/>
          <p:nvPr/>
        </p:nvSpPr>
        <p:spPr>
          <a:xfrm>
            <a:off x="1508468" y="2719471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227E52-179E-4D2F-5FC9-FDFD8678AC53}"/>
              </a:ext>
            </a:extLst>
          </p:cNvPr>
          <p:cNvSpPr/>
          <p:nvPr/>
        </p:nvSpPr>
        <p:spPr>
          <a:xfrm>
            <a:off x="1508468" y="4423691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REP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6CB41F-8ECB-30FC-1971-129130FB3B89}"/>
              </a:ext>
            </a:extLst>
          </p:cNvPr>
          <p:cNvSpPr/>
          <p:nvPr/>
        </p:nvSpPr>
        <p:spPr>
          <a:xfrm>
            <a:off x="1508468" y="5222349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11" name="Rounded Rectangle 29">
            <a:extLst>
              <a:ext uri="{FF2B5EF4-FFF2-40B4-BE49-F238E27FC236}">
                <a16:creationId xmlns:a16="http://schemas.microsoft.com/office/drawing/2014/main" id="{2B32A1C8-1F4D-FE46-0683-3487D1FA5643}"/>
              </a:ext>
            </a:extLst>
          </p:cNvPr>
          <p:cNvSpPr/>
          <p:nvPr/>
        </p:nvSpPr>
        <p:spPr>
          <a:xfrm rot="16200000">
            <a:off x="1355393" y="3927678"/>
            <a:ext cx="3188753" cy="368764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i="1" dirty="0">
                <a:solidFill>
                  <a:sysClr val="windowText" lastClr="000000"/>
                </a:solidFill>
              </a:rPr>
              <a:t>Engineering Module</a:t>
            </a:r>
          </a:p>
        </p:txBody>
      </p:sp>
      <p:sp>
        <p:nvSpPr>
          <p:cNvPr id="12" name="Rounded Rectangle 29">
            <a:extLst>
              <a:ext uri="{FF2B5EF4-FFF2-40B4-BE49-F238E27FC236}">
                <a16:creationId xmlns:a16="http://schemas.microsoft.com/office/drawing/2014/main" id="{12ADA39C-3563-CAEB-6599-771568637F19}"/>
              </a:ext>
            </a:extLst>
          </p:cNvPr>
          <p:cNvSpPr/>
          <p:nvPr/>
        </p:nvSpPr>
        <p:spPr>
          <a:xfrm>
            <a:off x="4774299" y="2750332"/>
            <a:ext cx="1307237" cy="307489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i="1" dirty="0">
                <a:solidFill>
                  <a:sysClr val="windowText" lastClr="000000"/>
                </a:solidFill>
              </a:rPr>
              <a:t>Science Module</a:t>
            </a:r>
          </a:p>
        </p:txBody>
      </p:sp>
      <p:sp>
        <p:nvSpPr>
          <p:cNvPr id="13" name="Rounded Rectangle 29">
            <a:extLst>
              <a:ext uri="{FF2B5EF4-FFF2-40B4-BE49-F238E27FC236}">
                <a16:creationId xmlns:a16="http://schemas.microsoft.com/office/drawing/2014/main" id="{4CF191CC-E3D1-061E-10AD-55F38E8AB2A6}"/>
              </a:ext>
            </a:extLst>
          </p:cNvPr>
          <p:cNvSpPr/>
          <p:nvPr/>
        </p:nvSpPr>
        <p:spPr>
          <a:xfrm>
            <a:off x="4780548" y="4346083"/>
            <a:ext cx="1307237" cy="307487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i="1" dirty="0">
                <a:solidFill>
                  <a:sysClr val="windowText" lastClr="000000"/>
                </a:solidFill>
              </a:rPr>
              <a:t>Science Scheduler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2CFE17B-DDF8-C7E1-74CB-183DE935DC47}"/>
              </a:ext>
            </a:extLst>
          </p:cNvPr>
          <p:cNvCxnSpPr>
            <a:cxnSpLocks/>
          </p:cNvCxnSpPr>
          <p:nvPr/>
        </p:nvCxnSpPr>
        <p:spPr>
          <a:xfrm flipH="1" flipV="1">
            <a:off x="590653" y="2901859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B52B2B7-ABA9-443F-1E5D-AA7CC65B7D4C}"/>
              </a:ext>
            </a:extLst>
          </p:cNvPr>
          <p:cNvCxnSpPr>
            <a:cxnSpLocks/>
          </p:cNvCxnSpPr>
          <p:nvPr/>
        </p:nvCxnSpPr>
        <p:spPr>
          <a:xfrm flipH="1" flipV="1">
            <a:off x="586436" y="2123131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D5D870E-5B50-966E-0DA6-166D5BE5BEDA}"/>
              </a:ext>
            </a:extLst>
          </p:cNvPr>
          <p:cNvSpPr txBox="1"/>
          <p:nvPr/>
        </p:nvSpPr>
        <p:spPr>
          <a:xfrm>
            <a:off x="558064" y="1771401"/>
            <a:ext cx="9872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-Environment Events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-Simulation Events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321F822-5C6A-BD15-F8C8-E7C9183E20A6}"/>
              </a:ext>
            </a:extLst>
          </p:cNvPr>
          <p:cNvCxnSpPr>
            <a:cxnSpLocks/>
          </p:cNvCxnSpPr>
          <p:nvPr/>
        </p:nvCxnSpPr>
        <p:spPr>
          <a:xfrm flipH="1" flipV="1">
            <a:off x="582970" y="5403999"/>
            <a:ext cx="922031" cy="738"/>
          </a:xfrm>
          <a:prstGeom prst="straightConnector1">
            <a:avLst/>
          </a:prstGeom>
          <a:ln w="28575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8D29D6C-EAC1-451B-A927-59E3C49EC7D8}"/>
              </a:ext>
            </a:extLst>
          </p:cNvPr>
          <p:cNvSpPr txBox="1"/>
          <p:nvPr/>
        </p:nvSpPr>
        <p:spPr>
          <a:xfrm>
            <a:off x="594871" y="2928323"/>
            <a:ext cx="925497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-GP access req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access req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position req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eclipse req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-GP measurement observation metrics req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868F4BD-FB1A-AD9A-76F9-5248050C7904}"/>
              </a:ext>
            </a:extLst>
          </p:cNvPr>
          <p:cNvSpPr txBox="1"/>
          <p:nvPr/>
        </p:nvSpPr>
        <p:spPr>
          <a:xfrm>
            <a:off x="572421" y="3891533"/>
            <a:ext cx="98720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1B13C5C-E425-0922-1BE5-4D3997E07D4A}"/>
              </a:ext>
            </a:extLst>
          </p:cNvPr>
          <p:cNvSpPr txBox="1"/>
          <p:nvPr/>
        </p:nvSpPr>
        <p:spPr>
          <a:xfrm>
            <a:off x="564791" y="5453305"/>
            <a:ext cx="98720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BD6F391-03BE-5974-2ADF-122841988FAA}"/>
              </a:ext>
            </a:extLst>
          </p:cNvPr>
          <p:cNvCxnSpPr>
            <a:cxnSpLocks/>
          </p:cNvCxnSpPr>
          <p:nvPr/>
        </p:nvCxnSpPr>
        <p:spPr>
          <a:xfrm flipH="1">
            <a:off x="1877233" y="2902597"/>
            <a:ext cx="884690" cy="0"/>
          </a:xfrm>
          <a:prstGeom prst="straightConnector1">
            <a:avLst/>
          </a:prstGeom>
          <a:ln w="19050"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3DB52F6-DC85-48AB-544C-FCD2F9E9318D}"/>
              </a:ext>
            </a:extLst>
          </p:cNvPr>
          <p:cNvCxnSpPr>
            <a:cxnSpLocks/>
          </p:cNvCxnSpPr>
          <p:nvPr/>
        </p:nvCxnSpPr>
        <p:spPr>
          <a:xfrm flipH="1" flipV="1">
            <a:off x="584702" y="4605341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05EFBA9-F89A-F4AA-B55A-FE4D71BE992A}"/>
              </a:ext>
            </a:extLst>
          </p:cNvPr>
          <p:cNvCxnSpPr>
            <a:cxnSpLocks/>
            <a:endCxn id="9" idx="3"/>
          </p:cNvCxnSpPr>
          <p:nvPr/>
        </p:nvCxnSpPr>
        <p:spPr>
          <a:xfrm flipH="1">
            <a:off x="1877233" y="4605341"/>
            <a:ext cx="884690" cy="739"/>
          </a:xfrm>
          <a:prstGeom prst="straightConnector1">
            <a:avLst/>
          </a:prstGeom>
          <a:ln w="19050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3080E86-4D23-A774-F967-F388C923D11E}"/>
              </a:ext>
            </a:extLst>
          </p:cNvPr>
          <p:cNvCxnSpPr>
            <a:cxnSpLocks/>
          </p:cNvCxnSpPr>
          <p:nvPr/>
        </p:nvCxnSpPr>
        <p:spPr>
          <a:xfrm flipH="1">
            <a:off x="1868799" y="5410352"/>
            <a:ext cx="881221" cy="0"/>
          </a:xfrm>
          <a:prstGeom prst="straightConnector1">
            <a:avLst/>
          </a:prstGeom>
          <a:ln w="19050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AEA6192-3CFB-C3DC-62C3-6BCFE4147647}"/>
              </a:ext>
            </a:extLst>
          </p:cNvPr>
          <p:cNvCxnSpPr>
            <a:cxnSpLocks/>
          </p:cNvCxnSpPr>
          <p:nvPr/>
        </p:nvCxnSpPr>
        <p:spPr>
          <a:xfrm flipH="1">
            <a:off x="3134152" y="4433056"/>
            <a:ext cx="1655734" cy="0"/>
          </a:xfrm>
          <a:prstGeom prst="straightConnector1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EE09718-9461-F519-738D-CED4577346E6}"/>
              </a:ext>
            </a:extLst>
          </p:cNvPr>
          <p:cNvCxnSpPr>
            <a:cxnSpLocks/>
          </p:cNvCxnSpPr>
          <p:nvPr/>
        </p:nvCxnSpPr>
        <p:spPr>
          <a:xfrm flipH="1">
            <a:off x="3122252" y="4591780"/>
            <a:ext cx="1652047" cy="0"/>
          </a:xfrm>
          <a:prstGeom prst="straightConnector1">
            <a:avLst/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6052D43F-4088-DC0F-95EF-F134120D8FB6}"/>
              </a:ext>
            </a:extLst>
          </p:cNvPr>
          <p:cNvCxnSpPr>
            <a:cxnSpLocks/>
          </p:cNvCxnSpPr>
          <p:nvPr/>
        </p:nvCxnSpPr>
        <p:spPr>
          <a:xfrm flipV="1">
            <a:off x="5474511" y="3057821"/>
            <a:ext cx="0" cy="1288262"/>
          </a:xfrm>
          <a:prstGeom prst="straightConnector1">
            <a:avLst/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A7A95947-F6FE-37CA-E02B-B0F9DFACB9A8}"/>
              </a:ext>
            </a:extLst>
          </p:cNvPr>
          <p:cNvCxnSpPr>
            <a:cxnSpLocks/>
          </p:cNvCxnSpPr>
          <p:nvPr/>
        </p:nvCxnSpPr>
        <p:spPr>
          <a:xfrm>
            <a:off x="5323322" y="3057821"/>
            <a:ext cx="0" cy="1288262"/>
          </a:xfrm>
          <a:prstGeom prst="straightConnector1">
            <a:avLst/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465D2550-9A5E-2B9C-C4A5-BEBE059DFA7D}"/>
              </a:ext>
            </a:extLst>
          </p:cNvPr>
          <p:cNvSpPr/>
          <p:nvPr/>
        </p:nvSpPr>
        <p:spPr>
          <a:xfrm>
            <a:off x="2398443" y="1680396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Event Handler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CDB0AC5-0E15-BEA5-0D41-E610593E1143}"/>
              </a:ext>
            </a:extLst>
          </p:cNvPr>
          <p:cNvSpPr/>
          <p:nvPr/>
        </p:nvSpPr>
        <p:spPr>
          <a:xfrm>
            <a:off x="4335484" y="1679833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Sim Start/End</a:t>
            </a:r>
          </a:p>
        </p:txBody>
      </p:sp>
      <p:cxnSp>
        <p:nvCxnSpPr>
          <p:cNvPr id="54" name="Elbow Connector 56">
            <a:extLst>
              <a:ext uri="{FF2B5EF4-FFF2-40B4-BE49-F238E27FC236}">
                <a16:creationId xmlns:a16="http://schemas.microsoft.com/office/drawing/2014/main" id="{DED9E14D-4B83-0719-589B-A0247A26D48A}"/>
              </a:ext>
            </a:extLst>
          </p:cNvPr>
          <p:cNvCxnSpPr>
            <a:cxnSpLocks/>
            <a:stCxn id="7" idx="3"/>
            <a:endCxn id="52" idx="1"/>
          </p:cNvCxnSpPr>
          <p:nvPr/>
        </p:nvCxnSpPr>
        <p:spPr>
          <a:xfrm flipV="1">
            <a:off x="1877233" y="1873271"/>
            <a:ext cx="521210" cy="229931"/>
          </a:xfrm>
          <a:prstGeom prst="bentConnector3">
            <a:avLst>
              <a:gd name="adj1" fmla="val 50000"/>
            </a:avLst>
          </a:prstGeom>
          <a:ln w="190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A6007C7-0ABA-1107-19E0-A027CCDFC33B}"/>
              </a:ext>
            </a:extLst>
          </p:cNvPr>
          <p:cNvCxnSpPr>
            <a:cxnSpLocks/>
            <a:stCxn id="53" idx="1"/>
            <a:endCxn id="52" idx="3"/>
          </p:cNvCxnSpPr>
          <p:nvPr/>
        </p:nvCxnSpPr>
        <p:spPr>
          <a:xfrm flipH="1">
            <a:off x="3537470" y="1872708"/>
            <a:ext cx="798014" cy="563"/>
          </a:xfrm>
          <a:prstGeom prst="straightConnector1">
            <a:avLst/>
          </a:prstGeom>
          <a:ln w="19050"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53E9E35F-81DE-74CF-0F9A-551E2E925FC1}"/>
              </a:ext>
            </a:extLst>
          </p:cNvPr>
          <p:cNvCxnSpPr>
            <a:cxnSpLocks/>
          </p:cNvCxnSpPr>
          <p:nvPr/>
        </p:nvCxnSpPr>
        <p:spPr>
          <a:xfrm>
            <a:off x="2933267" y="2065583"/>
            <a:ext cx="0" cy="452100"/>
          </a:xfrm>
          <a:prstGeom prst="straightConnector1">
            <a:avLst/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ounded Rectangle 29">
            <a:extLst>
              <a:ext uri="{FF2B5EF4-FFF2-40B4-BE49-F238E27FC236}">
                <a16:creationId xmlns:a16="http://schemas.microsoft.com/office/drawing/2014/main" id="{8651A971-FD80-C7DD-B497-3D2C3B67E474}"/>
              </a:ext>
            </a:extLst>
          </p:cNvPr>
          <p:cNvSpPr/>
          <p:nvPr/>
        </p:nvSpPr>
        <p:spPr>
          <a:xfrm>
            <a:off x="2275116" y="1350991"/>
            <a:ext cx="3281173" cy="902555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i="1" dirty="0">
                <a:solidFill>
                  <a:sysClr val="windowText" lastClr="000000"/>
                </a:solidFill>
              </a:rPr>
              <a:t>Simulation Maintenance Module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E1EDB20-B750-E5E9-8E92-87267775AC19}"/>
              </a:ext>
            </a:extLst>
          </p:cNvPr>
          <p:cNvSpPr txBox="1"/>
          <p:nvPr/>
        </p:nvSpPr>
        <p:spPr>
          <a:xfrm>
            <a:off x="3537470" y="1576843"/>
            <a:ext cx="6752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-Simulation Events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1BDFBA05-B539-78D5-5C05-2D3F74E0B517}"/>
              </a:ext>
            </a:extLst>
          </p:cNvPr>
          <p:cNvSpPr txBox="1"/>
          <p:nvPr/>
        </p:nvSpPr>
        <p:spPr>
          <a:xfrm>
            <a:off x="2903146" y="2041985"/>
            <a:ext cx="1139027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-Environment Events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AC94E85-CBF9-94D3-1288-5E961FA14686}"/>
              </a:ext>
            </a:extLst>
          </p:cNvPr>
          <p:cNvSpPr txBox="1"/>
          <p:nvPr/>
        </p:nvSpPr>
        <p:spPr>
          <a:xfrm>
            <a:off x="3376509" y="2399638"/>
            <a:ext cx="12846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 (from self or other agents)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34FF55D-0413-80EB-E5E3-6C100C51BDC1}"/>
              </a:ext>
            </a:extLst>
          </p:cNvPr>
          <p:cNvSpPr txBox="1"/>
          <p:nvPr/>
        </p:nvSpPr>
        <p:spPr>
          <a:xfrm>
            <a:off x="3387271" y="4126309"/>
            <a:ext cx="14744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State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 (in)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80180917-7F8D-9D6D-41FC-6333D62BEFD1}"/>
              </a:ext>
            </a:extLst>
          </p:cNvPr>
          <p:cNvSpPr txBox="1"/>
          <p:nvPr/>
        </p:nvSpPr>
        <p:spPr>
          <a:xfrm>
            <a:off x="3386349" y="4608700"/>
            <a:ext cx="122059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-Scheduled Measurement Measurements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 (out)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992A8F5A-DD95-6C58-AFDA-689A07A09931}"/>
              </a:ext>
            </a:extLst>
          </p:cNvPr>
          <p:cNvSpPr txBox="1"/>
          <p:nvPr/>
        </p:nvSpPr>
        <p:spPr>
          <a:xfrm>
            <a:off x="4146838" y="3353539"/>
            <a:ext cx="11764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-Proposed measurements’ estimated Science Benefit</a:t>
            </a:r>
          </a:p>
          <a:p>
            <a:endParaRPr lang="en-US" sz="7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08A08C4F-0ED5-606C-7B63-4BC65482EA87}"/>
              </a:ext>
            </a:extLst>
          </p:cNvPr>
          <p:cNvCxnSpPr>
            <a:cxnSpLocks/>
            <a:stCxn id="12" idx="1"/>
          </p:cNvCxnSpPr>
          <p:nvPr/>
        </p:nvCxnSpPr>
        <p:spPr>
          <a:xfrm flipH="1">
            <a:off x="3132204" y="2904077"/>
            <a:ext cx="1642095" cy="5648"/>
          </a:xfrm>
          <a:prstGeom prst="straightConnector1">
            <a:avLst/>
          </a:prstGeom>
          <a:ln w="19050">
            <a:solidFill>
              <a:schemeClr val="accent1"/>
            </a:solidFill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6A6F83B4-89B2-38FE-DDC4-342DEDFDBBD5}"/>
              </a:ext>
            </a:extLst>
          </p:cNvPr>
          <p:cNvSpPr txBox="1"/>
          <p:nvPr/>
        </p:nvSpPr>
        <p:spPr>
          <a:xfrm>
            <a:off x="5427917" y="3357723"/>
            <a:ext cx="13260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-Proposed measurements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-Proposed measurements’ estimated observation metrics</a:t>
            </a:r>
          </a:p>
          <a:p>
            <a:endParaRPr lang="en-US" sz="7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F3B63DB3-8E0E-86CF-0187-BCEE573EBA0E}"/>
              </a:ext>
            </a:extLst>
          </p:cNvPr>
          <p:cNvCxnSpPr>
            <a:cxnSpLocks/>
          </p:cNvCxnSpPr>
          <p:nvPr/>
        </p:nvCxnSpPr>
        <p:spPr>
          <a:xfrm flipV="1">
            <a:off x="7553992" y="966077"/>
            <a:ext cx="0" cy="5510438"/>
          </a:xfrm>
          <a:prstGeom prst="line">
            <a:avLst/>
          </a:prstGeom>
          <a:ln w="28575">
            <a:solidFill>
              <a:schemeClr val="accent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9" name="Group 88">
            <a:extLst>
              <a:ext uri="{FF2B5EF4-FFF2-40B4-BE49-F238E27FC236}">
                <a16:creationId xmlns:a16="http://schemas.microsoft.com/office/drawing/2014/main" id="{CFE31CA1-8FAA-2B14-F52F-7C32B3D9AF79}"/>
              </a:ext>
            </a:extLst>
          </p:cNvPr>
          <p:cNvGrpSpPr/>
          <p:nvPr/>
        </p:nvGrpSpPr>
        <p:grpSpPr>
          <a:xfrm>
            <a:off x="8465474" y="3267848"/>
            <a:ext cx="3141824" cy="3041239"/>
            <a:chOff x="8492112" y="1550721"/>
            <a:chExt cx="3141824" cy="3041239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7E0D6F16-641B-ABE0-7A9B-972563514C87}"/>
                </a:ext>
              </a:extLst>
            </p:cNvPr>
            <p:cNvSpPr/>
            <p:nvPr/>
          </p:nvSpPr>
          <p:spPr>
            <a:xfrm>
              <a:off x="8492112" y="1550721"/>
              <a:ext cx="3141824" cy="3041239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050" b="1" dirty="0">
                  <a:solidFill>
                    <a:sysClr val="windowText" lastClr="000000"/>
                  </a:solidFill>
                </a:rPr>
                <a:t>Nomenclature:</a:t>
              </a:r>
            </a:p>
            <a:p>
              <a:endParaRPr lang="en-US" sz="1050" b="1" dirty="0">
                <a:solidFill>
                  <a:sysClr val="windowText" lastClr="000000"/>
                </a:solidFill>
              </a:endParaRPr>
            </a:p>
            <a:p>
              <a:r>
                <a:rPr lang="en-US" sz="1050" dirty="0">
                  <a:solidFill>
                    <a:sysClr val="windowText" lastClr="000000"/>
                  </a:solidFill>
                </a:rPr>
                <a:t>Communications Port</a:t>
              </a:r>
            </a:p>
            <a:p>
              <a:endParaRPr lang="en-US" sz="1050" dirty="0">
                <a:solidFill>
                  <a:sysClr val="windowText" lastClr="000000"/>
                </a:solidFill>
              </a:endParaRPr>
            </a:p>
            <a:p>
              <a:endParaRPr lang="en-US" sz="1050" dirty="0">
                <a:solidFill>
                  <a:sysClr val="windowText" lastClr="000000"/>
                </a:solidFill>
              </a:endParaRPr>
            </a:p>
            <a:p>
              <a:r>
                <a:rPr lang="en-US" sz="1050" dirty="0">
                  <a:solidFill>
                    <a:sysClr val="windowText" lastClr="000000"/>
                  </a:solidFill>
                </a:rPr>
                <a:t>Agent Module/Submodule</a:t>
              </a:r>
            </a:p>
            <a:p>
              <a:endParaRPr lang="en-US" sz="1050" dirty="0">
                <a:solidFill>
                  <a:sysClr val="windowText" lastClr="000000"/>
                </a:solidFill>
              </a:endParaRPr>
            </a:p>
            <a:p>
              <a:endParaRPr lang="en-US" sz="1050" dirty="0">
                <a:solidFill>
                  <a:sysClr val="windowText" lastClr="000000"/>
                </a:solidFill>
              </a:endParaRPr>
            </a:p>
            <a:p>
              <a:r>
                <a:rPr lang="en-US" sz="1050" dirty="0">
                  <a:solidFill>
                    <a:sysClr val="windowText" lastClr="000000"/>
                  </a:solidFill>
                </a:rPr>
                <a:t>Process </a:t>
              </a:r>
            </a:p>
            <a:p>
              <a:endParaRPr lang="en-US" sz="1050" dirty="0">
                <a:solidFill>
                  <a:sysClr val="windowText" lastClr="000000"/>
                </a:solidFill>
              </a:endParaRPr>
            </a:p>
            <a:p>
              <a:endParaRPr lang="en-US" sz="1050" dirty="0">
                <a:solidFill>
                  <a:sysClr val="windowText" lastClr="000000"/>
                </a:solidFill>
              </a:endParaRPr>
            </a:p>
            <a:p>
              <a:r>
                <a:rPr lang="en-US" sz="1050" dirty="0">
                  <a:solidFill>
                    <a:sysClr val="windowText" lastClr="000000"/>
                  </a:solidFill>
                </a:rPr>
                <a:t>Inter-process/module </a:t>
              </a:r>
            </a:p>
            <a:p>
              <a:r>
                <a:rPr lang="en-US" sz="1050" dirty="0">
                  <a:solidFill>
                    <a:sysClr val="windowText" lastClr="000000"/>
                  </a:solidFill>
                </a:rPr>
                <a:t>communication link</a:t>
              </a:r>
            </a:p>
            <a:p>
              <a:endParaRPr lang="en-US" sz="1050" dirty="0">
                <a:solidFill>
                  <a:sysClr val="windowText" lastClr="000000"/>
                </a:solidFill>
              </a:endParaRPr>
            </a:p>
            <a:p>
              <a:r>
                <a:rPr lang="en-US" sz="1050" dirty="0">
                  <a:solidFill>
                    <a:sysClr val="windowText" lastClr="000000"/>
                  </a:solidFill>
                </a:rPr>
                <a:t>Inter-agent </a:t>
              </a:r>
            </a:p>
            <a:p>
              <a:r>
                <a:rPr lang="en-US" sz="1050" dirty="0">
                  <a:solidFill>
                    <a:sysClr val="windowText" lastClr="000000"/>
                  </a:solidFill>
                </a:rPr>
                <a:t>communication link</a:t>
              </a:r>
            </a:p>
            <a:p>
              <a:endParaRPr lang="en-US" sz="1050" dirty="0">
                <a:solidFill>
                  <a:sysClr val="windowText" lastClr="000000"/>
                </a:solidFill>
              </a:endParaRPr>
            </a:p>
            <a:p>
              <a:r>
                <a:rPr lang="en-US" sz="1050" dirty="0">
                  <a:solidFill>
                    <a:sysClr val="windowText" lastClr="000000"/>
                  </a:solidFill>
                </a:rPr>
                <a:t>Process Sequence</a:t>
              </a:r>
            </a:p>
            <a:p>
              <a:endParaRPr lang="en-US" sz="1050" dirty="0">
                <a:solidFill>
                  <a:sysClr val="windowText" lastClr="000000"/>
                </a:solidFill>
              </a:endParaRPr>
            </a:p>
            <a:p>
              <a:endParaRPr lang="en-US" sz="105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F3F9D663-A7B1-6919-204B-4480F9C98C09}"/>
                </a:ext>
              </a:extLst>
            </p:cNvPr>
            <p:cNvSpPr/>
            <p:nvPr/>
          </p:nvSpPr>
          <p:spPr>
            <a:xfrm>
              <a:off x="10499147" y="1771977"/>
              <a:ext cx="368765" cy="36477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i="1" dirty="0">
                  <a:solidFill>
                    <a:sysClr val="windowText" lastClr="000000"/>
                  </a:solidFill>
                </a:rPr>
                <a:t>SUB</a:t>
              </a:r>
            </a:p>
          </p:txBody>
        </p:sp>
        <p:sp>
          <p:nvSpPr>
            <p:cNvPr id="83" name="Rounded Rectangle 29">
              <a:extLst>
                <a:ext uri="{FF2B5EF4-FFF2-40B4-BE49-F238E27FC236}">
                  <a16:creationId xmlns:a16="http://schemas.microsoft.com/office/drawing/2014/main" id="{5D8A939B-5B86-22E5-3300-052745CD2F9D}"/>
                </a:ext>
              </a:extLst>
            </p:cNvPr>
            <p:cNvSpPr/>
            <p:nvPr/>
          </p:nvSpPr>
          <p:spPr>
            <a:xfrm>
              <a:off x="10333369" y="2353759"/>
              <a:ext cx="700320" cy="307489"/>
            </a:xfrm>
            <a:prstGeom prst="roundRect">
              <a:avLst>
                <a:gd name="adj" fmla="val 6097"/>
              </a:avLst>
            </a:prstGeom>
            <a:noFill/>
            <a:ln>
              <a:solidFill>
                <a:schemeClr val="accent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200" i="1" dirty="0">
                  <a:solidFill>
                    <a:sysClr val="windowText" lastClr="000000"/>
                  </a:solidFill>
                </a:rPr>
                <a:t>Module</a:t>
              </a:r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9847AEF2-08C8-7438-2119-674AC75DA3B0}"/>
                </a:ext>
              </a:extLst>
            </p:cNvPr>
            <p:cNvSpPr/>
            <p:nvPr/>
          </p:nvSpPr>
          <p:spPr>
            <a:xfrm>
              <a:off x="10114015" y="2799051"/>
              <a:ext cx="1139027" cy="38575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ysClr val="windowText" lastClr="000000"/>
                  </a:solidFill>
                </a:rPr>
                <a:t>Sim Start/End</a:t>
              </a:r>
            </a:p>
          </p:txBody>
        </p: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6A6F5968-E3F7-9249-39F2-AFC1B6137D7D}"/>
                </a:ext>
              </a:extLst>
            </p:cNvPr>
            <p:cNvCxnSpPr>
              <a:cxnSpLocks/>
            </p:cNvCxnSpPr>
            <p:nvPr/>
          </p:nvCxnSpPr>
          <p:spPr>
            <a:xfrm>
              <a:off x="10341560" y="3516505"/>
              <a:ext cx="692129" cy="0"/>
            </a:xfrm>
            <a:prstGeom prst="straightConnector1">
              <a:avLst/>
            </a:prstGeom>
            <a:ln w="19050"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3607A302-09DE-9E40-5FC5-C88230019334}"/>
              </a:ext>
            </a:extLst>
          </p:cNvPr>
          <p:cNvCxnSpPr>
            <a:cxnSpLocks/>
          </p:cNvCxnSpPr>
          <p:nvPr/>
        </p:nvCxnSpPr>
        <p:spPr>
          <a:xfrm>
            <a:off x="10314922" y="5658475"/>
            <a:ext cx="692129" cy="0"/>
          </a:xfrm>
          <a:prstGeom prst="straightConnector1">
            <a:avLst/>
          </a:prstGeom>
          <a:ln w="19050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B8D879BD-89B6-7EEB-312B-F73D48A4D8AC}"/>
              </a:ext>
            </a:extLst>
          </p:cNvPr>
          <p:cNvCxnSpPr>
            <a:cxnSpLocks/>
          </p:cNvCxnSpPr>
          <p:nvPr/>
        </p:nvCxnSpPr>
        <p:spPr>
          <a:xfrm>
            <a:off x="10314922" y="6057522"/>
            <a:ext cx="692129" cy="0"/>
          </a:xfrm>
          <a:prstGeom prst="straightConnector1">
            <a:avLst/>
          </a:prstGeom>
          <a:ln w="19050"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68EA55BD-4E70-DF9B-13EB-2AC660B125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770" t="-854" r="-233" b="-718"/>
          <a:stretch/>
        </p:blipFill>
        <p:spPr bwMode="auto">
          <a:xfrm>
            <a:off x="8388538" y="1034994"/>
            <a:ext cx="3301072" cy="1784032"/>
          </a:xfrm>
          <a:prstGeom prst="rect">
            <a:avLst/>
          </a:prstGeom>
          <a:noFill/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A174731-6786-6F6D-DC9D-FD8C2C6A0131}"/>
              </a:ext>
            </a:extLst>
          </p:cNvPr>
          <p:cNvSpPr txBox="1"/>
          <p:nvPr/>
        </p:nvSpPr>
        <p:spPr>
          <a:xfrm>
            <a:off x="8738561" y="2809206"/>
            <a:ext cx="25956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i="1" dirty="0"/>
              <a:t>Proposed 3D-CHESS Agent Framework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C2405D2-A033-AC54-5C54-3AC3C9EEF5F9}"/>
              </a:ext>
            </a:extLst>
          </p:cNvPr>
          <p:cNvSpPr txBox="1"/>
          <p:nvPr/>
        </p:nvSpPr>
        <p:spPr>
          <a:xfrm>
            <a:off x="2463479" y="6101554"/>
            <a:ext cx="25956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i="1" dirty="0"/>
              <a:t>DMAS Agent Framework</a:t>
            </a:r>
          </a:p>
        </p:txBody>
      </p:sp>
    </p:spTree>
    <p:extLst>
      <p:ext uri="{BB962C8B-B14F-4D97-AF65-F5344CB8AC3E}">
        <p14:creationId xmlns:p14="http://schemas.microsoft.com/office/powerpoint/2010/main" val="3488897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5F73E55-0C69-6A44-B1A4-4632F58DFD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3132659"/>
            <a:ext cx="5396564" cy="2993506"/>
          </a:xfrm>
        </p:spPr>
        <p:txBody>
          <a:bodyPr>
            <a:normAutofit lnSpcReduction="10000"/>
          </a:bodyPr>
          <a:lstStyle/>
          <a:p>
            <a:r>
              <a:rPr lang="en-US" sz="2000" b="1" dirty="0"/>
              <a:t>Desired Dependencies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Temporal Constraints 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1600" dirty="0"/>
              <a:t>Cross-registration with other satellites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Urgency 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1600" dirty="0"/>
              <a:t>e.g., short-lived phenomena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Stakeholder Requirement Satisfaction</a:t>
            </a:r>
          </a:p>
          <a:p>
            <a:pPr marL="687388" lvl="1" indent="-230188">
              <a:buFont typeface="Arial" panose="020B0604020202020204" pitchFamily="34" charset="0"/>
              <a:buChar char="•"/>
            </a:pPr>
            <a:r>
              <a:rPr lang="en-US" sz="1600" dirty="0"/>
              <a:t>Spatial Resolution, Measurement Accuracy, </a:t>
            </a:r>
            <a:r>
              <a:rPr lang="en-US" sz="1600" dirty="0" err="1"/>
              <a:t>etc</a:t>
            </a:r>
            <a:r>
              <a:rPr lang="en-US" sz="1600" dirty="0"/>
              <a:t>…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Maneuvering Costs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Measurement Intrinsic Costs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Requirement-Driven Utility Function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0B8EE83-9D70-B24D-AFF9-650351613A11}"/>
              </a:ext>
            </a:extLst>
          </p:cNvPr>
          <p:cNvSpPr txBox="1">
            <a:spLocks/>
          </p:cNvSpPr>
          <p:nvPr/>
        </p:nvSpPr>
        <p:spPr>
          <a:xfrm>
            <a:off x="6951590" y="1772671"/>
            <a:ext cx="3581322" cy="3606485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72DF79A-576E-4B42-A8FC-8FB03F5450F4}"/>
                  </a:ext>
                </a:extLst>
              </p:cNvPr>
              <p:cNvSpPr txBox="1"/>
              <p:nvPr/>
            </p:nvSpPr>
            <p:spPr>
              <a:xfrm>
                <a:off x="3909211" y="1312563"/>
                <a:ext cx="4193905" cy="4569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p>
                          </m:sSubSup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−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𝑚𝑎𝑛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72DF79A-576E-4B42-A8FC-8FB03F5450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9211" y="1312563"/>
                <a:ext cx="4193905" cy="456920"/>
              </a:xfrm>
              <a:prstGeom prst="rect">
                <a:avLst/>
              </a:prstGeom>
              <a:blipFill>
                <a:blip r:embed="rId2"/>
                <a:stretch>
                  <a:fillRect b="-2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5">
                <a:extLst>
                  <a:ext uri="{FF2B5EF4-FFF2-40B4-BE49-F238E27FC236}">
                    <a16:creationId xmlns:a16="http://schemas.microsoft.com/office/drawing/2014/main" id="{F9C5001B-F511-514F-9F6A-5E1BDCC63C0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465453" y="3344393"/>
                <a:ext cx="4815059" cy="299350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20000"/>
              </a:bodyPr>
              <a:lstStyle>
                <a:lvl1pPr marL="0" indent="0" algn="l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457200" indent="0" algn="l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2800" kern="12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2400" kern="12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2000" kern="12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1828800" indent="0" algn="l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2000" kern="12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sz="2000" dirty="0"/>
                  <a:t> 	 	: Measurement task j</a:t>
                </a: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p>
                    </m:sSubSup>
                  </m:oMath>
                </a14:m>
                <a:r>
                  <a:rPr lang="en-US" sz="2000" dirty="0"/>
                  <a:t> 	 	: Time of Measurement  of Task </a:t>
                </a:r>
                <a:r>
                  <a:rPr lang="en-US" sz="2000" i="1" dirty="0"/>
                  <a:t>j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en-US" sz="2000" dirty="0"/>
                  <a:t>	: Maximum Score</a:t>
                </a:r>
              </a:p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	: Level of Completion of Task </a:t>
                </a:r>
                <a:r>
                  <a:rPr lang="en-US" sz="2000" i="1" dirty="0"/>
                  <a:t>j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/>
                  <a:t> 	 	: Weight of Requirement </a:t>
                </a:r>
                <a:r>
                  <a:rPr lang="en-US" sz="2000" i="1" dirty="0"/>
                  <a:t>i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/>
                  <a:t> 	 	: Urgency Factor</a:t>
                </a:r>
                <a:endParaRPr lang="en-US" sz="2000" i="1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𝑟𝑒𝑓</m:t>
                        </m:r>
                      </m:sub>
                    </m:sSub>
                  </m:oMath>
                </a14:m>
                <a:r>
                  <a:rPr lang="en-US" sz="2000" dirty="0"/>
                  <a:t> 	: Reference performance metric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US" sz="2000" dirty="0"/>
                  <a:t>	: Estimated performance</a:t>
                </a:r>
              </a:p>
              <a:p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2000" dirty="0"/>
                  <a:t> 	 	: Urgency Factor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𝑠𝑡𝑎𝑟𝑡</m:t>
                        </m:r>
                      </m:sub>
                    </m:sSub>
                  </m:oMath>
                </a14:m>
                <a:r>
                  <a:rPr lang="en-US" sz="2000" dirty="0"/>
                  <a:t>  	: Task start time</a:t>
                </a:r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10" name="Content Placeholder 5">
                <a:extLst>
                  <a:ext uri="{FF2B5EF4-FFF2-40B4-BE49-F238E27FC236}">
                    <a16:creationId xmlns:a16="http://schemas.microsoft.com/office/drawing/2014/main" id="{F9C5001B-F511-514F-9F6A-5E1BDCC63C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5453" y="3344393"/>
                <a:ext cx="4815059" cy="2993505"/>
              </a:xfrm>
              <a:prstGeom prst="rect">
                <a:avLst/>
              </a:prstGeom>
              <a:blipFill>
                <a:blip r:embed="rId4"/>
                <a:stretch>
                  <a:fillRect l="-526" t="-29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28F17FC-E107-464B-B8B4-5A8383ACF16C}"/>
                  </a:ext>
                </a:extLst>
              </p:cNvPr>
              <p:cNvSpPr txBox="1"/>
              <p:nvPr/>
            </p:nvSpPr>
            <p:spPr>
              <a:xfrm>
                <a:off x="7674654" y="1941197"/>
                <a:ext cx="2760051" cy="6706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=1;    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𝑠𝑡𝑎𝑟𝑡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28F17FC-E107-464B-B8B4-5A8383ACF1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4654" y="1941197"/>
                <a:ext cx="2760051" cy="67069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B2CD43C9-9063-B74D-A519-43B04150121D}"/>
              </a:ext>
            </a:extLst>
          </p:cNvPr>
          <p:cNvSpPr txBox="1">
            <a:spLocks/>
          </p:cNvSpPr>
          <p:nvPr/>
        </p:nvSpPr>
        <p:spPr>
          <a:xfrm>
            <a:off x="11398148" y="6271378"/>
            <a:ext cx="368501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1" i="1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ABF9D36-0FCF-FC4D-819E-7C30877CDC14}"/>
              </a:ext>
            </a:extLst>
          </p:cNvPr>
          <p:cNvSpPr/>
          <p:nvPr/>
        </p:nvSpPr>
        <p:spPr>
          <a:xfrm>
            <a:off x="1538266" y="1247196"/>
            <a:ext cx="9119716" cy="1693835"/>
          </a:xfrm>
          <a:prstGeom prst="rect">
            <a:avLst/>
          </a:prstGeom>
          <a:noFill/>
          <a:ln w="127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D3A88AD-74B0-5746-8913-C4683FA5CEB1}"/>
                  </a:ext>
                </a:extLst>
              </p:cNvPr>
              <p:cNvSpPr txBox="1"/>
              <p:nvPr/>
            </p:nvSpPr>
            <p:spPr>
              <a:xfrm>
                <a:off x="1582338" y="1841709"/>
                <a:ext cx="5775427" cy="10346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p>
                          </m:sSub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𝑟𝑒𝑞</m:t>
                                  </m:r>
                                </m:sub>
                              </m:sSub>
                            </m:sup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1+</m:t>
                                  </m:r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𝛾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f>
                                            <m:fPr>
                                              <m:ctrlPr>
                                                <a:rPr lang="en-US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m:rPr>
                                                      <m:sty m:val="p"/>
                                                    </m:rPr>
                                                    <a:rPr lang="en-US">
                                                      <a:latin typeface="Cambria Math" panose="02040503050406030204" pitchFamily="18" charset="0"/>
                                                    </a:rPr>
                                                    <m:t>X</m:t>
                                                  </m:r>
                                                </m:e>
                                                <m:sub>
                                                  <m:sSub>
                                                    <m:sSubPr>
                                                      <m:ctrlP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m:rPr>
                                                          <m:sty m:val="p"/>
                                                        </m:rPr>
                                                        <a:rPr lang="en-US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ref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m:rPr>
                                                          <m:sty m:val="p"/>
                                                        </m:rPr>
                                                        <a:rPr lang="en-US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i</m:t>
                                                      </m:r>
                                                    </m:sub>
                                                  </m:sSub>
                                                </m:sub>
                                              </m:s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𝑋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  <m:d>
                                                <m:d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𝑗</m:t>
                                                  </m:r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,</m:t>
                                                  </m:r>
                                                  <m:sSubSup>
                                                    <m:sSubSupPr>
                                                      <m:ctrlP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SupPr>
                                                    <m:e>
                                                      <m: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𝑡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𝑎</m:t>
                                                      </m:r>
                                                    </m:sub>
                                                    <m:sup>
                                                      <m: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𝑗</m:t>
                                                      </m:r>
                                                    </m:sup>
                                                  </m:sSubSup>
                                                </m:e>
                                              </m:d>
                                            </m:num>
                                            <m:den>
                                              <m:sSub>
                                                <m:sSubPr>
                                                  <m:ctrlP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𝑋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𝑟𝑒𝑓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  <m:sub>
                                                  <m: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den>
                                          </m:f>
                                        </m:e>
                                      </m:d>
                                    </m:sup>
                                  </m:sSup>
                                </m:den>
                              </m:f>
                            </m:e>
                          </m:nary>
                        </m:e>
                      </m:d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𝑠𝑡𝑎𝑟𝑡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D3A88AD-74B0-5746-8913-C4683FA5CE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2338" y="1841709"/>
                <a:ext cx="5775427" cy="103464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6903080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4C978-9A8F-D19F-6684-24EF10271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 Framework</a:t>
            </a:r>
          </a:p>
        </p:txBody>
      </p:sp>
      <p:sp>
        <p:nvSpPr>
          <p:cNvPr id="4" name="Rounded Rectangle 29">
            <a:extLst>
              <a:ext uri="{FF2B5EF4-FFF2-40B4-BE49-F238E27FC236}">
                <a16:creationId xmlns:a16="http://schemas.microsoft.com/office/drawing/2014/main" id="{F40648B5-DE50-3579-FADA-CAF8E94030E7}"/>
              </a:ext>
            </a:extLst>
          </p:cNvPr>
          <p:cNvSpPr/>
          <p:nvPr/>
        </p:nvSpPr>
        <p:spPr>
          <a:xfrm>
            <a:off x="1508470" y="1181982"/>
            <a:ext cx="10425028" cy="5183541"/>
          </a:xfrm>
          <a:prstGeom prst="roundRect">
            <a:avLst>
              <a:gd name="adj" fmla="val 6097"/>
            </a:avLst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ysClr val="windowText" lastClr="000000"/>
                </a:solidFill>
              </a:rPr>
              <a:t>Agent</a:t>
            </a:r>
          </a:p>
        </p:txBody>
      </p:sp>
      <p:sp>
        <p:nvSpPr>
          <p:cNvPr id="5" name="Rounded Rectangle 30">
            <a:extLst>
              <a:ext uri="{FF2B5EF4-FFF2-40B4-BE49-F238E27FC236}">
                <a16:creationId xmlns:a16="http://schemas.microsoft.com/office/drawing/2014/main" id="{36FCB5CD-F302-D51B-34A3-A0B1CCDBE6D6}"/>
              </a:ext>
            </a:extLst>
          </p:cNvPr>
          <p:cNvSpPr/>
          <p:nvPr/>
        </p:nvSpPr>
        <p:spPr>
          <a:xfrm rot="16200000">
            <a:off x="-700604" y="2299685"/>
            <a:ext cx="2154955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Environment</a:t>
            </a:r>
          </a:p>
        </p:txBody>
      </p:sp>
      <p:sp>
        <p:nvSpPr>
          <p:cNvPr id="6" name="Rounded Rectangle 30">
            <a:extLst>
              <a:ext uri="{FF2B5EF4-FFF2-40B4-BE49-F238E27FC236}">
                <a16:creationId xmlns:a16="http://schemas.microsoft.com/office/drawing/2014/main" id="{87F517DA-6E73-F6CB-E770-58B82D97E783}"/>
              </a:ext>
            </a:extLst>
          </p:cNvPr>
          <p:cNvSpPr/>
          <p:nvPr/>
        </p:nvSpPr>
        <p:spPr>
          <a:xfrm rot="16200000">
            <a:off x="-612733" y="4840898"/>
            <a:ext cx="1979210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Other Agents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1FE5CB-B5E3-B8CC-FC28-61C7280D0EC8}"/>
              </a:ext>
            </a:extLst>
          </p:cNvPr>
          <p:cNvSpPr/>
          <p:nvPr/>
        </p:nvSpPr>
        <p:spPr>
          <a:xfrm>
            <a:off x="1508468" y="1920813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SUB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C5E1990-9422-5D7F-F9ED-1C8180FDCE4E}"/>
              </a:ext>
            </a:extLst>
          </p:cNvPr>
          <p:cNvSpPr/>
          <p:nvPr/>
        </p:nvSpPr>
        <p:spPr>
          <a:xfrm>
            <a:off x="1508468" y="2719471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227E52-179E-4D2F-5FC9-FDFD8678AC53}"/>
              </a:ext>
            </a:extLst>
          </p:cNvPr>
          <p:cNvSpPr/>
          <p:nvPr/>
        </p:nvSpPr>
        <p:spPr>
          <a:xfrm>
            <a:off x="1508468" y="4423691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REP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6CB41F-8ECB-30FC-1971-129130FB3B89}"/>
              </a:ext>
            </a:extLst>
          </p:cNvPr>
          <p:cNvSpPr/>
          <p:nvPr/>
        </p:nvSpPr>
        <p:spPr>
          <a:xfrm>
            <a:off x="1508468" y="5222349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11" name="Rounded Rectangle 29">
            <a:extLst>
              <a:ext uri="{FF2B5EF4-FFF2-40B4-BE49-F238E27FC236}">
                <a16:creationId xmlns:a16="http://schemas.microsoft.com/office/drawing/2014/main" id="{2B32A1C8-1F4D-FE46-0683-3487D1FA5643}"/>
              </a:ext>
            </a:extLst>
          </p:cNvPr>
          <p:cNvSpPr/>
          <p:nvPr/>
        </p:nvSpPr>
        <p:spPr>
          <a:xfrm>
            <a:off x="2330794" y="2513557"/>
            <a:ext cx="9428273" cy="3786754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z="1200" i="1" dirty="0">
                <a:solidFill>
                  <a:sysClr val="windowText" lastClr="000000"/>
                </a:solidFill>
              </a:rPr>
              <a:t>Engineering Module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2CFE17B-DDF8-C7E1-74CB-183DE935DC47}"/>
              </a:ext>
            </a:extLst>
          </p:cNvPr>
          <p:cNvCxnSpPr>
            <a:cxnSpLocks/>
          </p:cNvCxnSpPr>
          <p:nvPr/>
        </p:nvCxnSpPr>
        <p:spPr>
          <a:xfrm flipH="1" flipV="1">
            <a:off x="590653" y="2901859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B52B2B7-ABA9-443F-1E5D-AA7CC65B7D4C}"/>
              </a:ext>
            </a:extLst>
          </p:cNvPr>
          <p:cNvCxnSpPr>
            <a:cxnSpLocks/>
          </p:cNvCxnSpPr>
          <p:nvPr/>
        </p:nvCxnSpPr>
        <p:spPr>
          <a:xfrm flipH="1" flipV="1">
            <a:off x="586436" y="2123131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D5D870E-5B50-966E-0DA6-166D5BE5BEDA}"/>
              </a:ext>
            </a:extLst>
          </p:cNvPr>
          <p:cNvSpPr txBox="1"/>
          <p:nvPr/>
        </p:nvSpPr>
        <p:spPr>
          <a:xfrm>
            <a:off x="558064" y="1771401"/>
            <a:ext cx="9872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-Environment Events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-Simulation Events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321F822-5C6A-BD15-F8C8-E7C9183E20A6}"/>
              </a:ext>
            </a:extLst>
          </p:cNvPr>
          <p:cNvCxnSpPr>
            <a:cxnSpLocks/>
          </p:cNvCxnSpPr>
          <p:nvPr/>
        </p:nvCxnSpPr>
        <p:spPr>
          <a:xfrm flipH="1" flipV="1">
            <a:off x="582970" y="5403999"/>
            <a:ext cx="922031" cy="738"/>
          </a:xfrm>
          <a:prstGeom prst="straightConnector1">
            <a:avLst/>
          </a:prstGeom>
          <a:ln w="28575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8D29D6C-EAC1-451B-A927-59E3C49EC7D8}"/>
              </a:ext>
            </a:extLst>
          </p:cNvPr>
          <p:cNvSpPr txBox="1"/>
          <p:nvPr/>
        </p:nvSpPr>
        <p:spPr>
          <a:xfrm>
            <a:off x="594871" y="2928323"/>
            <a:ext cx="925497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-GP access req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access req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position req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eclipse req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-GP measurement observation metrics req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868F4BD-FB1A-AD9A-76F9-5248050C7904}"/>
              </a:ext>
            </a:extLst>
          </p:cNvPr>
          <p:cNvSpPr txBox="1"/>
          <p:nvPr/>
        </p:nvSpPr>
        <p:spPr>
          <a:xfrm>
            <a:off x="572421" y="3891533"/>
            <a:ext cx="98720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1B13C5C-E425-0922-1BE5-4D3997E07D4A}"/>
              </a:ext>
            </a:extLst>
          </p:cNvPr>
          <p:cNvSpPr txBox="1"/>
          <p:nvPr/>
        </p:nvSpPr>
        <p:spPr>
          <a:xfrm>
            <a:off x="564791" y="5453305"/>
            <a:ext cx="98720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E1D06A9-6D4D-D60D-66D2-CFF13F039921}"/>
              </a:ext>
            </a:extLst>
          </p:cNvPr>
          <p:cNvCxnSpPr>
            <a:cxnSpLocks/>
          </p:cNvCxnSpPr>
          <p:nvPr/>
        </p:nvCxnSpPr>
        <p:spPr>
          <a:xfrm>
            <a:off x="1505001" y="2399573"/>
            <a:ext cx="10428497" cy="65"/>
          </a:xfrm>
          <a:prstGeom prst="line">
            <a:avLst/>
          </a:prstGeom>
          <a:ln w="28575">
            <a:solidFill>
              <a:schemeClr val="accent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3DB52F6-DC85-48AB-544C-FCD2F9E9318D}"/>
              </a:ext>
            </a:extLst>
          </p:cNvPr>
          <p:cNvCxnSpPr>
            <a:cxnSpLocks/>
          </p:cNvCxnSpPr>
          <p:nvPr/>
        </p:nvCxnSpPr>
        <p:spPr>
          <a:xfrm flipH="1" flipV="1">
            <a:off x="584702" y="4605341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05EFBA9-F89A-F4AA-B55A-FE4D71BE992A}"/>
              </a:ext>
            </a:extLst>
          </p:cNvPr>
          <p:cNvCxnSpPr>
            <a:cxnSpLocks/>
            <a:endCxn id="9" idx="3"/>
          </p:cNvCxnSpPr>
          <p:nvPr/>
        </p:nvCxnSpPr>
        <p:spPr>
          <a:xfrm flipH="1">
            <a:off x="1877233" y="4605341"/>
            <a:ext cx="595474" cy="739"/>
          </a:xfrm>
          <a:prstGeom prst="straightConnector1">
            <a:avLst/>
          </a:prstGeom>
          <a:ln w="19050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3080E86-4D23-A774-F967-F388C923D11E}"/>
              </a:ext>
            </a:extLst>
          </p:cNvPr>
          <p:cNvCxnSpPr>
            <a:cxnSpLocks/>
            <a:endCxn id="10" idx="3"/>
          </p:cNvCxnSpPr>
          <p:nvPr/>
        </p:nvCxnSpPr>
        <p:spPr>
          <a:xfrm flipH="1">
            <a:off x="1877233" y="5404738"/>
            <a:ext cx="585629" cy="0"/>
          </a:xfrm>
          <a:prstGeom prst="straightConnector1">
            <a:avLst/>
          </a:prstGeom>
          <a:ln w="19050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465D2550-9A5E-2B9C-C4A5-BEBE059DFA7D}"/>
              </a:ext>
            </a:extLst>
          </p:cNvPr>
          <p:cNvSpPr/>
          <p:nvPr/>
        </p:nvSpPr>
        <p:spPr>
          <a:xfrm>
            <a:off x="2398443" y="1680396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Event Handler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CDB0AC5-0E15-BEA5-0D41-E610593E1143}"/>
              </a:ext>
            </a:extLst>
          </p:cNvPr>
          <p:cNvSpPr/>
          <p:nvPr/>
        </p:nvSpPr>
        <p:spPr>
          <a:xfrm>
            <a:off x="4335484" y="1679833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Sim Start/End</a:t>
            </a:r>
          </a:p>
        </p:txBody>
      </p:sp>
      <p:cxnSp>
        <p:nvCxnSpPr>
          <p:cNvPr id="54" name="Elbow Connector 56">
            <a:extLst>
              <a:ext uri="{FF2B5EF4-FFF2-40B4-BE49-F238E27FC236}">
                <a16:creationId xmlns:a16="http://schemas.microsoft.com/office/drawing/2014/main" id="{DED9E14D-4B83-0719-589B-A0247A26D48A}"/>
              </a:ext>
            </a:extLst>
          </p:cNvPr>
          <p:cNvCxnSpPr>
            <a:cxnSpLocks/>
            <a:stCxn id="7" idx="3"/>
            <a:endCxn id="52" idx="1"/>
          </p:cNvCxnSpPr>
          <p:nvPr/>
        </p:nvCxnSpPr>
        <p:spPr>
          <a:xfrm flipV="1">
            <a:off x="1877233" y="1873271"/>
            <a:ext cx="521210" cy="229931"/>
          </a:xfrm>
          <a:prstGeom prst="bentConnector3">
            <a:avLst>
              <a:gd name="adj1" fmla="val 50000"/>
            </a:avLst>
          </a:prstGeom>
          <a:ln w="190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A6007C7-0ABA-1107-19E0-A027CCDFC33B}"/>
              </a:ext>
            </a:extLst>
          </p:cNvPr>
          <p:cNvCxnSpPr>
            <a:cxnSpLocks/>
            <a:stCxn id="53" idx="1"/>
            <a:endCxn id="52" idx="3"/>
          </p:cNvCxnSpPr>
          <p:nvPr/>
        </p:nvCxnSpPr>
        <p:spPr>
          <a:xfrm flipH="1">
            <a:off x="3537470" y="1872708"/>
            <a:ext cx="798014" cy="563"/>
          </a:xfrm>
          <a:prstGeom prst="straightConnector1">
            <a:avLst/>
          </a:prstGeom>
          <a:ln w="19050"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ounded Rectangle 29">
            <a:extLst>
              <a:ext uri="{FF2B5EF4-FFF2-40B4-BE49-F238E27FC236}">
                <a16:creationId xmlns:a16="http://schemas.microsoft.com/office/drawing/2014/main" id="{8651A971-FD80-C7DD-B497-3D2C3B67E474}"/>
              </a:ext>
            </a:extLst>
          </p:cNvPr>
          <p:cNvSpPr/>
          <p:nvPr/>
        </p:nvSpPr>
        <p:spPr>
          <a:xfrm>
            <a:off x="2275116" y="1350991"/>
            <a:ext cx="3281173" cy="902555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i="1" dirty="0">
                <a:solidFill>
                  <a:sysClr val="windowText" lastClr="000000"/>
                </a:solidFill>
              </a:rPr>
              <a:t>Simulation Maintenance Module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E1EDB20-B750-E5E9-8E92-87267775AC19}"/>
              </a:ext>
            </a:extLst>
          </p:cNvPr>
          <p:cNvSpPr txBox="1"/>
          <p:nvPr/>
        </p:nvSpPr>
        <p:spPr>
          <a:xfrm>
            <a:off x="3537470" y="1576843"/>
            <a:ext cx="6752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-Simulation Events</a:t>
            </a:r>
          </a:p>
        </p:txBody>
      </p:sp>
      <p:sp>
        <p:nvSpPr>
          <p:cNvPr id="3" name="Rounded Rectangle 29">
            <a:extLst>
              <a:ext uri="{FF2B5EF4-FFF2-40B4-BE49-F238E27FC236}">
                <a16:creationId xmlns:a16="http://schemas.microsoft.com/office/drawing/2014/main" id="{A2B83F98-EFAE-026E-B40E-05D8F96F60A2}"/>
              </a:ext>
            </a:extLst>
          </p:cNvPr>
          <p:cNvSpPr/>
          <p:nvPr/>
        </p:nvSpPr>
        <p:spPr>
          <a:xfrm>
            <a:off x="2466330" y="2842217"/>
            <a:ext cx="6398107" cy="3395504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100" i="1" dirty="0">
                <a:solidFill>
                  <a:sysClr val="windowText" lastClr="000000"/>
                </a:solidFill>
              </a:rPr>
              <a:t>Network Sim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945C6F8-1699-63B0-215D-8F7E3E9D3C1D}"/>
              </a:ext>
            </a:extLst>
          </p:cNvPr>
          <p:cNvSpPr/>
          <p:nvPr/>
        </p:nvSpPr>
        <p:spPr>
          <a:xfrm>
            <a:off x="2711730" y="3204049"/>
            <a:ext cx="1686040" cy="13690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700" dirty="0" err="1">
                <a:solidFill>
                  <a:sysClr val="windowText" lastClr="000000"/>
                </a:solidFill>
              </a:rPr>
              <a:t>send_transmission</a:t>
            </a:r>
            <a:r>
              <a:rPr lang="en-US" sz="700" dirty="0">
                <a:solidFill>
                  <a:sysClr val="windowText" lastClr="000000"/>
                </a:solidFill>
              </a:rPr>
              <a:t>():</a:t>
            </a:r>
          </a:p>
          <a:p>
            <a:r>
              <a:rPr lang="en-US" sz="700" dirty="0">
                <a:solidFill>
                  <a:sysClr val="windowText" lastClr="000000"/>
                </a:solidFill>
              </a:rPr>
              <a:t>---------------------------------------------------------------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Receive Transmission Request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Await self buffer allocation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Create Routing Plan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Await Access Start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Establish link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Await receiver’s buffer allocation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Start transmission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Await transmission completion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Simulate remaining time Delay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Delete message from buffer 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89836A3-C630-BF8A-E291-58DE8F1AF306}"/>
              </a:ext>
            </a:extLst>
          </p:cNvPr>
          <p:cNvSpPr/>
          <p:nvPr/>
        </p:nvSpPr>
        <p:spPr>
          <a:xfrm>
            <a:off x="2711730" y="4846555"/>
            <a:ext cx="1933705" cy="113940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700" dirty="0" err="1">
                <a:solidFill>
                  <a:sysClr val="windowText" lastClr="000000"/>
                </a:solidFill>
              </a:rPr>
              <a:t>receive_transmission</a:t>
            </a:r>
            <a:r>
              <a:rPr lang="en-US" sz="700" dirty="0">
                <a:solidFill>
                  <a:sysClr val="windowText" lastClr="000000"/>
                </a:solidFill>
              </a:rPr>
              <a:t>():</a:t>
            </a:r>
          </a:p>
          <a:p>
            <a:r>
              <a:rPr lang="en-US" sz="700" dirty="0">
                <a:solidFill>
                  <a:sysClr val="windowText" lastClr="000000"/>
                </a:solidFill>
              </a:rPr>
              <a:t>---------------------------------------------------------------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Await reception request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Await to allocate transmission in buffer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Send allocation confirmation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Await transmission completion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Simulate remaining time delay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Delete message from buffer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Send transmission message to destined module for processing</a:t>
            </a:r>
          </a:p>
          <a:p>
            <a:pPr marL="228600" indent="-228600">
              <a:buFont typeface="+mj-lt"/>
              <a:buAutoNum type="arabicPeriod"/>
            </a:pPr>
            <a:endParaRPr lang="en-US" sz="7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663025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4C978-9A8F-D19F-6684-24EF10271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 Framework</a:t>
            </a:r>
          </a:p>
        </p:txBody>
      </p:sp>
      <p:sp>
        <p:nvSpPr>
          <p:cNvPr id="4" name="Rounded Rectangle 29">
            <a:extLst>
              <a:ext uri="{FF2B5EF4-FFF2-40B4-BE49-F238E27FC236}">
                <a16:creationId xmlns:a16="http://schemas.microsoft.com/office/drawing/2014/main" id="{F40648B5-DE50-3579-FADA-CAF8E94030E7}"/>
              </a:ext>
            </a:extLst>
          </p:cNvPr>
          <p:cNvSpPr/>
          <p:nvPr/>
        </p:nvSpPr>
        <p:spPr>
          <a:xfrm>
            <a:off x="1508470" y="1181982"/>
            <a:ext cx="10425028" cy="5183541"/>
          </a:xfrm>
          <a:prstGeom prst="roundRect">
            <a:avLst>
              <a:gd name="adj" fmla="val 6097"/>
            </a:avLst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ysClr val="windowText" lastClr="000000"/>
                </a:solidFill>
              </a:rPr>
              <a:t>Agent</a:t>
            </a:r>
          </a:p>
        </p:txBody>
      </p:sp>
      <p:sp>
        <p:nvSpPr>
          <p:cNvPr id="5" name="Rounded Rectangle 30">
            <a:extLst>
              <a:ext uri="{FF2B5EF4-FFF2-40B4-BE49-F238E27FC236}">
                <a16:creationId xmlns:a16="http://schemas.microsoft.com/office/drawing/2014/main" id="{36FCB5CD-F302-D51B-34A3-A0B1CCDBE6D6}"/>
              </a:ext>
            </a:extLst>
          </p:cNvPr>
          <p:cNvSpPr/>
          <p:nvPr/>
        </p:nvSpPr>
        <p:spPr>
          <a:xfrm rot="16200000">
            <a:off x="-700604" y="2299685"/>
            <a:ext cx="2154955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Environment</a:t>
            </a:r>
          </a:p>
        </p:txBody>
      </p:sp>
      <p:sp>
        <p:nvSpPr>
          <p:cNvPr id="6" name="Rounded Rectangle 30">
            <a:extLst>
              <a:ext uri="{FF2B5EF4-FFF2-40B4-BE49-F238E27FC236}">
                <a16:creationId xmlns:a16="http://schemas.microsoft.com/office/drawing/2014/main" id="{87F517DA-6E73-F6CB-E770-58B82D97E783}"/>
              </a:ext>
            </a:extLst>
          </p:cNvPr>
          <p:cNvSpPr/>
          <p:nvPr/>
        </p:nvSpPr>
        <p:spPr>
          <a:xfrm rot="16200000">
            <a:off x="-612733" y="4840898"/>
            <a:ext cx="1979210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Other Agents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1FE5CB-B5E3-B8CC-FC28-61C7280D0EC8}"/>
              </a:ext>
            </a:extLst>
          </p:cNvPr>
          <p:cNvSpPr/>
          <p:nvPr/>
        </p:nvSpPr>
        <p:spPr>
          <a:xfrm>
            <a:off x="1508468" y="1920813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SUB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C5E1990-9422-5D7F-F9ED-1C8180FDCE4E}"/>
              </a:ext>
            </a:extLst>
          </p:cNvPr>
          <p:cNvSpPr/>
          <p:nvPr/>
        </p:nvSpPr>
        <p:spPr>
          <a:xfrm>
            <a:off x="1508468" y="2719471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227E52-179E-4D2F-5FC9-FDFD8678AC53}"/>
              </a:ext>
            </a:extLst>
          </p:cNvPr>
          <p:cNvSpPr/>
          <p:nvPr/>
        </p:nvSpPr>
        <p:spPr>
          <a:xfrm>
            <a:off x="1508468" y="4423691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REP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6CB41F-8ECB-30FC-1971-129130FB3B89}"/>
              </a:ext>
            </a:extLst>
          </p:cNvPr>
          <p:cNvSpPr/>
          <p:nvPr/>
        </p:nvSpPr>
        <p:spPr>
          <a:xfrm>
            <a:off x="1508468" y="5222349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11" name="Rounded Rectangle 29">
            <a:extLst>
              <a:ext uri="{FF2B5EF4-FFF2-40B4-BE49-F238E27FC236}">
                <a16:creationId xmlns:a16="http://schemas.microsoft.com/office/drawing/2014/main" id="{2B32A1C8-1F4D-FE46-0683-3487D1FA5643}"/>
              </a:ext>
            </a:extLst>
          </p:cNvPr>
          <p:cNvSpPr/>
          <p:nvPr/>
        </p:nvSpPr>
        <p:spPr>
          <a:xfrm>
            <a:off x="2330794" y="2513557"/>
            <a:ext cx="9428273" cy="3786754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z="1200" i="1" dirty="0">
                <a:solidFill>
                  <a:sysClr val="windowText" lastClr="000000"/>
                </a:solidFill>
              </a:rPr>
              <a:t>Engineering Module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2CFE17B-DDF8-C7E1-74CB-183DE935DC47}"/>
              </a:ext>
            </a:extLst>
          </p:cNvPr>
          <p:cNvCxnSpPr>
            <a:cxnSpLocks/>
          </p:cNvCxnSpPr>
          <p:nvPr/>
        </p:nvCxnSpPr>
        <p:spPr>
          <a:xfrm flipH="1" flipV="1">
            <a:off x="590653" y="2901859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B52B2B7-ABA9-443F-1E5D-AA7CC65B7D4C}"/>
              </a:ext>
            </a:extLst>
          </p:cNvPr>
          <p:cNvCxnSpPr>
            <a:cxnSpLocks/>
          </p:cNvCxnSpPr>
          <p:nvPr/>
        </p:nvCxnSpPr>
        <p:spPr>
          <a:xfrm flipH="1" flipV="1">
            <a:off x="586436" y="2123131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D5D870E-5B50-966E-0DA6-166D5BE5BEDA}"/>
              </a:ext>
            </a:extLst>
          </p:cNvPr>
          <p:cNvSpPr txBox="1"/>
          <p:nvPr/>
        </p:nvSpPr>
        <p:spPr>
          <a:xfrm>
            <a:off x="558064" y="1771401"/>
            <a:ext cx="9872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-Environment Events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-Simulation Events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321F822-5C6A-BD15-F8C8-E7C9183E20A6}"/>
              </a:ext>
            </a:extLst>
          </p:cNvPr>
          <p:cNvCxnSpPr>
            <a:cxnSpLocks/>
          </p:cNvCxnSpPr>
          <p:nvPr/>
        </p:nvCxnSpPr>
        <p:spPr>
          <a:xfrm flipH="1" flipV="1">
            <a:off x="582970" y="5403999"/>
            <a:ext cx="922031" cy="738"/>
          </a:xfrm>
          <a:prstGeom prst="straightConnector1">
            <a:avLst/>
          </a:prstGeom>
          <a:ln w="28575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8D29D6C-EAC1-451B-A927-59E3C49EC7D8}"/>
              </a:ext>
            </a:extLst>
          </p:cNvPr>
          <p:cNvSpPr txBox="1"/>
          <p:nvPr/>
        </p:nvSpPr>
        <p:spPr>
          <a:xfrm>
            <a:off x="594871" y="2928323"/>
            <a:ext cx="925497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-GP access req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access req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position req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eclipse req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-GP measurement observation metrics req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868F4BD-FB1A-AD9A-76F9-5248050C7904}"/>
              </a:ext>
            </a:extLst>
          </p:cNvPr>
          <p:cNvSpPr txBox="1"/>
          <p:nvPr/>
        </p:nvSpPr>
        <p:spPr>
          <a:xfrm>
            <a:off x="572421" y="3891533"/>
            <a:ext cx="98720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1B13C5C-E425-0922-1BE5-4D3997E07D4A}"/>
              </a:ext>
            </a:extLst>
          </p:cNvPr>
          <p:cNvSpPr txBox="1"/>
          <p:nvPr/>
        </p:nvSpPr>
        <p:spPr>
          <a:xfrm>
            <a:off x="564791" y="5453305"/>
            <a:ext cx="98720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E1D06A9-6D4D-D60D-66D2-CFF13F039921}"/>
              </a:ext>
            </a:extLst>
          </p:cNvPr>
          <p:cNvCxnSpPr>
            <a:cxnSpLocks/>
          </p:cNvCxnSpPr>
          <p:nvPr/>
        </p:nvCxnSpPr>
        <p:spPr>
          <a:xfrm>
            <a:off x="1505001" y="2399573"/>
            <a:ext cx="10428497" cy="65"/>
          </a:xfrm>
          <a:prstGeom prst="line">
            <a:avLst/>
          </a:prstGeom>
          <a:ln w="28575">
            <a:solidFill>
              <a:schemeClr val="accent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3DB52F6-DC85-48AB-544C-FCD2F9E9318D}"/>
              </a:ext>
            </a:extLst>
          </p:cNvPr>
          <p:cNvCxnSpPr>
            <a:cxnSpLocks/>
          </p:cNvCxnSpPr>
          <p:nvPr/>
        </p:nvCxnSpPr>
        <p:spPr>
          <a:xfrm flipH="1" flipV="1">
            <a:off x="584702" y="4605341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05EFBA9-F89A-F4AA-B55A-FE4D71BE992A}"/>
              </a:ext>
            </a:extLst>
          </p:cNvPr>
          <p:cNvCxnSpPr>
            <a:cxnSpLocks/>
            <a:endCxn id="9" idx="3"/>
          </p:cNvCxnSpPr>
          <p:nvPr/>
        </p:nvCxnSpPr>
        <p:spPr>
          <a:xfrm flipH="1">
            <a:off x="1877233" y="4605341"/>
            <a:ext cx="595474" cy="739"/>
          </a:xfrm>
          <a:prstGeom prst="straightConnector1">
            <a:avLst/>
          </a:prstGeom>
          <a:ln w="19050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3080E86-4D23-A774-F967-F388C923D11E}"/>
              </a:ext>
            </a:extLst>
          </p:cNvPr>
          <p:cNvCxnSpPr>
            <a:cxnSpLocks/>
            <a:endCxn id="10" idx="3"/>
          </p:cNvCxnSpPr>
          <p:nvPr/>
        </p:nvCxnSpPr>
        <p:spPr>
          <a:xfrm flipH="1">
            <a:off x="1877233" y="5404738"/>
            <a:ext cx="585629" cy="0"/>
          </a:xfrm>
          <a:prstGeom prst="straightConnector1">
            <a:avLst/>
          </a:prstGeom>
          <a:ln w="19050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465D2550-9A5E-2B9C-C4A5-BEBE059DFA7D}"/>
              </a:ext>
            </a:extLst>
          </p:cNvPr>
          <p:cNvSpPr/>
          <p:nvPr/>
        </p:nvSpPr>
        <p:spPr>
          <a:xfrm>
            <a:off x="2398443" y="1680396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Event Handler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CDB0AC5-0E15-BEA5-0D41-E610593E1143}"/>
              </a:ext>
            </a:extLst>
          </p:cNvPr>
          <p:cNvSpPr/>
          <p:nvPr/>
        </p:nvSpPr>
        <p:spPr>
          <a:xfrm>
            <a:off x="4335484" y="1679833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Sim Start/End</a:t>
            </a:r>
          </a:p>
        </p:txBody>
      </p:sp>
      <p:cxnSp>
        <p:nvCxnSpPr>
          <p:cNvPr id="54" name="Elbow Connector 56">
            <a:extLst>
              <a:ext uri="{FF2B5EF4-FFF2-40B4-BE49-F238E27FC236}">
                <a16:creationId xmlns:a16="http://schemas.microsoft.com/office/drawing/2014/main" id="{DED9E14D-4B83-0719-589B-A0247A26D48A}"/>
              </a:ext>
            </a:extLst>
          </p:cNvPr>
          <p:cNvCxnSpPr>
            <a:cxnSpLocks/>
            <a:stCxn id="7" idx="3"/>
            <a:endCxn id="52" idx="1"/>
          </p:cNvCxnSpPr>
          <p:nvPr/>
        </p:nvCxnSpPr>
        <p:spPr>
          <a:xfrm flipV="1">
            <a:off x="1877233" y="1873271"/>
            <a:ext cx="521210" cy="229931"/>
          </a:xfrm>
          <a:prstGeom prst="bentConnector3">
            <a:avLst>
              <a:gd name="adj1" fmla="val 50000"/>
            </a:avLst>
          </a:prstGeom>
          <a:ln w="190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A6007C7-0ABA-1107-19E0-A027CCDFC33B}"/>
              </a:ext>
            </a:extLst>
          </p:cNvPr>
          <p:cNvCxnSpPr>
            <a:cxnSpLocks/>
            <a:stCxn id="53" idx="1"/>
            <a:endCxn id="52" idx="3"/>
          </p:cNvCxnSpPr>
          <p:nvPr/>
        </p:nvCxnSpPr>
        <p:spPr>
          <a:xfrm flipH="1">
            <a:off x="3537470" y="1872708"/>
            <a:ext cx="798014" cy="563"/>
          </a:xfrm>
          <a:prstGeom prst="straightConnector1">
            <a:avLst/>
          </a:prstGeom>
          <a:ln w="19050"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ounded Rectangle 29">
            <a:extLst>
              <a:ext uri="{FF2B5EF4-FFF2-40B4-BE49-F238E27FC236}">
                <a16:creationId xmlns:a16="http://schemas.microsoft.com/office/drawing/2014/main" id="{8651A971-FD80-C7DD-B497-3D2C3B67E474}"/>
              </a:ext>
            </a:extLst>
          </p:cNvPr>
          <p:cNvSpPr/>
          <p:nvPr/>
        </p:nvSpPr>
        <p:spPr>
          <a:xfrm>
            <a:off x="2275116" y="1350991"/>
            <a:ext cx="3281173" cy="902555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i="1" dirty="0">
                <a:solidFill>
                  <a:sysClr val="windowText" lastClr="000000"/>
                </a:solidFill>
              </a:rPr>
              <a:t>Simulation Maintenance Module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E1EDB20-B750-E5E9-8E92-87267775AC19}"/>
              </a:ext>
            </a:extLst>
          </p:cNvPr>
          <p:cNvSpPr txBox="1"/>
          <p:nvPr/>
        </p:nvSpPr>
        <p:spPr>
          <a:xfrm>
            <a:off x="3537470" y="1576843"/>
            <a:ext cx="6752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-Simulation Events</a:t>
            </a:r>
          </a:p>
        </p:txBody>
      </p:sp>
      <p:sp>
        <p:nvSpPr>
          <p:cNvPr id="3" name="Rounded Rectangle 29">
            <a:extLst>
              <a:ext uri="{FF2B5EF4-FFF2-40B4-BE49-F238E27FC236}">
                <a16:creationId xmlns:a16="http://schemas.microsoft.com/office/drawing/2014/main" id="{A2B83F98-EFAE-026E-B40E-05D8F96F60A2}"/>
              </a:ext>
            </a:extLst>
          </p:cNvPr>
          <p:cNvSpPr/>
          <p:nvPr/>
        </p:nvSpPr>
        <p:spPr>
          <a:xfrm>
            <a:off x="2466330" y="2842217"/>
            <a:ext cx="6398107" cy="3395504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100" i="1" dirty="0">
                <a:solidFill>
                  <a:sysClr val="windowText" lastClr="000000"/>
                </a:solidFill>
              </a:rPr>
              <a:t>Platform Sim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945C6F8-1699-63B0-215D-8F7E3E9D3C1D}"/>
              </a:ext>
            </a:extLst>
          </p:cNvPr>
          <p:cNvSpPr/>
          <p:nvPr/>
        </p:nvSpPr>
        <p:spPr>
          <a:xfrm>
            <a:off x="2711730" y="3204049"/>
            <a:ext cx="1686040" cy="21279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700" dirty="0" err="1">
                <a:solidFill>
                  <a:sysClr val="windowText" lastClr="000000"/>
                </a:solidFill>
              </a:rPr>
              <a:t>Internal_message_handler</a:t>
            </a:r>
            <a:r>
              <a:rPr lang="en-US" sz="700" dirty="0">
                <a:solidFill>
                  <a:sysClr val="windowText" lastClr="000000"/>
                </a:solidFill>
              </a:rPr>
              <a:t>():</a:t>
            </a:r>
          </a:p>
          <a:p>
            <a:r>
              <a:rPr lang="en-US" sz="700" dirty="0">
                <a:solidFill>
                  <a:sysClr val="windowText" lastClr="000000"/>
                </a:solidFill>
              </a:rPr>
              <a:t>---------------------------------------------------------------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Await message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If message not meant for this module, forward to destination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If environment event, update state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If maintenance action, perform measurement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If measurement action,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If buffer allocation action,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If state request, send latest state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If critical state flag, request actions to operations planner. If no response and still critical, set platform state to false, else do actions and exit process</a:t>
            </a:r>
          </a:p>
          <a:p>
            <a:pPr marL="228600" indent="-228600">
              <a:buFont typeface="+mj-lt"/>
              <a:buAutoNum type="arabicPeriod"/>
            </a:pPr>
            <a:endParaRPr lang="en-US" sz="700" dirty="0">
              <a:solidFill>
                <a:sysClr val="windowText" lastClr="000000"/>
              </a:solidFill>
            </a:endParaRPr>
          </a:p>
          <a:p>
            <a:pPr marL="228600" indent="-228600">
              <a:buFont typeface="+mj-lt"/>
              <a:buAutoNum type="arabicPeriod"/>
            </a:pPr>
            <a:endParaRPr lang="en-US" sz="700" dirty="0">
              <a:solidFill>
                <a:sysClr val="windowText" lastClr="000000"/>
              </a:solidFill>
            </a:endParaRPr>
          </a:p>
          <a:p>
            <a:pPr marL="228600" indent="-228600">
              <a:buFont typeface="+mj-lt"/>
              <a:buAutoNum type="arabicPeriod"/>
            </a:pPr>
            <a:endParaRPr lang="en-US" sz="700" dirty="0">
              <a:solidFill>
                <a:sysClr val="windowText" lastClr="000000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89836A3-C630-BF8A-E291-58DE8F1AF306}"/>
              </a:ext>
            </a:extLst>
          </p:cNvPr>
          <p:cNvSpPr/>
          <p:nvPr/>
        </p:nvSpPr>
        <p:spPr>
          <a:xfrm>
            <a:off x="6719249" y="4223216"/>
            <a:ext cx="1933705" cy="9386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700" dirty="0" err="1">
                <a:solidFill>
                  <a:sysClr val="windowText" lastClr="000000"/>
                </a:solidFill>
              </a:rPr>
              <a:t>perform_measurement</a:t>
            </a:r>
            <a:r>
              <a:rPr lang="en-US" sz="700" dirty="0">
                <a:solidFill>
                  <a:sysClr val="windowText" lastClr="000000"/>
                </a:solidFill>
              </a:rPr>
              <a:t>():</a:t>
            </a:r>
          </a:p>
          <a:p>
            <a:r>
              <a:rPr lang="en-US" sz="700" dirty="0">
                <a:solidFill>
                  <a:sysClr val="windowText" lastClr="000000"/>
                </a:solidFill>
              </a:rPr>
              <a:t>---------------------------------------------------------------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 err="1">
                <a:solidFill>
                  <a:sysClr val="windowText" lastClr="000000"/>
                </a:solidFill>
              </a:rPr>
              <a:t>asd</a:t>
            </a:r>
            <a:endParaRPr lang="en-US" sz="700" dirty="0">
              <a:solidFill>
                <a:sysClr val="windowText" lastClr="000000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F9BCFF2-8140-65F7-960D-E1FD0D736606}"/>
              </a:ext>
            </a:extLst>
          </p:cNvPr>
          <p:cNvSpPr/>
          <p:nvPr/>
        </p:nvSpPr>
        <p:spPr>
          <a:xfrm>
            <a:off x="4806428" y="3020144"/>
            <a:ext cx="1686040" cy="62678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700" dirty="0" err="1">
                <a:solidFill>
                  <a:sysClr val="windowText" lastClr="000000"/>
                </a:solidFill>
              </a:rPr>
              <a:t>periodic_update</a:t>
            </a:r>
            <a:r>
              <a:rPr lang="en-US" sz="700" dirty="0">
                <a:solidFill>
                  <a:sysClr val="windowText" lastClr="000000"/>
                </a:solidFill>
              </a:rPr>
              <a:t>():</a:t>
            </a:r>
          </a:p>
          <a:p>
            <a:r>
              <a:rPr lang="en-US" sz="700" dirty="0">
                <a:solidFill>
                  <a:sysClr val="windowText" lastClr="000000"/>
                </a:solidFill>
              </a:rPr>
              <a:t>---------------------------------------------------------------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Wait 1 time-step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Update state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Repeat forever</a:t>
            </a:r>
          </a:p>
          <a:p>
            <a:pPr marL="228600" indent="-228600">
              <a:buFont typeface="+mj-lt"/>
              <a:buAutoNum type="arabicPeriod"/>
            </a:pPr>
            <a:endParaRPr lang="en-US" sz="700" dirty="0">
              <a:solidFill>
                <a:sysClr val="windowText" lastClr="000000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A928B88-D26C-EA49-70C1-B77B79E857BB}"/>
              </a:ext>
            </a:extLst>
          </p:cNvPr>
          <p:cNvSpPr/>
          <p:nvPr/>
        </p:nvSpPr>
        <p:spPr>
          <a:xfrm>
            <a:off x="6719248" y="3033188"/>
            <a:ext cx="1933705" cy="9386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700" dirty="0" err="1">
                <a:solidFill>
                  <a:sysClr val="windowText" lastClr="000000"/>
                </a:solidFill>
              </a:rPr>
              <a:t>update_state</a:t>
            </a:r>
            <a:r>
              <a:rPr lang="en-US" sz="700" dirty="0">
                <a:solidFill>
                  <a:sysClr val="windowText" lastClr="000000"/>
                </a:solidFill>
              </a:rPr>
              <a:t>():</a:t>
            </a:r>
          </a:p>
          <a:p>
            <a:r>
              <a:rPr lang="en-US" sz="700" dirty="0">
                <a:solidFill>
                  <a:sysClr val="windowText" lastClr="000000"/>
                </a:solidFill>
              </a:rPr>
              <a:t>---------------------------------------------------------------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dt = current time – previous update time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Update power and data for dt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Check if in eclipse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Check for pos and vel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Update component status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Trigger updated event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ACD960C-E0E1-3CEA-9978-9E0B53CF692C}"/>
              </a:ext>
            </a:extLst>
          </p:cNvPr>
          <p:cNvSpPr/>
          <p:nvPr/>
        </p:nvSpPr>
        <p:spPr>
          <a:xfrm>
            <a:off x="4622047" y="4159948"/>
            <a:ext cx="1686040" cy="11742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700" dirty="0" err="1">
                <a:solidFill>
                  <a:sysClr val="windowText" lastClr="000000"/>
                </a:solidFill>
              </a:rPr>
              <a:t>critical_state_timer</a:t>
            </a:r>
            <a:r>
              <a:rPr lang="en-US" sz="700" dirty="0">
                <a:solidFill>
                  <a:sysClr val="windowText" lastClr="000000"/>
                </a:solidFill>
              </a:rPr>
              <a:t>():</a:t>
            </a:r>
          </a:p>
          <a:p>
            <a:r>
              <a:rPr lang="en-US" sz="700" dirty="0">
                <a:solidFill>
                  <a:sysClr val="windowText" lastClr="000000"/>
                </a:solidFill>
              </a:rPr>
              <a:t>---------------------------------------------------------------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Get current state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If critical, send critical state flag and return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Predict next critical state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Await next critical state or updated event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If updated event, repeat from 1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Else, send critical state flag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1BEA248-FAE5-021D-8C9B-0787E1B73A22}"/>
              </a:ext>
            </a:extLst>
          </p:cNvPr>
          <p:cNvSpPr/>
          <p:nvPr/>
        </p:nvSpPr>
        <p:spPr>
          <a:xfrm>
            <a:off x="3369662" y="5553330"/>
            <a:ext cx="1686040" cy="10131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700" dirty="0">
                <a:solidFill>
                  <a:sysClr val="windowText" lastClr="000000"/>
                </a:solidFill>
              </a:rPr>
              <a:t>run():</a:t>
            </a:r>
          </a:p>
          <a:p>
            <a:r>
              <a:rPr lang="en-US" sz="700" dirty="0">
                <a:solidFill>
                  <a:sysClr val="windowText" lastClr="000000"/>
                </a:solidFill>
              </a:rPr>
              <a:t>---------------------------------------------------------------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Wait for all to end: </a:t>
            </a:r>
            <a:r>
              <a:rPr lang="en-US" sz="700" dirty="0" err="1">
                <a:solidFill>
                  <a:sysClr val="windowText" lastClr="000000"/>
                </a:solidFill>
              </a:rPr>
              <a:t>internal_message_handler</a:t>
            </a:r>
            <a:r>
              <a:rPr lang="en-US" sz="700" dirty="0">
                <a:solidFill>
                  <a:sysClr val="windowText" lastClr="000000"/>
                </a:solidFill>
              </a:rPr>
              <a:t>(), </a:t>
            </a:r>
            <a:r>
              <a:rPr lang="en-US" sz="700" dirty="0" err="1">
                <a:solidFill>
                  <a:sysClr val="windowText" lastClr="000000"/>
                </a:solidFill>
              </a:rPr>
              <a:t>critical_state_timer</a:t>
            </a:r>
            <a:r>
              <a:rPr lang="en-US" sz="700" dirty="0">
                <a:solidFill>
                  <a:sysClr val="windowText" lastClr="000000"/>
                </a:solidFill>
              </a:rPr>
              <a:t>()</a:t>
            </a:r>
          </a:p>
          <a:p>
            <a:pPr marL="228600" indent="-228600">
              <a:buFont typeface="+mj-lt"/>
              <a:buAutoNum type="arabicPeriod"/>
            </a:pPr>
            <a:endParaRPr lang="en-US" sz="700" dirty="0">
              <a:solidFill>
                <a:sysClr val="windowText" lastClr="000000"/>
              </a:solidFill>
            </a:endParaRPr>
          </a:p>
          <a:p>
            <a:pPr marL="228600" indent="-228600">
              <a:buFont typeface="+mj-lt"/>
              <a:buAutoNum type="arabicPeriod"/>
            </a:pPr>
            <a:endParaRPr lang="en-US" sz="7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409055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52A617-21F0-44CD-977F-964E7757A6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ToDo’s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E7BE47-7398-462A-9F6D-0FB5C45923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217" y="1102848"/>
            <a:ext cx="11667280" cy="5199557"/>
          </a:xfrm>
        </p:spPr>
        <p:txBody>
          <a:bodyPr/>
          <a:lstStyle/>
          <a:p>
            <a:r>
              <a:rPr lang="en-US" i="1" dirty="0"/>
              <a:t>Engineering Model Integration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dirty="0"/>
              <a:t>Alan: Power and Data Tracking Model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dirty="0"/>
              <a:t>Ben: Attitude Model</a:t>
            </a:r>
          </a:p>
          <a:p>
            <a:r>
              <a:rPr lang="en-US" i="1" dirty="0"/>
              <a:t>Science Value Module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dirty="0"/>
              <a:t>Ben: Spatial Res + Look Angle-based Chlorophyll + TSS</a:t>
            </a:r>
          </a:p>
          <a:p>
            <a:r>
              <a:rPr lang="en-US" dirty="0"/>
              <a:t>Federated Systems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dirty="0"/>
              <a:t>Define federation in </a:t>
            </a:r>
            <a:r>
              <a:rPr lang="en-US" dirty="0" err="1"/>
              <a:t>simpy</a:t>
            </a:r>
            <a:endParaRPr lang="en-US" dirty="0"/>
          </a:p>
          <a:p>
            <a:r>
              <a:rPr lang="en-US" dirty="0"/>
              <a:t>Use Case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dirty="0"/>
              <a:t>Define federation in </a:t>
            </a:r>
            <a:r>
              <a:rPr lang="en-US" dirty="0" err="1"/>
              <a:t>simpy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018533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D5EA7C-861C-4CB1-B96C-BAAA3F3E90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Requests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79DB21-963A-4E4B-A939-C6632D2C29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Past Information Request</a:t>
            </a:r>
          </a:p>
          <a:p>
            <a:pPr marL="808038" lvl="1" indent="-514350">
              <a:buFont typeface="+mj-lt"/>
              <a:buAutoNum type="arabicPeriod"/>
            </a:pPr>
            <a:r>
              <a:rPr lang="en-US" dirty="0"/>
              <a:t>“I want soil moisture at (X,Y), does anyone know about this?”</a:t>
            </a:r>
          </a:p>
          <a:p>
            <a:pPr marL="808038" lvl="1" indent="-514350">
              <a:buFont typeface="+mj-lt"/>
              <a:buAutoNum type="arabicPeriod"/>
            </a:pPr>
            <a:r>
              <a:rPr lang="en-US" dirty="0"/>
              <a:t>“I am measuring SM at (X,Y) in 5 mins but need temperature measurements, does anyone know about this recently?”</a:t>
            </a:r>
          </a:p>
          <a:p>
            <a:pPr marL="808038" lvl="1" indent="-514350">
              <a:buFont typeface="+mj-lt"/>
              <a:buAutoNum type="arabicPeriod"/>
            </a:pPr>
            <a:r>
              <a:rPr lang="en-US" dirty="0"/>
              <a:t>“I an optical measurement from (X,Y), can you tell me if there is Algae here?”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New/Future Measurement Request</a:t>
            </a:r>
          </a:p>
          <a:p>
            <a:pPr marL="808038" lvl="1" indent="-514350">
              <a:buFont typeface="+mj-lt"/>
              <a:buAutoNum type="arabicPeriod"/>
            </a:pPr>
            <a:r>
              <a:rPr lang="en-US" dirty="0"/>
              <a:t>“Can someone measure SM at (X,Y) and tell me what the value is?”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Force Measurement Request</a:t>
            </a:r>
          </a:p>
          <a:p>
            <a:pPr marL="808038" lvl="1" indent="-514350">
              <a:buFont typeface="+mj-lt"/>
              <a:buAutoNum type="arabicPeriod"/>
            </a:pPr>
            <a:r>
              <a:rPr lang="en-US" dirty="0"/>
              <a:t>“You are measuring SM at (X,Y) because we told you to.”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r>
              <a:rPr lang="en-US" dirty="0"/>
              <a:t>Publish and subscribe protocol?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Sat X performs periodic measurements and list of </a:t>
            </a:r>
            <a:r>
              <a:rPr lang="en-US" dirty="0" err="1"/>
              <a:t>Sats</a:t>
            </a:r>
            <a:r>
              <a:rPr lang="en-US" dirty="0"/>
              <a:t> </a:t>
            </a:r>
            <a:r>
              <a:rPr lang="en-US" dirty="0" err="1"/>
              <a:t>X_i</a:t>
            </a:r>
            <a:r>
              <a:rPr lang="en-US" dirty="0"/>
              <a:t> receive the periodical data</a:t>
            </a:r>
          </a:p>
          <a:p>
            <a:r>
              <a:rPr lang="en-US" b="1" dirty="0"/>
              <a:t>Request protocol?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Only request the information you need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53931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402E8D-FA6E-DD36-B82F-E9798EFAC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Inter-Agent Messages</a:t>
            </a:r>
          </a:p>
        </p:txBody>
      </p:sp>
      <p:sp>
        <p:nvSpPr>
          <p:cNvPr id="4" name="Can 3">
            <a:extLst>
              <a:ext uri="{FF2B5EF4-FFF2-40B4-BE49-F238E27FC236}">
                <a16:creationId xmlns:a16="http://schemas.microsoft.com/office/drawing/2014/main" id="{09147887-CBA1-FD93-A323-72EA60E02337}"/>
              </a:ext>
            </a:extLst>
          </p:cNvPr>
          <p:cNvSpPr/>
          <p:nvPr/>
        </p:nvSpPr>
        <p:spPr>
          <a:xfrm>
            <a:off x="8469362" y="4770954"/>
            <a:ext cx="1560887" cy="861982"/>
          </a:xfrm>
          <a:prstGeom prst="can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Environment</a:t>
            </a:r>
          </a:p>
          <a:p>
            <a:pPr algn="ctr"/>
            <a:r>
              <a:rPr lang="en-US" sz="1200" i="1" dirty="0"/>
              <a:t>Server</a:t>
            </a:r>
            <a:endParaRPr lang="en-US" sz="1600" i="1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50B2B3A4-3ABE-F2E4-D6ED-142703F93F5B}"/>
              </a:ext>
            </a:extLst>
          </p:cNvPr>
          <p:cNvSpPr/>
          <p:nvPr/>
        </p:nvSpPr>
        <p:spPr>
          <a:xfrm>
            <a:off x="10390380" y="3213392"/>
            <a:ext cx="1083302" cy="629014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Agent 3</a:t>
            </a:r>
          </a:p>
          <a:p>
            <a:pPr algn="ctr"/>
            <a:r>
              <a:rPr lang="en-US" sz="1200" i="1" dirty="0">
                <a:solidFill>
                  <a:schemeClr val="tx1"/>
                </a:solidFill>
              </a:rPr>
              <a:t>Client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8A82063-A673-F153-45EA-F3E2699EA8AA}"/>
              </a:ext>
            </a:extLst>
          </p:cNvPr>
          <p:cNvSpPr/>
          <p:nvPr/>
        </p:nvSpPr>
        <p:spPr>
          <a:xfrm>
            <a:off x="7108441" y="3213392"/>
            <a:ext cx="1083302" cy="629014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Agent 1</a:t>
            </a:r>
          </a:p>
          <a:p>
            <a:pPr algn="ctr"/>
            <a:r>
              <a:rPr lang="en-US" sz="1200" i="1" dirty="0">
                <a:solidFill>
                  <a:schemeClr val="tx1"/>
                </a:solidFill>
              </a:rPr>
              <a:t>Client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80F7DC3-6714-47CA-4239-6772C9ADB7C6}"/>
              </a:ext>
            </a:extLst>
          </p:cNvPr>
          <p:cNvSpPr/>
          <p:nvPr/>
        </p:nvSpPr>
        <p:spPr>
          <a:xfrm>
            <a:off x="8708155" y="1731546"/>
            <a:ext cx="1083302" cy="629014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Agent 2</a:t>
            </a:r>
          </a:p>
          <a:p>
            <a:pPr algn="ctr"/>
            <a:r>
              <a:rPr lang="en-US" sz="1200" i="1" dirty="0">
                <a:solidFill>
                  <a:schemeClr val="tx1"/>
                </a:solidFill>
              </a:rPr>
              <a:t>Client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5AC8606-B9D1-0407-0013-68B034C6B812}"/>
              </a:ext>
            </a:extLst>
          </p:cNvPr>
          <p:cNvCxnSpPr>
            <a:cxnSpLocks/>
            <a:stCxn id="7" idx="0"/>
            <a:endCxn id="8" idx="1"/>
          </p:cNvCxnSpPr>
          <p:nvPr/>
        </p:nvCxnSpPr>
        <p:spPr>
          <a:xfrm flipV="1">
            <a:off x="7650092" y="2046053"/>
            <a:ext cx="1058063" cy="1167339"/>
          </a:xfrm>
          <a:prstGeom prst="straightConnector1">
            <a:avLst/>
          </a:prstGeom>
          <a:ln w="12700">
            <a:solidFill>
              <a:schemeClr val="accent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7B24EE7-1F1F-B6CF-C3D8-75F1D12EC69C}"/>
              </a:ext>
            </a:extLst>
          </p:cNvPr>
          <p:cNvCxnSpPr>
            <a:cxnSpLocks/>
            <a:stCxn id="7" idx="3"/>
            <a:endCxn id="5" idx="1"/>
          </p:cNvCxnSpPr>
          <p:nvPr/>
        </p:nvCxnSpPr>
        <p:spPr>
          <a:xfrm>
            <a:off x="8191743" y="3527899"/>
            <a:ext cx="2198637" cy="0"/>
          </a:xfrm>
          <a:prstGeom prst="straightConnector1">
            <a:avLst/>
          </a:prstGeom>
          <a:ln w="12700">
            <a:solidFill>
              <a:schemeClr val="accent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993F23B-5D3C-D8D0-1B29-EA4B9860D6B2}"/>
              </a:ext>
            </a:extLst>
          </p:cNvPr>
          <p:cNvCxnSpPr>
            <a:cxnSpLocks/>
            <a:stCxn id="8" idx="3"/>
            <a:endCxn id="5" idx="0"/>
          </p:cNvCxnSpPr>
          <p:nvPr/>
        </p:nvCxnSpPr>
        <p:spPr>
          <a:xfrm>
            <a:off x="9791457" y="2046053"/>
            <a:ext cx="1140574" cy="1167339"/>
          </a:xfrm>
          <a:prstGeom prst="straightConnector1">
            <a:avLst/>
          </a:prstGeom>
          <a:ln w="12700">
            <a:solidFill>
              <a:schemeClr val="accent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D82FE65-F168-9830-677A-E74A09240BC2}"/>
              </a:ext>
            </a:extLst>
          </p:cNvPr>
          <p:cNvCxnSpPr>
            <a:cxnSpLocks/>
            <a:stCxn id="4" idx="1"/>
            <a:endCxn id="8" idx="2"/>
          </p:cNvCxnSpPr>
          <p:nvPr/>
        </p:nvCxnSpPr>
        <p:spPr>
          <a:xfrm flipV="1">
            <a:off x="9249806" y="2360560"/>
            <a:ext cx="0" cy="2410394"/>
          </a:xfrm>
          <a:prstGeom prst="straightConnector1">
            <a:avLst/>
          </a:prstGeom>
          <a:ln w="12700">
            <a:solidFill>
              <a:schemeClr val="accent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95EDBDB-FF28-CE82-64AF-78C52A6B54F4}"/>
              </a:ext>
            </a:extLst>
          </p:cNvPr>
          <p:cNvCxnSpPr>
            <a:cxnSpLocks/>
            <a:endCxn id="5" idx="2"/>
          </p:cNvCxnSpPr>
          <p:nvPr/>
        </p:nvCxnSpPr>
        <p:spPr>
          <a:xfrm flipV="1">
            <a:off x="9662354" y="3842406"/>
            <a:ext cx="1269677" cy="928548"/>
          </a:xfrm>
          <a:prstGeom prst="straightConnector1">
            <a:avLst/>
          </a:prstGeom>
          <a:ln w="12700">
            <a:solidFill>
              <a:schemeClr val="accent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7612F50-EDBC-AE10-A4AF-88161EFBACBE}"/>
              </a:ext>
            </a:extLst>
          </p:cNvPr>
          <p:cNvCxnSpPr>
            <a:cxnSpLocks/>
            <a:endCxn id="7" idx="2"/>
          </p:cNvCxnSpPr>
          <p:nvPr/>
        </p:nvCxnSpPr>
        <p:spPr>
          <a:xfrm flipH="1" flipV="1">
            <a:off x="7650092" y="3842406"/>
            <a:ext cx="1140574" cy="928548"/>
          </a:xfrm>
          <a:prstGeom prst="straightConnector1">
            <a:avLst/>
          </a:prstGeom>
          <a:ln w="12700">
            <a:solidFill>
              <a:schemeClr val="accent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A7E1B98A-1DFB-0FB5-BCBF-072AB1612001}"/>
              </a:ext>
            </a:extLst>
          </p:cNvPr>
          <p:cNvSpPr txBox="1"/>
          <p:nvPr/>
        </p:nvSpPr>
        <p:spPr>
          <a:xfrm>
            <a:off x="9203213" y="3733247"/>
            <a:ext cx="126967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Agent to Environment: </a:t>
            </a:r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Sense agent state, receives measurement information</a:t>
            </a:r>
          </a:p>
          <a:p>
            <a:r>
              <a:rPr lang="en-US" sz="7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Environment to all Agents:</a:t>
            </a:r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B</a:t>
            </a:r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roadcasts simulation events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75CE278-0FA7-D1E9-8141-9729A70B72DE}"/>
              </a:ext>
            </a:extLst>
          </p:cNvPr>
          <p:cNvSpPr txBox="1"/>
          <p:nvPr/>
        </p:nvSpPr>
        <p:spPr>
          <a:xfrm>
            <a:off x="10307870" y="2275638"/>
            <a:ext cx="14878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Agent to Agent: </a:t>
            </a:r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Task, Requests, Results (broadcasted or targeted)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794AC6-2E24-5E38-B56A-0732FEB80553}"/>
              </a:ext>
            </a:extLst>
          </p:cNvPr>
          <p:cNvSpPr txBox="1"/>
          <p:nvPr/>
        </p:nvSpPr>
        <p:spPr>
          <a:xfrm>
            <a:off x="7951980" y="5767787"/>
            <a:ext cx="25956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i="1" dirty="0"/>
              <a:t>DMAS Simulation Framework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42385972-FD3C-42D5-8986-2D28467420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217" y="1096317"/>
            <a:ext cx="6179033" cy="5199981"/>
          </a:xfrm>
        </p:spPr>
        <p:txBody>
          <a:bodyPr>
            <a:normAutofit fontScale="55000" lnSpcReduction="20000"/>
          </a:bodyPr>
          <a:lstStyle/>
          <a:p>
            <a:r>
              <a:rPr lang="en-US" b="1" dirty="0"/>
              <a:t>Receivers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Broadcast: All nodes in the network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Targeted: Specific node(s) in the network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Action: From one node to itself</a:t>
            </a:r>
          </a:p>
          <a:p>
            <a:endParaRPr lang="en-US" b="1" dirty="0"/>
          </a:p>
          <a:p>
            <a:r>
              <a:rPr lang="en-US" b="1" dirty="0"/>
              <a:t>Tasks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Actions to be performed by the receiving agent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Is the output of each agent’s scheduling algorithm</a:t>
            </a:r>
          </a:p>
          <a:p>
            <a:endParaRPr lang="en-US" b="1" dirty="0"/>
          </a:p>
          <a:p>
            <a:r>
              <a:rPr lang="en-US" b="1" dirty="0"/>
              <a:t>Requests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Actions that may be performed by the agent if scheduled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Is the input of the agent’s scheduling algorithm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b="1" dirty="0"/>
              <a:t>Data/Information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Contains some kind of information relevant to the receiving agent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i.e., Measurement results, agent state, </a:t>
            </a:r>
            <a:r>
              <a:rPr lang="en-US" dirty="0" err="1"/>
              <a:t>etc</a:t>
            </a:r>
            <a:r>
              <a:rPr lang="en-US" dirty="0"/>
              <a:t>…</a:t>
            </a:r>
          </a:p>
          <a:p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713684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95C680-6329-4DFA-9DA9-DD8ED55978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End Users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DDD59E-0740-4C6C-A52B-62046A9EF7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Initial Focus: Data collection of the network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Later Focus: Data downlink and information quality</a:t>
            </a:r>
          </a:p>
          <a:p>
            <a:pPr marL="750888" lvl="1" indent="-457200"/>
            <a:r>
              <a:rPr lang="en-US" dirty="0"/>
              <a:t>Use case-specific metrics</a:t>
            </a:r>
          </a:p>
          <a:p>
            <a:pPr marL="917575" lvl="2" indent="-457200"/>
            <a:r>
              <a:rPr lang="en-US" dirty="0"/>
              <a:t>i.e., How many times were algae blooms detected in single sat mission vs distributed mission</a:t>
            </a:r>
          </a:p>
          <a:p>
            <a:pPr marL="750888" lvl="1" indent="-457200"/>
            <a:r>
              <a:rPr lang="en-US" dirty="0"/>
              <a:t>Evaluated information is obtained from GS performing information requests</a:t>
            </a:r>
          </a:p>
          <a:p>
            <a:pPr marL="750888" lvl="1" indent="-45720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81745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E909F3-C477-4ABF-8687-625C25C6C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9D08D6-CAA5-4A3A-A2EF-E42AD7F6DD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Value of context-awareness</a:t>
            </a:r>
          </a:p>
          <a:p>
            <a:pPr marL="750888" lvl="1" indent="-457200"/>
            <a:r>
              <a:rPr lang="en-US" dirty="0"/>
              <a:t>Fixed plan vs reactive plan</a:t>
            </a:r>
          </a:p>
          <a:p>
            <a:pPr marL="750888" lvl="1" indent="-457200"/>
            <a:r>
              <a:rPr lang="en-US" dirty="0"/>
              <a:t>Importance of different information</a:t>
            </a:r>
          </a:p>
          <a:p>
            <a:pPr marL="917575" lvl="2" indent="-457200"/>
            <a:r>
              <a:rPr lang="en-US" dirty="0"/>
              <a:t>No state info, no information requests </a:t>
            </a:r>
          </a:p>
        </p:txBody>
      </p:sp>
    </p:spTree>
    <p:extLst>
      <p:ext uri="{BB962C8B-B14F-4D97-AF65-F5344CB8AC3E}">
        <p14:creationId xmlns:p14="http://schemas.microsoft.com/office/powerpoint/2010/main" val="3676679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B73E5C-AFC8-4A27-2E34-B6D5BED6B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Environment Server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46E8F8-13D8-7377-EF31-D66D835AB8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217" y="1102848"/>
            <a:ext cx="6179033" cy="4171605"/>
          </a:xfrm>
        </p:spPr>
        <p:txBody>
          <a:bodyPr>
            <a:normAutofit fontScale="55000" lnSpcReduction="20000"/>
          </a:bodyPr>
          <a:lstStyle/>
          <a:p>
            <a:r>
              <a:rPr lang="en-US" b="1" dirty="0"/>
              <a:t>Simulation Control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Initialize network and wait for all agents to synchronize with the server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Generate and publish a ledger of agent port addresses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Broadcast simulation start and end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Broadcast simulation time (optional)</a:t>
            </a:r>
          </a:p>
          <a:p>
            <a:r>
              <a:rPr lang="en-US" b="1" dirty="0"/>
              <a:t>Earth System Simulator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Propagate the state of the world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Create data for instrument to measure</a:t>
            </a:r>
          </a:p>
          <a:p>
            <a:r>
              <a:rPr lang="en-US" b="1" dirty="0"/>
              <a:t>Agent External State Propagator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Agent position, velocity, attitude, and eclipse state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Respond to requests from agents (be sensed by agents)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Broadcast agent-related events</a:t>
            </a:r>
          </a:p>
          <a:p>
            <a:pPr marL="750888" lvl="1" indent="-457200"/>
            <a:r>
              <a:rPr lang="en-US" dirty="0"/>
              <a:t>i.e., inform agent that it has entered eclipse, so its solar panels stop producing power regardless of whether the agent sensed the eclipse or not.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Can 3">
            <a:extLst>
              <a:ext uri="{FF2B5EF4-FFF2-40B4-BE49-F238E27FC236}">
                <a16:creationId xmlns:a16="http://schemas.microsoft.com/office/drawing/2014/main" id="{906650FF-BD07-0B8B-13DB-778B048FD80A}"/>
              </a:ext>
            </a:extLst>
          </p:cNvPr>
          <p:cNvSpPr/>
          <p:nvPr/>
        </p:nvSpPr>
        <p:spPr>
          <a:xfrm>
            <a:off x="7480300" y="1278454"/>
            <a:ext cx="3623099" cy="5023951"/>
          </a:xfrm>
          <a:prstGeom prst="can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Environment</a:t>
            </a:r>
          </a:p>
          <a:p>
            <a:pPr algn="ctr"/>
            <a:r>
              <a:rPr lang="en-US" sz="1200" i="1" dirty="0"/>
              <a:t>Server</a:t>
            </a:r>
            <a:endParaRPr lang="en-US" sz="1600" i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C11AA98-D39F-301C-98FC-25E2C7236305}"/>
              </a:ext>
            </a:extLst>
          </p:cNvPr>
          <p:cNvSpPr/>
          <p:nvPr/>
        </p:nvSpPr>
        <p:spPr>
          <a:xfrm>
            <a:off x="8089204" y="5579546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Earth System Simulator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FAC199B-FE3E-9E96-CAA8-2BFDDD0A8093}"/>
              </a:ext>
            </a:extLst>
          </p:cNvPr>
          <p:cNvSpPr/>
          <p:nvPr/>
        </p:nvSpPr>
        <p:spPr>
          <a:xfrm>
            <a:off x="8030186" y="4195456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Agent External State Propagator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BDA056D-91E2-7195-8D8E-C92C231A7427}"/>
              </a:ext>
            </a:extLst>
          </p:cNvPr>
          <p:cNvSpPr/>
          <p:nvPr/>
        </p:nvSpPr>
        <p:spPr>
          <a:xfrm>
            <a:off x="8030186" y="3236125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Simulation Control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27D3034-827B-F3B1-38AD-17C0D9DA924B}"/>
              </a:ext>
            </a:extLst>
          </p:cNvPr>
          <p:cNvSpPr/>
          <p:nvPr/>
        </p:nvSpPr>
        <p:spPr>
          <a:xfrm>
            <a:off x="10734634" y="3429000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PUB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4563728-0BA9-ACB9-ADCB-AF6B902E28E3}"/>
              </a:ext>
            </a:extLst>
          </p:cNvPr>
          <p:cNvSpPr/>
          <p:nvPr/>
        </p:nvSpPr>
        <p:spPr>
          <a:xfrm>
            <a:off x="10734634" y="4227658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REP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E926CBE-A69A-A73E-DD32-49D18198896A}"/>
              </a:ext>
            </a:extLst>
          </p:cNvPr>
          <p:cNvCxnSpPr>
            <a:cxnSpLocks/>
            <a:endCxn id="9" idx="3"/>
          </p:cNvCxnSpPr>
          <p:nvPr/>
        </p:nvCxnSpPr>
        <p:spPr>
          <a:xfrm flipH="1">
            <a:off x="11103399" y="4410047"/>
            <a:ext cx="431962" cy="0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A045DBD-9F59-F809-7441-D1E850E9A8AB}"/>
              </a:ext>
            </a:extLst>
          </p:cNvPr>
          <p:cNvSpPr txBox="1"/>
          <p:nvPr/>
        </p:nvSpPr>
        <p:spPr>
          <a:xfrm>
            <a:off x="9156680" y="3102806"/>
            <a:ext cx="12786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bg1"/>
                </a:solidFill>
              </a:rPr>
              <a:t>-Simulation Control Events</a:t>
            </a:r>
          </a:p>
          <a:p>
            <a:r>
              <a:rPr lang="en-US" sz="700" i="1" dirty="0">
                <a:solidFill>
                  <a:schemeClr val="bg1"/>
                </a:solidFill>
              </a:rPr>
              <a:t>-Simulation Clock (optional)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E366345-CCED-1783-E7D7-D99423D1E259}"/>
              </a:ext>
            </a:extLst>
          </p:cNvPr>
          <p:cNvSpPr txBox="1"/>
          <p:nvPr/>
        </p:nvSpPr>
        <p:spPr>
          <a:xfrm>
            <a:off x="9333280" y="5335581"/>
            <a:ext cx="92549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bg1"/>
                </a:solidFill>
              </a:rPr>
              <a:t>-Measurement observation metrics req</a:t>
            </a:r>
          </a:p>
        </p:txBody>
      </p:sp>
      <p:cxnSp>
        <p:nvCxnSpPr>
          <p:cNvPr id="13" name="Elbow Connector 56">
            <a:extLst>
              <a:ext uri="{FF2B5EF4-FFF2-40B4-BE49-F238E27FC236}">
                <a16:creationId xmlns:a16="http://schemas.microsoft.com/office/drawing/2014/main" id="{3B10409B-611A-08B0-D883-B653F5E62177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9169213" y="3429000"/>
            <a:ext cx="1565421" cy="182389"/>
          </a:xfrm>
          <a:prstGeom prst="bentConnector3">
            <a:avLst>
              <a:gd name="adj1" fmla="val 33774"/>
            </a:avLst>
          </a:prstGeom>
          <a:ln w="28575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B29C445-591F-BC04-70FF-3E69CE2DEE00}"/>
              </a:ext>
            </a:extLst>
          </p:cNvPr>
          <p:cNvSpPr txBox="1"/>
          <p:nvPr/>
        </p:nvSpPr>
        <p:spPr>
          <a:xfrm>
            <a:off x="9115591" y="4365763"/>
            <a:ext cx="107806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i="1" dirty="0">
                <a:solidFill>
                  <a:schemeClr val="bg1"/>
                </a:solidFill>
              </a:rPr>
              <a:t>-Agent Events</a:t>
            </a:r>
          </a:p>
        </p:txBody>
      </p:sp>
      <p:cxnSp>
        <p:nvCxnSpPr>
          <p:cNvPr id="19" name="Elbow Connector 56">
            <a:extLst>
              <a:ext uri="{FF2B5EF4-FFF2-40B4-BE49-F238E27FC236}">
                <a16:creationId xmlns:a16="http://schemas.microsoft.com/office/drawing/2014/main" id="{4E0F4086-DC04-5AC2-F47D-4E0574C9E3AC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 flipV="1">
            <a:off x="9169213" y="3611389"/>
            <a:ext cx="1565421" cy="776942"/>
          </a:xfrm>
          <a:prstGeom prst="bentConnector3">
            <a:avLst>
              <a:gd name="adj1" fmla="val 33774"/>
            </a:avLst>
          </a:prstGeom>
          <a:ln w="28575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Elbow Connector 56">
            <a:extLst>
              <a:ext uri="{FF2B5EF4-FFF2-40B4-BE49-F238E27FC236}">
                <a16:creationId xmlns:a16="http://schemas.microsoft.com/office/drawing/2014/main" id="{671B0887-3561-B175-A21F-03B59E492596}"/>
              </a:ext>
            </a:extLst>
          </p:cNvPr>
          <p:cNvCxnSpPr>
            <a:cxnSpLocks/>
            <a:stCxn id="5" idx="3"/>
            <a:endCxn id="9" idx="1"/>
          </p:cNvCxnSpPr>
          <p:nvPr/>
        </p:nvCxnSpPr>
        <p:spPr>
          <a:xfrm flipV="1">
            <a:off x="9228231" y="4410047"/>
            <a:ext cx="1506403" cy="1362374"/>
          </a:xfrm>
          <a:prstGeom prst="bentConnector3">
            <a:avLst>
              <a:gd name="adj1" fmla="val 59273"/>
            </a:avLst>
          </a:prstGeom>
          <a:ln w="28575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56">
            <a:extLst>
              <a:ext uri="{FF2B5EF4-FFF2-40B4-BE49-F238E27FC236}">
                <a16:creationId xmlns:a16="http://schemas.microsoft.com/office/drawing/2014/main" id="{D34B6CB0-8F95-7011-0B31-5DC8176D703F}"/>
              </a:ext>
            </a:extLst>
          </p:cNvPr>
          <p:cNvCxnSpPr>
            <a:cxnSpLocks/>
            <a:stCxn id="6" idx="2"/>
            <a:endCxn id="9" idx="1"/>
          </p:cNvCxnSpPr>
          <p:nvPr/>
        </p:nvCxnSpPr>
        <p:spPr>
          <a:xfrm rot="5400000" flipH="1" flipV="1">
            <a:off x="9581587" y="3428160"/>
            <a:ext cx="171159" cy="2134934"/>
          </a:xfrm>
          <a:prstGeom prst="bentConnector4">
            <a:avLst>
              <a:gd name="adj1" fmla="val -100171"/>
              <a:gd name="adj2" fmla="val 71369"/>
            </a:avLst>
          </a:prstGeom>
          <a:ln w="28575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ounded Rectangle 30">
            <a:extLst>
              <a:ext uri="{FF2B5EF4-FFF2-40B4-BE49-F238E27FC236}">
                <a16:creationId xmlns:a16="http://schemas.microsoft.com/office/drawing/2014/main" id="{E46F51D1-EB01-BD7E-A510-7B2A805EBA98}"/>
              </a:ext>
            </a:extLst>
          </p:cNvPr>
          <p:cNvSpPr/>
          <p:nvPr/>
        </p:nvSpPr>
        <p:spPr>
          <a:xfrm rot="5400000">
            <a:off x="10763755" y="3781861"/>
            <a:ext cx="1979210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Agents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73A7FAC-6A4E-FDB4-91DB-EDCDF5E83A12}"/>
              </a:ext>
            </a:extLst>
          </p:cNvPr>
          <p:cNvSpPr txBox="1"/>
          <p:nvPr/>
        </p:nvSpPr>
        <p:spPr>
          <a:xfrm>
            <a:off x="8512501" y="4750805"/>
            <a:ext cx="11302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i="1" dirty="0">
                <a:solidFill>
                  <a:schemeClr val="bg1"/>
                </a:solidFill>
              </a:rPr>
              <a:t>-GP access req</a:t>
            </a:r>
          </a:p>
          <a:p>
            <a:r>
              <a:rPr lang="en-US" sz="800" i="1" dirty="0">
                <a:solidFill>
                  <a:schemeClr val="bg1"/>
                </a:solidFill>
              </a:rPr>
              <a:t>-GS access req</a:t>
            </a:r>
          </a:p>
          <a:p>
            <a:r>
              <a:rPr lang="en-US" sz="800" i="1" dirty="0">
                <a:solidFill>
                  <a:schemeClr val="bg1"/>
                </a:solidFill>
              </a:rPr>
              <a:t>-Agent access req</a:t>
            </a:r>
          </a:p>
          <a:p>
            <a:r>
              <a:rPr lang="en-US" sz="800" i="1" dirty="0">
                <a:solidFill>
                  <a:schemeClr val="bg1"/>
                </a:solidFill>
              </a:rPr>
              <a:t>-Agent state req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D5D5555B-FED9-57DA-0F32-6FFAD75D6C09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11103399" y="3611389"/>
            <a:ext cx="431962" cy="0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1A218625-64DA-FD9C-2A5C-639CECE83A89}"/>
              </a:ext>
            </a:extLst>
          </p:cNvPr>
          <p:cNvSpPr txBox="1"/>
          <p:nvPr/>
        </p:nvSpPr>
        <p:spPr>
          <a:xfrm>
            <a:off x="211717" y="5379075"/>
            <a:ext cx="6439706" cy="523220"/>
          </a:xfrm>
          <a:prstGeom prst="rect">
            <a:avLst/>
          </a:prstGeom>
          <a:solidFill>
            <a:schemeClr val="accent2">
              <a:lumMod val="10000"/>
              <a:lumOff val="90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/>
              <a:t>Objective</a:t>
            </a:r>
            <a:r>
              <a:rPr lang="en-US" sz="1400" dirty="0"/>
              <a:t>: Make the environment house all “True/Real” values of the simulation and have the agents sense those values through their sensors and instruments.</a:t>
            </a:r>
          </a:p>
        </p:txBody>
      </p:sp>
    </p:spTree>
    <p:extLst>
      <p:ext uri="{BB962C8B-B14F-4D97-AF65-F5344CB8AC3E}">
        <p14:creationId xmlns:p14="http://schemas.microsoft.com/office/powerpoint/2010/main" val="3851189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4C978-9A8F-D19F-6684-24EF10271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Agent Simulation Architecture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EA55BD-4E70-DF9B-13EB-2AC660B125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770" t="-854" r="-233" b="-718"/>
          <a:stretch/>
        </p:blipFill>
        <p:spPr bwMode="auto">
          <a:xfrm>
            <a:off x="451334" y="2648186"/>
            <a:ext cx="3301072" cy="1784032"/>
          </a:xfrm>
          <a:prstGeom prst="rect">
            <a:avLst/>
          </a:prstGeom>
          <a:noFill/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A174731-6786-6F6D-DC9D-FD8C2C6A0131}"/>
              </a:ext>
            </a:extLst>
          </p:cNvPr>
          <p:cNvSpPr txBox="1"/>
          <p:nvPr/>
        </p:nvSpPr>
        <p:spPr>
          <a:xfrm>
            <a:off x="801357" y="4422398"/>
            <a:ext cx="25956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i="1" dirty="0"/>
              <a:t>Proposed 3D-CHESS Agent Framework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5B37C21-00EB-14D0-89A7-0FEBE1E741B1}"/>
              </a:ext>
            </a:extLst>
          </p:cNvPr>
          <p:cNvGrpSpPr/>
          <p:nvPr/>
        </p:nvGrpSpPr>
        <p:grpSpPr>
          <a:xfrm>
            <a:off x="5338413" y="1181475"/>
            <a:ext cx="6579731" cy="5225099"/>
            <a:chOff x="3135041" y="1176489"/>
            <a:chExt cx="6579731" cy="5225099"/>
          </a:xfrm>
        </p:grpSpPr>
        <p:sp>
          <p:nvSpPr>
            <p:cNvPr id="4" name="Rounded Rectangle 29">
              <a:extLst>
                <a:ext uri="{FF2B5EF4-FFF2-40B4-BE49-F238E27FC236}">
                  <a16:creationId xmlns:a16="http://schemas.microsoft.com/office/drawing/2014/main" id="{F40648B5-DE50-3579-FADA-CAF8E94030E7}"/>
                </a:ext>
              </a:extLst>
            </p:cNvPr>
            <p:cNvSpPr/>
            <p:nvPr/>
          </p:nvSpPr>
          <p:spPr>
            <a:xfrm>
              <a:off x="4484638" y="1176489"/>
              <a:ext cx="5230134" cy="4875209"/>
            </a:xfrm>
            <a:prstGeom prst="roundRect">
              <a:avLst>
                <a:gd name="adj" fmla="val 6097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dirty="0">
                  <a:solidFill>
                    <a:sysClr val="windowText" lastClr="000000"/>
                  </a:solidFill>
                </a:rPr>
                <a:t>Agent</a:t>
              </a:r>
            </a:p>
          </p:txBody>
        </p:sp>
        <p:sp>
          <p:nvSpPr>
            <p:cNvPr id="5" name="Rounded Rectangle 30">
              <a:extLst>
                <a:ext uri="{FF2B5EF4-FFF2-40B4-BE49-F238E27FC236}">
                  <a16:creationId xmlns:a16="http://schemas.microsoft.com/office/drawing/2014/main" id="{36FCB5CD-F302-D51B-34A3-A0B1CCDBE6D6}"/>
                </a:ext>
              </a:extLst>
            </p:cNvPr>
            <p:cNvSpPr/>
            <p:nvPr/>
          </p:nvSpPr>
          <p:spPr>
            <a:xfrm rot="16200000">
              <a:off x="2275564" y="2293861"/>
              <a:ext cx="2154955" cy="435998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Environment</a:t>
              </a:r>
            </a:p>
          </p:txBody>
        </p:sp>
        <p:sp>
          <p:nvSpPr>
            <p:cNvPr id="6" name="Rounded Rectangle 30">
              <a:extLst>
                <a:ext uri="{FF2B5EF4-FFF2-40B4-BE49-F238E27FC236}">
                  <a16:creationId xmlns:a16="http://schemas.microsoft.com/office/drawing/2014/main" id="{87F517DA-6E73-F6CB-E770-58B82D97E783}"/>
                </a:ext>
              </a:extLst>
            </p:cNvPr>
            <p:cNvSpPr/>
            <p:nvPr/>
          </p:nvSpPr>
          <p:spPr>
            <a:xfrm rot="16200000">
              <a:off x="2363435" y="4835074"/>
              <a:ext cx="1979210" cy="435998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Other Agents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51FE5CB-B5E3-B8CC-FC28-61C7280D0EC8}"/>
                </a:ext>
              </a:extLst>
            </p:cNvPr>
            <p:cNvSpPr/>
            <p:nvPr/>
          </p:nvSpPr>
          <p:spPr>
            <a:xfrm>
              <a:off x="4484636" y="1914989"/>
              <a:ext cx="368765" cy="36477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i="1" dirty="0">
                  <a:solidFill>
                    <a:sysClr val="windowText" lastClr="000000"/>
                  </a:solidFill>
                </a:rPr>
                <a:t>SUB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C5E1990-9422-5D7F-F9ED-1C8180FDCE4E}"/>
                </a:ext>
              </a:extLst>
            </p:cNvPr>
            <p:cNvSpPr/>
            <p:nvPr/>
          </p:nvSpPr>
          <p:spPr>
            <a:xfrm>
              <a:off x="4484636" y="2713647"/>
              <a:ext cx="368765" cy="36477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i="1" dirty="0">
                  <a:solidFill>
                    <a:sysClr val="windowText" lastClr="000000"/>
                  </a:solidFill>
                </a:rPr>
                <a:t>REQ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E227E52-179E-4D2F-5FC9-FDFD8678AC53}"/>
                </a:ext>
              </a:extLst>
            </p:cNvPr>
            <p:cNvSpPr/>
            <p:nvPr/>
          </p:nvSpPr>
          <p:spPr>
            <a:xfrm>
              <a:off x="4484637" y="4417867"/>
              <a:ext cx="367030" cy="36477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i="1" dirty="0">
                  <a:solidFill>
                    <a:sysClr val="windowText" lastClr="000000"/>
                  </a:solidFill>
                </a:rPr>
                <a:t>REQ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96CB41F-8ECB-30FC-1971-129130FB3B89}"/>
                </a:ext>
              </a:extLst>
            </p:cNvPr>
            <p:cNvSpPr/>
            <p:nvPr/>
          </p:nvSpPr>
          <p:spPr>
            <a:xfrm>
              <a:off x="4484636" y="5216525"/>
              <a:ext cx="368765" cy="36477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i="1" dirty="0">
                  <a:solidFill>
                    <a:sysClr val="windowText" lastClr="000000"/>
                  </a:solidFill>
                </a:rPr>
                <a:t>REP</a:t>
              </a:r>
            </a:p>
          </p:txBody>
        </p:sp>
        <p:sp>
          <p:nvSpPr>
            <p:cNvPr id="11" name="Rounded Rectangle 29">
              <a:extLst>
                <a:ext uri="{FF2B5EF4-FFF2-40B4-BE49-F238E27FC236}">
                  <a16:creationId xmlns:a16="http://schemas.microsoft.com/office/drawing/2014/main" id="{2B32A1C8-1F4D-FE46-0683-3487D1FA5643}"/>
                </a:ext>
              </a:extLst>
            </p:cNvPr>
            <p:cNvSpPr/>
            <p:nvPr/>
          </p:nvSpPr>
          <p:spPr>
            <a:xfrm rot="16200000">
              <a:off x="4331561" y="3921854"/>
              <a:ext cx="3188753" cy="368764"/>
            </a:xfrm>
            <a:prstGeom prst="roundRect">
              <a:avLst>
                <a:gd name="adj" fmla="val 6097"/>
              </a:avLst>
            </a:prstGeom>
            <a:noFill/>
            <a:ln>
              <a:solidFill>
                <a:srgbClr val="43061E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i="1" dirty="0">
                  <a:solidFill>
                    <a:sysClr val="windowText" lastClr="000000"/>
                  </a:solidFill>
                </a:rPr>
                <a:t>Engineering Module</a:t>
              </a:r>
            </a:p>
          </p:txBody>
        </p:sp>
        <p:sp>
          <p:nvSpPr>
            <p:cNvPr id="12" name="Rounded Rectangle 29">
              <a:extLst>
                <a:ext uri="{FF2B5EF4-FFF2-40B4-BE49-F238E27FC236}">
                  <a16:creationId xmlns:a16="http://schemas.microsoft.com/office/drawing/2014/main" id="{12ADA39C-3563-CAEB-6599-771568637F19}"/>
                </a:ext>
              </a:extLst>
            </p:cNvPr>
            <p:cNvSpPr/>
            <p:nvPr/>
          </p:nvSpPr>
          <p:spPr>
            <a:xfrm>
              <a:off x="7750467" y="2744508"/>
              <a:ext cx="1307237" cy="307489"/>
            </a:xfrm>
            <a:prstGeom prst="roundRect">
              <a:avLst>
                <a:gd name="adj" fmla="val 6097"/>
              </a:avLst>
            </a:prstGeom>
            <a:noFill/>
            <a:ln>
              <a:solidFill>
                <a:schemeClr val="accent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200" i="1" dirty="0">
                  <a:solidFill>
                    <a:sysClr val="windowText" lastClr="000000"/>
                  </a:solidFill>
                </a:rPr>
                <a:t>Science Module</a:t>
              </a:r>
            </a:p>
          </p:txBody>
        </p:sp>
        <p:sp>
          <p:nvSpPr>
            <p:cNvPr id="13" name="Rounded Rectangle 29">
              <a:extLst>
                <a:ext uri="{FF2B5EF4-FFF2-40B4-BE49-F238E27FC236}">
                  <a16:creationId xmlns:a16="http://schemas.microsoft.com/office/drawing/2014/main" id="{4CF191CC-E3D1-061E-10AD-55F38E8AB2A6}"/>
                </a:ext>
              </a:extLst>
            </p:cNvPr>
            <p:cNvSpPr/>
            <p:nvPr/>
          </p:nvSpPr>
          <p:spPr>
            <a:xfrm>
              <a:off x="7756716" y="4340259"/>
              <a:ext cx="1307237" cy="307487"/>
            </a:xfrm>
            <a:prstGeom prst="roundRect">
              <a:avLst>
                <a:gd name="adj" fmla="val 6097"/>
              </a:avLst>
            </a:prstGeom>
            <a:noFill/>
            <a:ln>
              <a:solidFill>
                <a:schemeClr val="accent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100" i="1" dirty="0">
                  <a:solidFill>
                    <a:sysClr val="windowText" lastClr="000000"/>
                  </a:solidFill>
                </a:rPr>
                <a:t>Scheduler Module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E2CFE17B-DDF8-C7E1-74CB-183DE935DC4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66821" y="2896035"/>
              <a:ext cx="922031" cy="738"/>
            </a:xfrm>
            <a:prstGeom prst="straightConnector1">
              <a:avLst/>
            </a:prstGeom>
            <a:ln w="28575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EB52B2B7-ABA9-443F-1E5D-AA7CC65B7D4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62604" y="2117307"/>
              <a:ext cx="922031" cy="738"/>
            </a:xfrm>
            <a:prstGeom prst="straightConnector1">
              <a:avLst/>
            </a:prstGeom>
            <a:ln w="28575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D5D870E-5B50-966E-0DA6-166D5BE5BEDA}"/>
                </a:ext>
              </a:extLst>
            </p:cNvPr>
            <p:cNvSpPr txBox="1"/>
            <p:nvPr/>
          </p:nvSpPr>
          <p:spPr>
            <a:xfrm>
              <a:off x="3534232" y="1765577"/>
              <a:ext cx="98720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-Scenario Events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-Simulation Events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F321F822-5C6A-BD15-F8C8-E7C9183E20A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59138" y="5398175"/>
              <a:ext cx="922031" cy="738"/>
            </a:xfrm>
            <a:prstGeom prst="straightConnector1">
              <a:avLst/>
            </a:prstGeom>
            <a:ln w="28575">
              <a:prstDash val="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8D29D6C-EAC1-451B-A927-59E3C49EC7D8}"/>
                </a:ext>
              </a:extLst>
            </p:cNvPr>
            <p:cNvSpPr txBox="1"/>
            <p:nvPr/>
          </p:nvSpPr>
          <p:spPr>
            <a:xfrm>
              <a:off x="3571039" y="2922499"/>
              <a:ext cx="925497" cy="846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-GP access info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-GS access info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-Agent access info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-Agent state info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observation metrics info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1B13C5C-E425-0922-1BE5-4D3997E07D4A}"/>
                </a:ext>
              </a:extLst>
            </p:cNvPr>
            <p:cNvSpPr txBox="1"/>
            <p:nvPr/>
          </p:nvSpPr>
          <p:spPr>
            <a:xfrm>
              <a:off x="3540959" y="5447481"/>
              <a:ext cx="987207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Request (out)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-Information Request (out)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Results (out)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-Planner Results (out)</a:t>
              </a: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6BD6F391-03BE-5974-2ADF-122841988FA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53401" y="2896773"/>
              <a:ext cx="884690" cy="0"/>
            </a:xfrm>
            <a:prstGeom prst="straightConnector1">
              <a:avLst/>
            </a:prstGeom>
            <a:ln w="19050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F3DB52F6-DC85-48AB-544C-FCD2F9E9318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60870" y="4599517"/>
              <a:ext cx="922031" cy="738"/>
            </a:xfrm>
            <a:prstGeom prst="straightConnector1">
              <a:avLst/>
            </a:prstGeom>
            <a:ln w="28575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805EFBA9-F89A-F4AA-B55A-FE4D71BE992A}"/>
                </a:ext>
              </a:extLst>
            </p:cNvPr>
            <p:cNvCxnSpPr>
              <a:cxnSpLocks/>
              <a:endCxn id="9" idx="3"/>
            </p:cNvCxnSpPr>
            <p:nvPr/>
          </p:nvCxnSpPr>
          <p:spPr>
            <a:xfrm flipH="1">
              <a:off x="4851667" y="4599517"/>
              <a:ext cx="886424" cy="739"/>
            </a:xfrm>
            <a:prstGeom prst="straightConnector1">
              <a:avLst/>
            </a:prstGeom>
            <a:ln w="19050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53080E86-4D23-A774-F967-F388C923D11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44967" y="5404528"/>
              <a:ext cx="881221" cy="0"/>
            </a:xfrm>
            <a:prstGeom prst="straightConnector1">
              <a:avLst/>
            </a:prstGeom>
            <a:ln w="19050">
              <a:prstDash val="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9AEA6192-3CFB-C3DC-62C3-6BCFE41476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10320" y="4427232"/>
              <a:ext cx="1655734" cy="0"/>
            </a:xfrm>
            <a:prstGeom prst="straightConnector1">
              <a:avLst/>
            </a:prstGeom>
            <a:ln w="19050">
              <a:prstDash val="sysDot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6EE09718-9461-F519-738D-CED4577346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8420" y="4585956"/>
              <a:ext cx="1652047" cy="0"/>
            </a:xfrm>
            <a:prstGeom prst="straightConnector1">
              <a:avLst/>
            </a:prstGeom>
            <a:ln w="19050"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A7A95947-F6FE-37CA-E02B-B0F9DFACB9A8}"/>
                </a:ext>
              </a:extLst>
            </p:cNvPr>
            <p:cNvCxnSpPr>
              <a:cxnSpLocks/>
            </p:cNvCxnSpPr>
            <p:nvPr/>
          </p:nvCxnSpPr>
          <p:spPr>
            <a:xfrm>
              <a:off x="8299490" y="3051997"/>
              <a:ext cx="0" cy="1288262"/>
            </a:xfrm>
            <a:prstGeom prst="straightConnector1">
              <a:avLst/>
            </a:prstGeom>
            <a:ln w="19050"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465D2550-9A5E-2B9C-C4A5-BEBE059DFA7D}"/>
                </a:ext>
              </a:extLst>
            </p:cNvPr>
            <p:cNvSpPr/>
            <p:nvPr/>
          </p:nvSpPr>
          <p:spPr>
            <a:xfrm>
              <a:off x="5374611" y="1674572"/>
              <a:ext cx="1139027" cy="38575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ysClr val="windowText" lastClr="000000"/>
                  </a:solidFill>
                </a:rPr>
                <a:t>Event Handler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7CDB0AC5-0E15-BEA5-0D41-E610593E1143}"/>
                </a:ext>
              </a:extLst>
            </p:cNvPr>
            <p:cNvSpPr/>
            <p:nvPr/>
          </p:nvSpPr>
          <p:spPr>
            <a:xfrm>
              <a:off x="7311652" y="1674009"/>
              <a:ext cx="1139027" cy="38575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ysClr val="windowText" lastClr="000000"/>
                  </a:solidFill>
                </a:rPr>
                <a:t>Sim Start/End</a:t>
              </a:r>
            </a:p>
          </p:txBody>
        </p:sp>
        <p:cxnSp>
          <p:nvCxnSpPr>
            <p:cNvPr id="54" name="Elbow Connector 56">
              <a:extLst>
                <a:ext uri="{FF2B5EF4-FFF2-40B4-BE49-F238E27FC236}">
                  <a16:creationId xmlns:a16="http://schemas.microsoft.com/office/drawing/2014/main" id="{DED9E14D-4B83-0719-589B-A0247A26D48A}"/>
                </a:ext>
              </a:extLst>
            </p:cNvPr>
            <p:cNvCxnSpPr>
              <a:cxnSpLocks/>
              <a:stCxn id="7" idx="3"/>
              <a:endCxn id="52" idx="1"/>
            </p:cNvCxnSpPr>
            <p:nvPr/>
          </p:nvCxnSpPr>
          <p:spPr>
            <a:xfrm flipV="1">
              <a:off x="4853401" y="1867447"/>
              <a:ext cx="521210" cy="229931"/>
            </a:xfrm>
            <a:prstGeom prst="bentConnector3">
              <a:avLst>
                <a:gd name="adj1" fmla="val 50000"/>
              </a:avLst>
            </a:prstGeom>
            <a:ln w="19050"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8A6007C7-0ABA-1107-19E0-A027CCDFC33B}"/>
                </a:ext>
              </a:extLst>
            </p:cNvPr>
            <p:cNvCxnSpPr>
              <a:cxnSpLocks/>
              <a:stCxn id="53" idx="1"/>
              <a:endCxn id="52" idx="3"/>
            </p:cNvCxnSpPr>
            <p:nvPr/>
          </p:nvCxnSpPr>
          <p:spPr>
            <a:xfrm flipH="1">
              <a:off x="6513638" y="1866884"/>
              <a:ext cx="798014" cy="563"/>
            </a:xfrm>
            <a:prstGeom prst="straightConnector1">
              <a:avLst/>
            </a:prstGeom>
            <a:ln w="19050">
              <a:prstDash val="solid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53E9E35F-81DE-74CF-0F9A-551E2E925FC1}"/>
                </a:ext>
              </a:extLst>
            </p:cNvPr>
            <p:cNvCxnSpPr>
              <a:cxnSpLocks/>
            </p:cNvCxnSpPr>
            <p:nvPr/>
          </p:nvCxnSpPr>
          <p:spPr>
            <a:xfrm>
              <a:off x="5909435" y="2059759"/>
              <a:ext cx="0" cy="452100"/>
            </a:xfrm>
            <a:prstGeom prst="straightConnector1">
              <a:avLst/>
            </a:prstGeom>
            <a:ln w="19050"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Rounded Rectangle 29">
              <a:extLst>
                <a:ext uri="{FF2B5EF4-FFF2-40B4-BE49-F238E27FC236}">
                  <a16:creationId xmlns:a16="http://schemas.microsoft.com/office/drawing/2014/main" id="{8651A971-FD80-C7DD-B497-3D2C3B67E474}"/>
                </a:ext>
              </a:extLst>
            </p:cNvPr>
            <p:cNvSpPr/>
            <p:nvPr/>
          </p:nvSpPr>
          <p:spPr>
            <a:xfrm>
              <a:off x="5251284" y="1345167"/>
              <a:ext cx="3281173" cy="902555"/>
            </a:xfrm>
            <a:prstGeom prst="roundRect">
              <a:avLst>
                <a:gd name="adj" fmla="val 6097"/>
              </a:avLst>
            </a:prstGeom>
            <a:noFill/>
            <a:ln>
              <a:solidFill>
                <a:schemeClr val="accent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200" i="1" dirty="0">
                  <a:solidFill>
                    <a:sysClr val="windowText" lastClr="000000"/>
                  </a:solidFill>
                </a:rPr>
                <a:t>Simulation Module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6E1EDB20-B750-E5E9-8E92-87267775AC19}"/>
                </a:ext>
              </a:extLst>
            </p:cNvPr>
            <p:cNvSpPr txBox="1"/>
            <p:nvPr/>
          </p:nvSpPr>
          <p:spPr>
            <a:xfrm>
              <a:off x="6513638" y="1571019"/>
              <a:ext cx="675212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8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-Simulation Events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1BDFBA05-B539-78D5-5C05-2D3F74E0B517}"/>
                </a:ext>
              </a:extLst>
            </p:cNvPr>
            <p:cNvSpPr txBox="1"/>
            <p:nvPr/>
          </p:nvSpPr>
          <p:spPr>
            <a:xfrm>
              <a:off x="5879314" y="2036161"/>
              <a:ext cx="113902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8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-Scenario Events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80180917-7F8D-9D6D-41FC-6333D62BEFD1}"/>
                </a:ext>
              </a:extLst>
            </p:cNvPr>
            <p:cNvSpPr txBox="1"/>
            <p:nvPr/>
          </p:nvSpPr>
          <p:spPr>
            <a:xfrm>
              <a:off x="6362517" y="4602876"/>
              <a:ext cx="1220596" cy="630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-Scheduled Measurement Measurements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Requests (out)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-Planner Results (out)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992A8F5A-DD95-6C58-AFDA-689A07A09931}"/>
                </a:ext>
              </a:extLst>
            </p:cNvPr>
            <p:cNvSpPr txBox="1"/>
            <p:nvPr/>
          </p:nvSpPr>
          <p:spPr>
            <a:xfrm>
              <a:off x="8299490" y="3497664"/>
              <a:ext cx="124549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Requests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-Information Requests</a:t>
              </a:r>
            </a:p>
          </p:txBody>
        </p: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08A08C4F-0ED5-606C-7B63-4BC65482EA87}"/>
                </a:ext>
              </a:extLst>
            </p:cNvPr>
            <p:cNvCxnSpPr>
              <a:cxnSpLocks/>
              <a:stCxn id="12" idx="1"/>
            </p:cNvCxnSpPr>
            <p:nvPr/>
          </p:nvCxnSpPr>
          <p:spPr>
            <a:xfrm flipH="1">
              <a:off x="6108372" y="2898253"/>
              <a:ext cx="1642095" cy="5648"/>
            </a:xfrm>
            <a:prstGeom prst="straightConnector1">
              <a:avLst/>
            </a:prstGeom>
            <a:ln w="19050">
              <a:solidFill>
                <a:schemeClr val="accent1"/>
              </a:solidFill>
              <a:prstDash val="sysDot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C2405D2-A033-AC54-5C54-3AC3C9EEF5F9}"/>
                </a:ext>
              </a:extLst>
            </p:cNvPr>
            <p:cNvSpPr txBox="1"/>
            <p:nvPr/>
          </p:nvSpPr>
          <p:spPr>
            <a:xfrm>
              <a:off x="5503714" y="6154439"/>
              <a:ext cx="259565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i="1" dirty="0"/>
                <a:t>DMAS Agent Framework</a:t>
              </a:r>
            </a:p>
          </p:txBody>
        </p:sp>
      </p:grpSp>
      <p:sp>
        <p:nvSpPr>
          <p:cNvPr id="20" name="Right Arrow 7">
            <a:extLst>
              <a:ext uri="{FF2B5EF4-FFF2-40B4-BE49-F238E27FC236}">
                <a16:creationId xmlns:a16="http://schemas.microsoft.com/office/drawing/2014/main" id="{B3BF9FB2-51B2-A379-933C-C0A918782F24}"/>
              </a:ext>
            </a:extLst>
          </p:cNvPr>
          <p:cNvSpPr/>
          <p:nvPr/>
        </p:nvSpPr>
        <p:spPr>
          <a:xfrm>
            <a:off x="4340475" y="2971309"/>
            <a:ext cx="575689" cy="1286004"/>
          </a:xfrm>
          <a:prstGeom prst="rightArrow">
            <a:avLst>
              <a:gd name="adj1" fmla="val 43313"/>
              <a:gd name="adj2" fmla="val 50000"/>
            </a:avLst>
          </a:prstGeom>
          <a:solidFill>
            <a:schemeClr val="bg1"/>
          </a:solidFill>
          <a:ln w="28575">
            <a:solidFill>
              <a:srgbClr val="5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7E59C77-75E8-316F-2082-15FBEF9E7A0A}"/>
              </a:ext>
            </a:extLst>
          </p:cNvPr>
          <p:cNvSpPr txBox="1"/>
          <p:nvPr/>
        </p:nvSpPr>
        <p:spPr>
          <a:xfrm>
            <a:off x="8547302" y="2461479"/>
            <a:ext cx="132761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 (from self or other agents)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306EAFF-9C8B-A643-CD1F-6916EE22315C}"/>
              </a:ext>
            </a:extLst>
          </p:cNvPr>
          <p:cNvSpPr txBox="1"/>
          <p:nvPr/>
        </p:nvSpPr>
        <p:spPr>
          <a:xfrm>
            <a:off x="8566863" y="3998591"/>
            <a:ext cx="147442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State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 (in)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Requests (in)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68D70C8-A244-4B38-995E-20B26E5FD3EE}"/>
              </a:ext>
            </a:extLst>
          </p:cNvPr>
          <p:cNvSpPr txBox="1"/>
          <p:nvPr/>
        </p:nvSpPr>
        <p:spPr>
          <a:xfrm>
            <a:off x="5751961" y="3760069"/>
            <a:ext cx="987207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 (in)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 (in)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 (in)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 (in)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C7B8395-D816-038F-BF6F-3505BF3286B6}"/>
              </a:ext>
            </a:extLst>
          </p:cNvPr>
          <p:cNvSpPr txBox="1"/>
          <p:nvPr/>
        </p:nvSpPr>
        <p:spPr>
          <a:xfrm>
            <a:off x="8512747" y="3065571"/>
            <a:ext cx="114373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Data (out)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2867616-3655-FB3A-8538-D1949D93EE19}"/>
              </a:ext>
            </a:extLst>
          </p:cNvPr>
          <p:cNvCxnSpPr>
            <a:cxnSpLocks/>
          </p:cNvCxnSpPr>
          <p:nvPr/>
        </p:nvCxnSpPr>
        <p:spPr>
          <a:xfrm>
            <a:off x="8301792" y="3035700"/>
            <a:ext cx="1646174" cy="0"/>
          </a:xfrm>
          <a:prstGeom prst="straightConnector1">
            <a:avLst/>
          </a:prstGeom>
          <a:ln w="19050">
            <a:solidFill>
              <a:schemeClr val="accent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1866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4C978-9A8F-D19F-6684-24EF10271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Agent Simulation Architecture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EA55BD-4E70-DF9B-13EB-2AC660B125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770" t="-854" r="-233" b="-718"/>
          <a:stretch/>
        </p:blipFill>
        <p:spPr bwMode="auto">
          <a:xfrm>
            <a:off x="451334" y="2648186"/>
            <a:ext cx="3301072" cy="1784032"/>
          </a:xfrm>
          <a:prstGeom prst="rect">
            <a:avLst/>
          </a:prstGeom>
          <a:noFill/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A174731-6786-6F6D-DC9D-FD8C2C6A0131}"/>
              </a:ext>
            </a:extLst>
          </p:cNvPr>
          <p:cNvSpPr txBox="1"/>
          <p:nvPr/>
        </p:nvSpPr>
        <p:spPr>
          <a:xfrm>
            <a:off x="801357" y="4422398"/>
            <a:ext cx="25956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i="1" dirty="0"/>
              <a:t>Proposed 3D-CHESS Agent Framework</a:t>
            </a:r>
          </a:p>
        </p:txBody>
      </p:sp>
      <p:sp>
        <p:nvSpPr>
          <p:cNvPr id="20" name="Right Arrow 7">
            <a:extLst>
              <a:ext uri="{FF2B5EF4-FFF2-40B4-BE49-F238E27FC236}">
                <a16:creationId xmlns:a16="http://schemas.microsoft.com/office/drawing/2014/main" id="{B3BF9FB2-51B2-A379-933C-C0A918782F24}"/>
              </a:ext>
            </a:extLst>
          </p:cNvPr>
          <p:cNvSpPr/>
          <p:nvPr/>
        </p:nvSpPr>
        <p:spPr>
          <a:xfrm>
            <a:off x="4340475" y="2971309"/>
            <a:ext cx="575689" cy="1286004"/>
          </a:xfrm>
          <a:prstGeom prst="rightArrow">
            <a:avLst>
              <a:gd name="adj1" fmla="val 43313"/>
              <a:gd name="adj2" fmla="val 50000"/>
            </a:avLst>
          </a:prstGeom>
          <a:solidFill>
            <a:schemeClr val="bg1"/>
          </a:solidFill>
          <a:ln w="28575">
            <a:solidFill>
              <a:srgbClr val="5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4DCCE5C4-1279-EDB4-145C-193C36C55F6E}"/>
              </a:ext>
            </a:extLst>
          </p:cNvPr>
          <p:cNvSpPr/>
          <p:nvPr/>
        </p:nvSpPr>
        <p:spPr>
          <a:xfrm>
            <a:off x="515420" y="2708696"/>
            <a:ext cx="3167987" cy="566218"/>
          </a:xfrm>
          <a:prstGeom prst="round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12EDD533-8D1D-4436-AC59-7EF19A98A40C}"/>
              </a:ext>
            </a:extLst>
          </p:cNvPr>
          <p:cNvGrpSpPr/>
          <p:nvPr/>
        </p:nvGrpSpPr>
        <p:grpSpPr>
          <a:xfrm>
            <a:off x="5338413" y="1181475"/>
            <a:ext cx="6579731" cy="5225099"/>
            <a:chOff x="3135041" y="1176489"/>
            <a:chExt cx="6579731" cy="5225099"/>
          </a:xfrm>
        </p:grpSpPr>
        <p:sp>
          <p:nvSpPr>
            <p:cNvPr id="50" name="Rounded Rectangle 29">
              <a:extLst>
                <a:ext uri="{FF2B5EF4-FFF2-40B4-BE49-F238E27FC236}">
                  <a16:creationId xmlns:a16="http://schemas.microsoft.com/office/drawing/2014/main" id="{E0AEDFB0-1D0B-4CEE-A5D0-14F20587F130}"/>
                </a:ext>
              </a:extLst>
            </p:cNvPr>
            <p:cNvSpPr/>
            <p:nvPr/>
          </p:nvSpPr>
          <p:spPr>
            <a:xfrm>
              <a:off x="4484638" y="1176489"/>
              <a:ext cx="5230134" cy="4875209"/>
            </a:xfrm>
            <a:prstGeom prst="roundRect">
              <a:avLst>
                <a:gd name="adj" fmla="val 6097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dirty="0">
                  <a:solidFill>
                    <a:sysClr val="windowText" lastClr="000000"/>
                  </a:solidFill>
                </a:rPr>
                <a:t>Agent</a:t>
              </a:r>
            </a:p>
          </p:txBody>
        </p:sp>
        <p:sp>
          <p:nvSpPr>
            <p:cNvPr id="51" name="Rounded Rectangle 30">
              <a:extLst>
                <a:ext uri="{FF2B5EF4-FFF2-40B4-BE49-F238E27FC236}">
                  <a16:creationId xmlns:a16="http://schemas.microsoft.com/office/drawing/2014/main" id="{4B8DA099-2B1F-4BD4-9F31-36F20EB9EBB5}"/>
                </a:ext>
              </a:extLst>
            </p:cNvPr>
            <p:cNvSpPr/>
            <p:nvPr/>
          </p:nvSpPr>
          <p:spPr>
            <a:xfrm rot="16200000">
              <a:off x="2275564" y="2293861"/>
              <a:ext cx="2154955" cy="435998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Environment</a:t>
              </a:r>
            </a:p>
          </p:txBody>
        </p:sp>
        <p:sp>
          <p:nvSpPr>
            <p:cNvPr id="55" name="Rounded Rectangle 30">
              <a:extLst>
                <a:ext uri="{FF2B5EF4-FFF2-40B4-BE49-F238E27FC236}">
                  <a16:creationId xmlns:a16="http://schemas.microsoft.com/office/drawing/2014/main" id="{94A46EF4-4DF0-44D1-BEF0-452F76CA90AC}"/>
                </a:ext>
              </a:extLst>
            </p:cNvPr>
            <p:cNvSpPr/>
            <p:nvPr/>
          </p:nvSpPr>
          <p:spPr>
            <a:xfrm rot="16200000">
              <a:off x="2363435" y="4835074"/>
              <a:ext cx="1979210" cy="435998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Other Agents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F8EE2573-973C-41AE-BB07-711671B78A45}"/>
                </a:ext>
              </a:extLst>
            </p:cNvPr>
            <p:cNvSpPr/>
            <p:nvPr/>
          </p:nvSpPr>
          <p:spPr>
            <a:xfrm>
              <a:off x="4484636" y="1914989"/>
              <a:ext cx="368765" cy="36477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i="1" dirty="0">
                  <a:solidFill>
                    <a:sysClr val="windowText" lastClr="000000"/>
                  </a:solidFill>
                </a:rPr>
                <a:t>SUB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E38A3828-E53A-4234-96AD-59AC3F5C00D5}"/>
                </a:ext>
              </a:extLst>
            </p:cNvPr>
            <p:cNvSpPr/>
            <p:nvPr/>
          </p:nvSpPr>
          <p:spPr>
            <a:xfrm>
              <a:off x="4484636" y="2713647"/>
              <a:ext cx="368765" cy="36477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i="1" dirty="0">
                  <a:solidFill>
                    <a:sysClr val="windowText" lastClr="000000"/>
                  </a:solidFill>
                </a:rPr>
                <a:t>REQ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13FB935C-DAB4-4766-84FA-EAA0E6C1F7FE}"/>
                </a:ext>
              </a:extLst>
            </p:cNvPr>
            <p:cNvSpPr/>
            <p:nvPr/>
          </p:nvSpPr>
          <p:spPr>
            <a:xfrm>
              <a:off x="4484637" y="4417867"/>
              <a:ext cx="367030" cy="36477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i="1" dirty="0">
                  <a:solidFill>
                    <a:sysClr val="windowText" lastClr="000000"/>
                  </a:solidFill>
                </a:rPr>
                <a:t>REQ</a:t>
              </a: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10FE32B0-FE4A-45F8-B067-98798FCF056A}"/>
                </a:ext>
              </a:extLst>
            </p:cNvPr>
            <p:cNvSpPr/>
            <p:nvPr/>
          </p:nvSpPr>
          <p:spPr>
            <a:xfrm>
              <a:off x="4484636" y="5216525"/>
              <a:ext cx="368765" cy="36477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i="1" dirty="0">
                  <a:solidFill>
                    <a:sysClr val="windowText" lastClr="000000"/>
                  </a:solidFill>
                </a:rPr>
                <a:t>REP</a:t>
              </a:r>
            </a:p>
          </p:txBody>
        </p:sp>
        <p:sp>
          <p:nvSpPr>
            <p:cNvPr id="62" name="Rounded Rectangle 29">
              <a:extLst>
                <a:ext uri="{FF2B5EF4-FFF2-40B4-BE49-F238E27FC236}">
                  <a16:creationId xmlns:a16="http://schemas.microsoft.com/office/drawing/2014/main" id="{84314AD0-ACB8-4AED-840F-F5BDB3AE01B3}"/>
                </a:ext>
              </a:extLst>
            </p:cNvPr>
            <p:cNvSpPr/>
            <p:nvPr/>
          </p:nvSpPr>
          <p:spPr>
            <a:xfrm rot="16200000">
              <a:off x="4331561" y="3921854"/>
              <a:ext cx="3188753" cy="368764"/>
            </a:xfrm>
            <a:prstGeom prst="roundRect">
              <a:avLst>
                <a:gd name="adj" fmla="val 6097"/>
              </a:avLst>
            </a:prstGeom>
            <a:solidFill>
              <a:schemeClr val="accent2">
                <a:lumMod val="10000"/>
                <a:lumOff val="90000"/>
              </a:schemeClr>
            </a:solidFill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i="1" dirty="0">
                  <a:solidFill>
                    <a:sysClr val="windowText" lastClr="000000"/>
                  </a:solidFill>
                </a:rPr>
                <a:t>Engineering Module</a:t>
              </a:r>
            </a:p>
          </p:txBody>
        </p:sp>
        <p:sp>
          <p:nvSpPr>
            <p:cNvPr id="64" name="Rounded Rectangle 29">
              <a:extLst>
                <a:ext uri="{FF2B5EF4-FFF2-40B4-BE49-F238E27FC236}">
                  <a16:creationId xmlns:a16="http://schemas.microsoft.com/office/drawing/2014/main" id="{D2F9E6E5-647E-45DF-A58F-C1AF866049B5}"/>
                </a:ext>
              </a:extLst>
            </p:cNvPr>
            <p:cNvSpPr/>
            <p:nvPr/>
          </p:nvSpPr>
          <p:spPr>
            <a:xfrm>
              <a:off x="7750467" y="2744508"/>
              <a:ext cx="1307237" cy="307489"/>
            </a:xfrm>
            <a:prstGeom prst="roundRect">
              <a:avLst>
                <a:gd name="adj" fmla="val 6097"/>
              </a:avLst>
            </a:prstGeom>
            <a:noFill/>
            <a:ln>
              <a:solidFill>
                <a:schemeClr val="accent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200" i="1" dirty="0">
                  <a:solidFill>
                    <a:sysClr val="windowText" lastClr="000000"/>
                  </a:solidFill>
                </a:rPr>
                <a:t>Science Module</a:t>
              </a:r>
            </a:p>
          </p:txBody>
        </p:sp>
        <p:sp>
          <p:nvSpPr>
            <p:cNvPr id="67" name="Rounded Rectangle 29">
              <a:extLst>
                <a:ext uri="{FF2B5EF4-FFF2-40B4-BE49-F238E27FC236}">
                  <a16:creationId xmlns:a16="http://schemas.microsoft.com/office/drawing/2014/main" id="{05E2CF58-F2C9-47EA-9479-F1685A9AFC87}"/>
                </a:ext>
              </a:extLst>
            </p:cNvPr>
            <p:cNvSpPr/>
            <p:nvPr/>
          </p:nvSpPr>
          <p:spPr>
            <a:xfrm>
              <a:off x="7756716" y="4340259"/>
              <a:ext cx="1307237" cy="307487"/>
            </a:xfrm>
            <a:prstGeom prst="roundRect">
              <a:avLst>
                <a:gd name="adj" fmla="val 6097"/>
              </a:avLst>
            </a:prstGeom>
            <a:noFill/>
            <a:ln>
              <a:solidFill>
                <a:schemeClr val="accent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100" i="1" dirty="0">
                  <a:solidFill>
                    <a:sysClr val="windowText" lastClr="000000"/>
                  </a:solidFill>
                </a:rPr>
                <a:t>Scheduler Module</a:t>
              </a:r>
            </a:p>
          </p:txBody>
        </p: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DF6873D1-75F8-4188-8E10-78AAA6059DD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66821" y="2896035"/>
              <a:ext cx="922031" cy="738"/>
            </a:xfrm>
            <a:prstGeom prst="straightConnector1">
              <a:avLst/>
            </a:prstGeom>
            <a:ln w="28575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83F51AF6-5D13-44CB-9086-CA00B047F0D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62604" y="2117307"/>
              <a:ext cx="922031" cy="738"/>
            </a:xfrm>
            <a:prstGeom prst="straightConnector1">
              <a:avLst/>
            </a:prstGeom>
            <a:ln w="28575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62A39196-21FC-489B-9DF7-FABCDA0B109B}"/>
                </a:ext>
              </a:extLst>
            </p:cNvPr>
            <p:cNvSpPr txBox="1"/>
            <p:nvPr/>
          </p:nvSpPr>
          <p:spPr>
            <a:xfrm>
              <a:off x="3534232" y="1765577"/>
              <a:ext cx="98720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-Scenario Events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-Simulation Events</a:t>
              </a:r>
            </a:p>
          </p:txBody>
        </p: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AA682F0E-F9CE-4D26-B0BA-68FC21173DC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59138" y="5398175"/>
              <a:ext cx="922031" cy="738"/>
            </a:xfrm>
            <a:prstGeom prst="straightConnector1">
              <a:avLst/>
            </a:prstGeom>
            <a:ln w="28575">
              <a:prstDash val="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9CE81606-06DA-4C64-B3FB-3F834C0DAF71}"/>
                </a:ext>
              </a:extLst>
            </p:cNvPr>
            <p:cNvSpPr txBox="1"/>
            <p:nvPr/>
          </p:nvSpPr>
          <p:spPr>
            <a:xfrm>
              <a:off x="3571039" y="2922499"/>
              <a:ext cx="925497" cy="846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-GP access info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-GS access info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-Agent access info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-Agent state info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observation metrics info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9FE61148-FF60-4E0B-B28A-B6F7231CEBC4}"/>
                </a:ext>
              </a:extLst>
            </p:cNvPr>
            <p:cNvSpPr txBox="1"/>
            <p:nvPr/>
          </p:nvSpPr>
          <p:spPr>
            <a:xfrm>
              <a:off x="3540959" y="5447481"/>
              <a:ext cx="987207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Request (out)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-Information Request (out)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Results (out)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-Planner Results (out)</a:t>
              </a:r>
            </a:p>
          </p:txBody>
        </p: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197ED0D8-0581-4582-B791-8EC4E3A8C9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53401" y="2896773"/>
              <a:ext cx="884690" cy="0"/>
            </a:xfrm>
            <a:prstGeom prst="straightConnector1">
              <a:avLst/>
            </a:prstGeom>
            <a:ln w="19050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5667D714-7120-4F6F-814B-92A03549CDF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60870" y="4599517"/>
              <a:ext cx="922031" cy="738"/>
            </a:xfrm>
            <a:prstGeom prst="straightConnector1">
              <a:avLst/>
            </a:prstGeom>
            <a:ln w="28575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72C9966E-D48E-480B-A6F3-7AEA67689793}"/>
                </a:ext>
              </a:extLst>
            </p:cNvPr>
            <p:cNvCxnSpPr>
              <a:cxnSpLocks/>
              <a:endCxn id="59" idx="3"/>
            </p:cNvCxnSpPr>
            <p:nvPr/>
          </p:nvCxnSpPr>
          <p:spPr>
            <a:xfrm flipH="1">
              <a:off x="4851667" y="4599517"/>
              <a:ext cx="886424" cy="739"/>
            </a:xfrm>
            <a:prstGeom prst="straightConnector1">
              <a:avLst/>
            </a:prstGeom>
            <a:ln w="19050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8B1ECF48-E288-44B1-BCA6-09C3BA3C413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44967" y="5404528"/>
              <a:ext cx="881221" cy="0"/>
            </a:xfrm>
            <a:prstGeom prst="straightConnector1">
              <a:avLst/>
            </a:prstGeom>
            <a:ln w="19050">
              <a:prstDash val="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0F3461A8-7CE8-4EF8-A6E4-48A944C43B0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10320" y="4427232"/>
              <a:ext cx="1655734" cy="0"/>
            </a:xfrm>
            <a:prstGeom prst="straightConnector1">
              <a:avLst/>
            </a:prstGeom>
            <a:ln w="19050">
              <a:prstDash val="sysDot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B7E38EA0-50D1-4110-8057-7C72DCBD54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8420" y="4585956"/>
              <a:ext cx="1652047" cy="0"/>
            </a:xfrm>
            <a:prstGeom prst="straightConnector1">
              <a:avLst/>
            </a:prstGeom>
            <a:ln w="19050"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8E346373-C141-44BB-AD72-B158EB88CDBF}"/>
                </a:ext>
              </a:extLst>
            </p:cNvPr>
            <p:cNvCxnSpPr>
              <a:cxnSpLocks/>
            </p:cNvCxnSpPr>
            <p:nvPr/>
          </p:nvCxnSpPr>
          <p:spPr>
            <a:xfrm>
              <a:off x="8299490" y="3051997"/>
              <a:ext cx="0" cy="1288262"/>
            </a:xfrm>
            <a:prstGeom prst="straightConnector1">
              <a:avLst/>
            </a:prstGeom>
            <a:ln w="19050"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92381917-2583-4D12-92F0-7A9B54677172}"/>
                </a:ext>
              </a:extLst>
            </p:cNvPr>
            <p:cNvSpPr/>
            <p:nvPr/>
          </p:nvSpPr>
          <p:spPr>
            <a:xfrm>
              <a:off x="5374611" y="1674572"/>
              <a:ext cx="1139027" cy="38575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ysClr val="windowText" lastClr="000000"/>
                  </a:solidFill>
                </a:rPr>
                <a:t>Event Handler</a:t>
              </a:r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85668D7F-96B3-4DE1-84CD-38785E411FFF}"/>
                </a:ext>
              </a:extLst>
            </p:cNvPr>
            <p:cNvSpPr/>
            <p:nvPr/>
          </p:nvSpPr>
          <p:spPr>
            <a:xfrm>
              <a:off x="7311652" y="1674009"/>
              <a:ext cx="1139027" cy="38575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ysClr val="windowText" lastClr="000000"/>
                  </a:solidFill>
                </a:rPr>
                <a:t>Sim Start/End</a:t>
              </a:r>
            </a:p>
          </p:txBody>
        </p:sp>
        <p:cxnSp>
          <p:nvCxnSpPr>
            <p:cNvPr id="88" name="Elbow Connector 56">
              <a:extLst>
                <a:ext uri="{FF2B5EF4-FFF2-40B4-BE49-F238E27FC236}">
                  <a16:creationId xmlns:a16="http://schemas.microsoft.com/office/drawing/2014/main" id="{AA4E7D89-F193-4880-A96F-E237B37D1FDE}"/>
                </a:ext>
              </a:extLst>
            </p:cNvPr>
            <p:cNvCxnSpPr>
              <a:cxnSpLocks/>
              <a:stCxn id="56" idx="3"/>
              <a:endCxn id="86" idx="1"/>
            </p:cNvCxnSpPr>
            <p:nvPr/>
          </p:nvCxnSpPr>
          <p:spPr>
            <a:xfrm flipV="1">
              <a:off x="4853401" y="1867447"/>
              <a:ext cx="521210" cy="229931"/>
            </a:xfrm>
            <a:prstGeom prst="bentConnector3">
              <a:avLst>
                <a:gd name="adj1" fmla="val 50000"/>
              </a:avLst>
            </a:prstGeom>
            <a:ln w="19050"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ED86A675-70DC-414A-A93E-F0C380F30F8F}"/>
                </a:ext>
              </a:extLst>
            </p:cNvPr>
            <p:cNvCxnSpPr>
              <a:cxnSpLocks/>
              <a:stCxn id="87" idx="1"/>
              <a:endCxn id="86" idx="3"/>
            </p:cNvCxnSpPr>
            <p:nvPr/>
          </p:nvCxnSpPr>
          <p:spPr>
            <a:xfrm flipH="1">
              <a:off x="6513638" y="1866884"/>
              <a:ext cx="798014" cy="563"/>
            </a:xfrm>
            <a:prstGeom prst="straightConnector1">
              <a:avLst/>
            </a:prstGeom>
            <a:ln w="19050">
              <a:prstDash val="solid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C1A66523-584F-4B1A-95AA-B05224EA7F69}"/>
                </a:ext>
              </a:extLst>
            </p:cNvPr>
            <p:cNvCxnSpPr>
              <a:cxnSpLocks/>
            </p:cNvCxnSpPr>
            <p:nvPr/>
          </p:nvCxnSpPr>
          <p:spPr>
            <a:xfrm>
              <a:off x="5909435" y="2059759"/>
              <a:ext cx="0" cy="452100"/>
            </a:xfrm>
            <a:prstGeom prst="straightConnector1">
              <a:avLst/>
            </a:prstGeom>
            <a:ln w="19050"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Rounded Rectangle 29">
              <a:extLst>
                <a:ext uri="{FF2B5EF4-FFF2-40B4-BE49-F238E27FC236}">
                  <a16:creationId xmlns:a16="http://schemas.microsoft.com/office/drawing/2014/main" id="{BC19FCC3-B4A4-44DC-920A-927C94FBF0EE}"/>
                </a:ext>
              </a:extLst>
            </p:cNvPr>
            <p:cNvSpPr/>
            <p:nvPr/>
          </p:nvSpPr>
          <p:spPr>
            <a:xfrm>
              <a:off x="5251284" y="1345167"/>
              <a:ext cx="3281173" cy="902555"/>
            </a:xfrm>
            <a:prstGeom prst="roundRect">
              <a:avLst>
                <a:gd name="adj" fmla="val 6097"/>
              </a:avLst>
            </a:prstGeom>
            <a:noFill/>
            <a:ln>
              <a:solidFill>
                <a:schemeClr val="accent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200" i="1" dirty="0">
                  <a:solidFill>
                    <a:sysClr val="windowText" lastClr="000000"/>
                  </a:solidFill>
                </a:rPr>
                <a:t>Simulation Module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95A1CE58-0D3D-4A06-BA92-FEE3C9F5F5A2}"/>
                </a:ext>
              </a:extLst>
            </p:cNvPr>
            <p:cNvSpPr txBox="1"/>
            <p:nvPr/>
          </p:nvSpPr>
          <p:spPr>
            <a:xfrm>
              <a:off x="6513638" y="1571019"/>
              <a:ext cx="675212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8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-Simulation Events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12099537-1266-4F8F-BED3-A4EB65D7E808}"/>
                </a:ext>
              </a:extLst>
            </p:cNvPr>
            <p:cNvSpPr txBox="1"/>
            <p:nvPr/>
          </p:nvSpPr>
          <p:spPr>
            <a:xfrm>
              <a:off x="5879314" y="2036161"/>
              <a:ext cx="113902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8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-Scenario Events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59DFB6B0-5BDA-4CFE-B7B2-8ECF5D55B1BD}"/>
                </a:ext>
              </a:extLst>
            </p:cNvPr>
            <p:cNvSpPr txBox="1"/>
            <p:nvPr/>
          </p:nvSpPr>
          <p:spPr>
            <a:xfrm>
              <a:off x="6362517" y="4602876"/>
              <a:ext cx="130723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-Scheduled Measurement Measurements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Requests (out)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-Planner Results (out)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734A4D2A-AB81-4113-ADDD-026B687420ED}"/>
                </a:ext>
              </a:extLst>
            </p:cNvPr>
            <p:cNvSpPr txBox="1"/>
            <p:nvPr/>
          </p:nvSpPr>
          <p:spPr>
            <a:xfrm>
              <a:off x="8299490" y="3497664"/>
              <a:ext cx="124549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Requests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-Information Requests</a:t>
              </a:r>
            </a:p>
          </p:txBody>
        </p: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C9A8A445-83E8-46BC-8BC2-C1010DD411AF}"/>
                </a:ext>
              </a:extLst>
            </p:cNvPr>
            <p:cNvCxnSpPr>
              <a:cxnSpLocks/>
              <a:stCxn id="64" idx="1"/>
            </p:cNvCxnSpPr>
            <p:nvPr/>
          </p:nvCxnSpPr>
          <p:spPr>
            <a:xfrm flipH="1">
              <a:off x="6108372" y="2898253"/>
              <a:ext cx="1642095" cy="5648"/>
            </a:xfrm>
            <a:prstGeom prst="straightConnector1">
              <a:avLst/>
            </a:prstGeom>
            <a:ln w="19050">
              <a:solidFill>
                <a:schemeClr val="accent1"/>
              </a:solidFill>
              <a:prstDash val="sysDot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57FB59E9-CD96-4F55-829C-9D0C6A5611E6}"/>
                </a:ext>
              </a:extLst>
            </p:cNvPr>
            <p:cNvSpPr txBox="1"/>
            <p:nvPr/>
          </p:nvSpPr>
          <p:spPr>
            <a:xfrm>
              <a:off x="5503714" y="6154439"/>
              <a:ext cx="259565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i="1" dirty="0"/>
                <a:t>DMAS Agent Framework</a:t>
              </a:r>
            </a:p>
          </p:txBody>
        </p:sp>
      </p:grpSp>
      <p:sp>
        <p:nvSpPr>
          <p:cNvPr id="98" name="TextBox 97">
            <a:extLst>
              <a:ext uri="{FF2B5EF4-FFF2-40B4-BE49-F238E27FC236}">
                <a16:creationId xmlns:a16="http://schemas.microsoft.com/office/drawing/2014/main" id="{71597490-3587-466D-979A-C2D749385DD9}"/>
              </a:ext>
            </a:extLst>
          </p:cNvPr>
          <p:cNvSpPr txBox="1"/>
          <p:nvPr/>
        </p:nvSpPr>
        <p:spPr>
          <a:xfrm>
            <a:off x="8547302" y="2461479"/>
            <a:ext cx="132761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 (from self or other agents)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88103726-15BE-4EDF-B80C-BB904B51F79E}"/>
              </a:ext>
            </a:extLst>
          </p:cNvPr>
          <p:cNvSpPr txBox="1"/>
          <p:nvPr/>
        </p:nvSpPr>
        <p:spPr>
          <a:xfrm>
            <a:off x="8566863" y="3998591"/>
            <a:ext cx="147442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State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 (in)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Requests (in)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2402CE8D-D53B-4B40-A613-949E49C694D4}"/>
              </a:ext>
            </a:extLst>
          </p:cNvPr>
          <p:cNvSpPr txBox="1"/>
          <p:nvPr/>
        </p:nvSpPr>
        <p:spPr>
          <a:xfrm>
            <a:off x="5751961" y="3760069"/>
            <a:ext cx="987207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 (in)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 (in)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 (in)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 (in)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61EA61-9A28-F991-A5D5-8E13AA28A316}"/>
              </a:ext>
            </a:extLst>
          </p:cNvPr>
          <p:cNvSpPr txBox="1"/>
          <p:nvPr/>
        </p:nvSpPr>
        <p:spPr>
          <a:xfrm>
            <a:off x="8512747" y="3065571"/>
            <a:ext cx="114373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Data (out)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7EAF3A2-FCEE-293B-87B0-67D53B76041F}"/>
              </a:ext>
            </a:extLst>
          </p:cNvPr>
          <p:cNvCxnSpPr>
            <a:cxnSpLocks/>
          </p:cNvCxnSpPr>
          <p:nvPr/>
        </p:nvCxnSpPr>
        <p:spPr>
          <a:xfrm>
            <a:off x="8301792" y="3035700"/>
            <a:ext cx="1646174" cy="0"/>
          </a:xfrm>
          <a:prstGeom prst="straightConnector1">
            <a:avLst/>
          </a:prstGeom>
          <a:ln w="19050">
            <a:solidFill>
              <a:schemeClr val="accent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9342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ustom 2">
      <a:dk1>
        <a:srgbClr val="000000"/>
      </a:dk1>
      <a:lt1>
        <a:srgbClr val="FFFFFF"/>
      </a:lt1>
      <a:dk2>
        <a:srgbClr val="696464"/>
      </a:dk2>
      <a:lt2>
        <a:srgbClr val="E9E5DC"/>
      </a:lt2>
      <a:accent1>
        <a:srgbClr val="5E052B"/>
      </a:accent1>
      <a:accent2>
        <a:srgbClr val="42051E"/>
      </a:accent2>
      <a:accent3>
        <a:srgbClr val="5E6A81"/>
      </a:accent3>
      <a:accent4>
        <a:srgbClr val="8F99A8"/>
      </a:accent4>
      <a:accent5>
        <a:srgbClr val="5C395A"/>
      </a:accent5>
      <a:accent6>
        <a:srgbClr val="855D5D"/>
      </a:accent6>
      <a:hlink>
        <a:srgbClr val="CC9900"/>
      </a:hlink>
      <a:folHlink>
        <a:srgbClr val="96A9A9"/>
      </a:folHlink>
    </a:clrScheme>
    <a:fontScheme name="Franklin Gothic">
      <a:majorFont>
        <a:latin typeface="Franklin Gothic Medium" panose="020B0603020102020204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27583</TotalTime>
  <Words>8206</Words>
  <Application>Microsoft Macintosh PowerPoint</Application>
  <PresentationFormat>Widescreen</PresentationFormat>
  <Paragraphs>2112</Paragraphs>
  <Slides>61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70" baseType="lpstr">
      <vt:lpstr>Arial</vt:lpstr>
      <vt:lpstr>Baskerville</vt:lpstr>
      <vt:lpstr>Calibri</vt:lpstr>
      <vt:lpstr>Cambria Math</vt:lpstr>
      <vt:lpstr>Franklin Gothic Book</vt:lpstr>
      <vt:lpstr>Franklin Gothic Medium</vt:lpstr>
      <vt:lpstr>Helvetica</vt:lpstr>
      <vt:lpstr>Wingdings</vt:lpstr>
      <vt:lpstr>Office Theme</vt:lpstr>
      <vt:lpstr>DMAS: Decentralized Multiagent Simulation – System Architecture</vt:lpstr>
      <vt:lpstr>Motivation and Challenges</vt:lpstr>
      <vt:lpstr>Mission Concept: 3D-CHESS</vt:lpstr>
      <vt:lpstr>Mission Concept: 3D-CHESS</vt:lpstr>
      <vt:lpstr>Decentralized Multiagent Simulation (DMAS)</vt:lpstr>
      <vt:lpstr>Inter-Agent Messages</vt:lpstr>
      <vt:lpstr>Environment Server Architecture</vt:lpstr>
      <vt:lpstr>Agent Simulation Architecture</vt:lpstr>
      <vt:lpstr>Agent Simulation Architecture</vt:lpstr>
      <vt:lpstr>Agent Simulation Architecture</vt:lpstr>
      <vt:lpstr>Engineering Module </vt:lpstr>
      <vt:lpstr>Engineering Module - Plan Execution </vt:lpstr>
      <vt:lpstr>Engineering Module - Plan Execution </vt:lpstr>
      <vt:lpstr>Engineering Module - Plan Execution </vt:lpstr>
      <vt:lpstr>Engineering Module - Plan Execution </vt:lpstr>
      <vt:lpstr>Engineering Module - Plan Execution </vt:lpstr>
      <vt:lpstr>Engineering Module - Plan Execution </vt:lpstr>
      <vt:lpstr>Engineering Module - Plan Execution </vt:lpstr>
      <vt:lpstr>Engineering Module - Plan Execution </vt:lpstr>
      <vt:lpstr>Engineering Module - Plan Execution </vt:lpstr>
      <vt:lpstr>Engineering Module - Plan Execution </vt:lpstr>
      <vt:lpstr>Engineering Module - Plan Execution </vt:lpstr>
      <vt:lpstr>Engineering Module - Plan Execution </vt:lpstr>
      <vt:lpstr>Engineering Module - Plan Execution </vt:lpstr>
      <vt:lpstr>Engineering Module - Plan Execution </vt:lpstr>
      <vt:lpstr>Engineering Module - Plan Execution </vt:lpstr>
      <vt:lpstr>Engineering Module - Plan Execution </vt:lpstr>
      <vt:lpstr>Engineering Module - Plan Execution </vt:lpstr>
      <vt:lpstr>Engineering Module - Plan Execution </vt:lpstr>
      <vt:lpstr>Engineering Module - Plan Execution </vt:lpstr>
      <vt:lpstr>Engineering Module - Plan Execution </vt:lpstr>
      <vt:lpstr>Engineering Module - Plan Execution </vt:lpstr>
      <vt:lpstr>Engineering Module - Plan Execution </vt:lpstr>
      <vt:lpstr>Engineering Module - Plan Execution </vt:lpstr>
      <vt:lpstr>Engineering Module - Plan Execution </vt:lpstr>
      <vt:lpstr>Engineering Module - Plan Execution </vt:lpstr>
      <vt:lpstr>Engineering Module - Plan Execution </vt:lpstr>
      <vt:lpstr>Agent Simulation Architecture</vt:lpstr>
      <vt:lpstr>Agent Simulation Architecture</vt:lpstr>
      <vt:lpstr>Science Module</vt:lpstr>
      <vt:lpstr>Science Module</vt:lpstr>
      <vt:lpstr>Science Module – Chl example</vt:lpstr>
      <vt:lpstr>Agent Simulation Architecture</vt:lpstr>
      <vt:lpstr>Agent Simulation Architecture</vt:lpstr>
      <vt:lpstr>Scheduler Module</vt:lpstr>
      <vt:lpstr>Scheduler Module</vt:lpstr>
      <vt:lpstr>Agent Simulation Architecture</vt:lpstr>
      <vt:lpstr>Development Status</vt:lpstr>
      <vt:lpstr>Questions?</vt:lpstr>
      <vt:lpstr>References</vt:lpstr>
      <vt:lpstr>Backup Slides</vt:lpstr>
      <vt:lpstr>Decentralized Multiagent Simulation (DMAS)</vt:lpstr>
      <vt:lpstr>Science Module</vt:lpstr>
      <vt:lpstr>Simulation Framework</vt:lpstr>
      <vt:lpstr>Requirement-Driven Utility Function</vt:lpstr>
      <vt:lpstr>Simulation Framework</vt:lpstr>
      <vt:lpstr>Simulation Framework</vt:lpstr>
      <vt:lpstr>ToDo’s</vt:lpstr>
      <vt:lpstr>Types of Requests</vt:lpstr>
      <vt:lpstr>End Users</vt:lpstr>
      <vt:lpstr>Validation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Template</dc:title>
  <dc:creator>Alan Aguilar</dc:creator>
  <cp:lastModifiedBy>Aguilar Jaramillo, Alan</cp:lastModifiedBy>
  <cp:revision>424</cp:revision>
  <dcterms:created xsi:type="dcterms:W3CDTF">2020-07-28T18:06:27Z</dcterms:created>
  <dcterms:modified xsi:type="dcterms:W3CDTF">2022-10-03T15:48:28Z</dcterms:modified>
</cp:coreProperties>
</file>